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entation.xml" ContentType="application/vnd.openxmlformats-officedocument.presentationml.presentation.main+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theme/theme4.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ppt/tags/tag2.xml" ContentType="application/vnd.openxmlformats-officedocument.presentationml.tags+xml"/>
  <Override PartName="/ppt/tags/tag1.xml" ContentType="application/vnd.openxmlformats-officedocument.presentationml.tags+xml"/>
  <Override PartName="/ppt/tags/tag3.xml" ContentType="application/vnd.openxmlformats-officedocument.presentationml.tag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25" r:id="rId1"/>
    <p:sldMasterId id="2147483841" r:id="rId2"/>
  </p:sldMasterIdLst>
  <p:notesMasterIdLst>
    <p:notesMasterId r:id="rId90"/>
  </p:notesMasterIdLst>
  <p:handoutMasterIdLst>
    <p:handoutMasterId r:id="rId91"/>
  </p:handoutMasterIdLst>
  <p:sldIdLst>
    <p:sldId id="300" r:id="rId3"/>
    <p:sldId id="1552" r:id="rId4"/>
    <p:sldId id="291" r:id="rId5"/>
    <p:sldId id="1377" r:id="rId6"/>
    <p:sldId id="1530" r:id="rId7"/>
    <p:sldId id="1380" r:id="rId8"/>
    <p:sldId id="1577" r:id="rId9"/>
    <p:sldId id="1578" r:id="rId10"/>
    <p:sldId id="337" r:id="rId11"/>
    <p:sldId id="1609" r:id="rId12"/>
    <p:sldId id="1576" r:id="rId13"/>
    <p:sldId id="1477" r:id="rId14"/>
    <p:sldId id="1479" r:id="rId15"/>
    <p:sldId id="1480" r:id="rId16"/>
    <p:sldId id="1544" r:id="rId17"/>
    <p:sldId id="1433" r:id="rId18"/>
    <p:sldId id="1558" r:id="rId19"/>
    <p:sldId id="1579" r:id="rId20"/>
    <p:sldId id="1531" r:id="rId21"/>
    <p:sldId id="311" r:id="rId22"/>
    <p:sldId id="1580" r:id="rId23"/>
    <p:sldId id="314" r:id="rId24"/>
    <p:sldId id="1581" r:id="rId25"/>
    <p:sldId id="1582" r:id="rId26"/>
    <p:sldId id="1583" r:id="rId27"/>
    <p:sldId id="1584" r:id="rId28"/>
    <p:sldId id="1476" r:id="rId29"/>
    <p:sldId id="1559" r:id="rId30"/>
    <p:sldId id="1585" r:id="rId31"/>
    <p:sldId id="1586" r:id="rId32"/>
    <p:sldId id="1540" r:id="rId33"/>
    <p:sldId id="1541" r:id="rId34"/>
    <p:sldId id="1619" r:id="rId35"/>
    <p:sldId id="1542" r:id="rId36"/>
    <p:sldId id="1587" r:id="rId37"/>
    <p:sldId id="333" r:id="rId38"/>
    <p:sldId id="1535" r:id="rId39"/>
    <p:sldId id="1536" r:id="rId40"/>
    <p:sldId id="336" r:id="rId41"/>
    <p:sldId id="1561" r:id="rId42"/>
    <p:sldId id="1562" r:id="rId43"/>
    <p:sldId id="1588" r:id="rId44"/>
    <p:sldId id="1543" r:id="rId45"/>
    <p:sldId id="1378" r:id="rId46"/>
    <p:sldId id="1620" r:id="rId47"/>
    <p:sldId id="1545" r:id="rId48"/>
    <p:sldId id="1557" r:id="rId49"/>
    <p:sldId id="1553" r:id="rId50"/>
    <p:sldId id="1554" r:id="rId51"/>
    <p:sldId id="286" r:id="rId52"/>
    <p:sldId id="1589" r:id="rId53"/>
    <p:sldId id="1590" r:id="rId54"/>
    <p:sldId id="1591" r:id="rId55"/>
    <p:sldId id="1567" r:id="rId56"/>
    <p:sldId id="1592" r:id="rId57"/>
    <p:sldId id="1593" r:id="rId58"/>
    <p:sldId id="1546" r:id="rId59"/>
    <p:sldId id="1594" r:id="rId60"/>
    <p:sldId id="1621" r:id="rId61"/>
    <p:sldId id="1595" r:id="rId62"/>
    <p:sldId id="1596" r:id="rId63"/>
    <p:sldId id="1597" r:id="rId64"/>
    <p:sldId id="1574" r:id="rId65"/>
    <p:sldId id="1575" r:id="rId66"/>
    <p:sldId id="1599" r:id="rId67"/>
    <p:sldId id="1547" r:id="rId68"/>
    <p:sldId id="1407" r:id="rId69"/>
    <p:sldId id="1622" r:id="rId70"/>
    <p:sldId id="1600" r:id="rId71"/>
    <p:sldId id="1601" r:id="rId72"/>
    <p:sldId id="1603" r:id="rId73"/>
    <p:sldId id="1602" r:id="rId74"/>
    <p:sldId id="1604" r:id="rId75"/>
    <p:sldId id="1606" r:id="rId76"/>
    <p:sldId id="1607" r:id="rId77"/>
    <p:sldId id="1548" r:id="rId78"/>
    <p:sldId id="1608" r:id="rId79"/>
    <p:sldId id="1610" r:id="rId80"/>
    <p:sldId id="1611" r:id="rId81"/>
    <p:sldId id="1612" r:id="rId82"/>
    <p:sldId id="1613" r:id="rId83"/>
    <p:sldId id="1614" r:id="rId84"/>
    <p:sldId id="1615" r:id="rId85"/>
    <p:sldId id="1616" r:id="rId86"/>
    <p:sldId id="1617" r:id="rId87"/>
    <p:sldId id="1618" r:id="rId88"/>
    <p:sldId id="1529" r:id="rId89"/>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4056" userDrawn="1">
          <p15:clr>
            <a:srgbClr val="A4A3A4"/>
          </p15:clr>
        </p15:guide>
        <p15:guide id="2" pos="552" userDrawn="1">
          <p15:clr>
            <a:srgbClr val="A4A3A4"/>
          </p15:clr>
        </p15:guide>
        <p15:guide id="3" pos="252" userDrawn="1">
          <p15:clr>
            <a:srgbClr val="A4A3A4"/>
          </p15:clr>
        </p15:guide>
        <p15:guide id="4" orient="horz" pos="1122"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oxianbin (Stephen)" initials="Y(" lastIdx="72" clrIdx="0">
    <p:extLst>
      <p:ext uri="{19B8F6BF-5375-455C-9EA6-DF929625EA0E}">
        <p15:presenceInfo xmlns:p15="http://schemas.microsoft.com/office/powerpoint/2012/main" userId="S-1-5-21-147214757-305610072-1517763936-3159188" providerId="AD"/>
      </p:ext>
    </p:extLst>
  </p:cmAuthor>
  <p:cmAuthor id="2" name="hejunjianzjhw" initials="h" lastIdx="33" clrIdx="1">
    <p:extLst>
      <p:ext uri="{19B8F6BF-5375-455C-9EA6-DF929625EA0E}">
        <p15:presenceInfo xmlns:p15="http://schemas.microsoft.com/office/powerpoint/2012/main" userId="S-1-5-21-147214757-305610072-1517763936-5682676" providerId="AD"/>
      </p:ext>
    </p:extLst>
  </p:cmAuthor>
  <p:cmAuthor id="3" name="Zhanglinruizjhw (Leroy)" initials="Z(" lastIdx="95" clrIdx="2">
    <p:extLst>
      <p:ext uri="{19B8F6BF-5375-455C-9EA6-DF929625EA0E}">
        <p15:presenceInfo xmlns:p15="http://schemas.microsoft.com/office/powerpoint/2012/main" userId="S-1-5-21-147214757-305610072-1517763936-5615262" providerId="AD"/>
      </p:ext>
    </p:extLst>
  </p:cmAuthor>
  <p:cmAuthor id="4" name="Lixianzhi (Nick)" initials="L(" lastIdx="68" clrIdx="3">
    <p:extLst>
      <p:ext uri="{19B8F6BF-5375-455C-9EA6-DF929625EA0E}">
        <p15:presenceInfo xmlns:p15="http://schemas.microsoft.com/office/powerpoint/2012/main" userId="S-1-5-21-147214757-305610072-1517763936-331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00B0F0"/>
    <a:srgbClr val="D9D9D9"/>
    <a:srgbClr val="8BC9A0"/>
    <a:srgbClr val="FFD17D"/>
    <a:srgbClr val="FFF2CC"/>
    <a:srgbClr val="1262AA"/>
    <a:srgbClr val="BDE7F6"/>
    <a:srgbClr val="F4FBFE"/>
    <a:srgbClr val="F3FB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6" autoAdjust="0"/>
    <p:restoredTop sz="92371" autoAdjust="0"/>
  </p:normalViewPr>
  <p:slideViewPr>
    <p:cSldViewPr snapToGrid="0" snapToObjects="1">
      <p:cViewPr>
        <p:scale>
          <a:sx n="100" d="100"/>
          <a:sy n="100" d="100"/>
        </p:scale>
        <p:origin x="408" y="204"/>
      </p:cViewPr>
      <p:guideLst>
        <p:guide pos="4056"/>
        <p:guide pos="552"/>
        <p:guide pos="252"/>
        <p:guide orient="horz" pos="112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258"/>
    </p:cViewPr>
  </p:sorterViewPr>
  <p:notesViewPr>
    <p:cSldViewPr snapToGrid="0" snapToObjects="1">
      <p:cViewPr varScale="1">
        <p:scale>
          <a:sx n="80" d="100"/>
          <a:sy n="80" d="100"/>
        </p:scale>
        <p:origin x="3456"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notesMaster" Target="notesMasters/notesMaster1.xml"/><Relationship Id="rId95" Type="http://schemas.openxmlformats.org/officeDocument/2006/relationships/theme" Target="theme/theme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viewProps" Target="viewProps.xml"/><Relationship Id="rId99"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customXml" Target="../customXml/item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presProps" Target="presProps.xml"/><Relationship Id="rId98"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09481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013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normAutofit/>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75820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A VLAN pool can be used </a:t>
            </a:r>
            <a:r>
              <a:rPr lang="en-US" altLang="zh-CN"/>
              <a:t>to assign access </a:t>
            </a:r>
            <a:r>
              <a:rPr lang="en-US" altLang="zh-CN" dirty="0"/>
              <a:t>users to different VLANs, reducing the number of broadcast domains and broadcast packets on the network, and improving network performance.</a:t>
            </a:r>
          </a:p>
          <a:p>
            <a:r>
              <a:rPr lang="en-US" altLang="zh-CN" dirty="0"/>
              <a:t>Because of high mobility, a large number of users may access a WLAN from an area and then roam to another area. As a result, the number of users in the area becomes large, therefore requiring a large number of IP addresses, such as the entrance of a stadium or the lobby of a hotel. Currently, an SSID maps to only one service VLAN that covers only one subnet. If a large number of users access the network from an area, they can obtain IP addresses only by expanding the subnet range. However, this expands the broadcast domain, causing severe network congestion brought by a large number of broadcast packets (such as ARP and DHCP).</a:t>
            </a:r>
          </a:p>
          <a:p>
            <a:r>
              <a:rPr lang="en-US" altLang="zh-CN" dirty="0"/>
              <a:t>To solve this problem, one SSID needs to map multiple VLANs so that STAs are distributed to different VLANs to reduce the broadcast domain. The VLAN pool can manage and allocate multiple VLANs, therefore achieving mapping from one SSID to multiple VLANs.</a:t>
            </a:r>
          </a:p>
        </p:txBody>
      </p:sp>
      <p:sp>
        <p:nvSpPr>
          <p:cNvPr id="5" name="幻灯片图像占位符 4">
            <a:extLst>
              <a:ext uri="{FF2B5EF4-FFF2-40B4-BE49-F238E27FC236}">
                <a16:creationId xmlns:a16="http://schemas.microsoft.com/office/drawing/2014/main" id="{6CB286AB-85A9-4E67-B1ED-EBC49C0B6707}"/>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37637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Even assignment algorithm: assigns STAs to different VLANs according to the order in which STAs go online. When STAs go offline and online again, their VLANs and IP addresses may easily change.</a:t>
            </a:r>
          </a:p>
          <a:p>
            <a:r>
              <a:rPr lang="en-US" altLang="zh-CN" dirty="0"/>
              <a:t>Hash assignment algorithm: assigns STAs to VLANs based on the hash result of their MAC addresses. VLANs and IP addresses remain unchanged for STAs. However, the number of users in each VLAN is uneven. </a:t>
            </a:r>
          </a:p>
        </p:txBody>
      </p:sp>
      <p:sp>
        <p:nvSpPr>
          <p:cNvPr id="4" name="幻灯片图像占位符 3">
            <a:extLst>
              <a:ext uri="{FF2B5EF4-FFF2-40B4-BE49-F238E27FC236}">
                <a16:creationId xmlns:a16="http://schemas.microsoft.com/office/drawing/2014/main" id="{9993B0ED-A480-451E-BB4C-D8A37A07FE3F}"/>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33062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defRPr/>
            </a:pPr>
            <a:r>
              <a:rPr lang="en-US" altLang="zh-CN" dirty="0"/>
              <a:t>Virtual access point (VAP): A physical AP can be virtualized into multiple VAPs, each of which provides the same functions as the physical AP. You can create different VAPs on an AP to provide the wireless access service for different user groups.</a:t>
            </a:r>
          </a:p>
        </p:txBody>
      </p:sp>
      <p:sp>
        <p:nvSpPr>
          <p:cNvPr id="5" name="幻灯片图像占位符 4">
            <a:extLst>
              <a:ext uri="{FF2B5EF4-FFF2-40B4-BE49-F238E27FC236}">
                <a16:creationId xmlns:a16="http://schemas.microsoft.com/office/drawing/2014/main" id="{BCFAD2FA-F737-4DE1-83AD-BDD22367B0E5}"/>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43227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zh-CN" dirty="0">
              <a:latin typeface="Huawei Sans" panose="020C0503030203020204" pitchFamily="34" charset="0"/>
            </a:endParaRPr>
          </a:p>
          <a:p>
            <a:endParaRPr lang="zh-CN" altLang="en-US" i="1" dirty="0">
              <a:latin typeface="Huawei Sans" panose="020C0503030203020204" pitchFamily="34" charset="0"/>
            </a:endParaRPr>
          </a:p>
        </p:txBody>
      </p:sp>
      <p:sp>
        <p:nvSpPr>
          <p:cNvPr id="4" name="幻灯片图像占位符 3">
            <a:extLst>
              <a:ext uri="{FF2B5EF4-FFF2-40B4-BE49-F238E27FC236}">
                <a16:creationId xmlns:a16="http://schemas.microsoft.com/office/drawing/2014/main" id="{18F66BF1-3AFB-4619-8C36-B4264D0565C4}"/>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96305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defRPr/>
            </a:pPr>
            <a:r>
              <a:rPr lang="en-US" altLang="zh-CN" dirty="0"/>
              <a:t>The VLAN assignment algorithm can be configured for a VLAN pool. </a:t>
            </a:r>
          </a:p>
          <a:p>
            <a:pPr>
              <a:defRPr/>
            </a:pPr>
            <a:r>
              <a:rPr lang="en-US" altLang="zh-CN" dirty="0"/>
              <a:t>assignment { even | hash }</a:t>
            </a:r>
          </a:p>
          <a:p>
            <a:pPr lvl="1"/>
            <a:r>
              <a:rPr lang="en-US" altLang="zh-CN" dirty="0"/>
              <a:t>When the VLAN assignment algorithm is set to even, service VLANs are assigned to STAs from the VLAN pool based on the order in which STAs go online. Address pools mapping the service VLANs evenly assign IP addresses to STAs. If a STA goes online many times, it obtains different IP addresses.</a:t>
            </a:r>
          </a:p>
          <a:p>
            <a:pPr lvl="1"/>
            <a:r>
              <a:rPr lang="en-US" altLang="zh-CN" dirty="0"/>
              <a:t>When the VLAN assignment algorithm is set to hash, VLANs are assigned to STAs from the VLAN pool based on the harsh result of their MAC addresses. As long as the VLANs in the VLAN pool do not change, the STAs obtain fixed service VLANs. A STA is preferentially assigned the same IP address when going online at different times.</a:t>
            </a:r>
          </a:p>
        </p:txBody>
      </p:sp>
      <p:sp>
        <p:nvSpPr>
          <p:cNvPr id="4" name="幻灯片图像占位符 3">
            <a:extLst>
              <a:ext uri="{FF2B5EF4-FFF2-40B4-BE49-F238E27FC236}">
                <a16:creationId xmlns:a16="http://schemas.microsoft.com/office/drawing/2014/main" id="{26D1B867-ACA4-4D1F-A340-E1E17CB50B84}"/>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884021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25344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07918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8F86012-18EA-4E0F-B653-E59664EA7369}"/>
              </a:ext>
            </a:extLst>
          </p:cNvPr>
          <p:cNvSpPr>
            <a:spLocks noGrp="1" noRot="1" noChangeAspect="1"/>
          </p:cNvSpPr>
          <p:nvPr>
            <p:ph type="sldImg"/>
          </p:nvPr>
        </p:nvSpPr>
        <p:spPr>
          <a:xfrm>
            <a:off x="431800" y="779463"/>
            <a:ext cx="5934075" cy="3338512"/>
          </a:xfrm>
        </p:spPr>
      </p:sp>
      <p:sp>
        <p:nvSpPr>
          <p:cNvPr id="5" name="备注占位符 4">
            <a:extLst>
              <a:ext uri="{FF2B5EF4-FFF2-40B4-BE49-F238E27FC236}">
                <a16:creationId xmlns:a16="http://schemas.microsoft.com/office/drawing/2014/main" id="{C02F570B-ADAC-4E21-828A-616C0EEB6FC0}"/>
              </a:ext>
            </a:extLst>
          </p:cNvPr>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73840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92659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Along with the expanding network scale, an increasing number of network devices are deployed on the network. However, users in an enterprise may be distributed on different network segments. In normal cases, one DHCP server cannot meet such IP address allocation requirements. In most cases, DHCP clients on the network segments of the enterprise are not in the same Layer 2 broadcast domain as the DHCP server. To obtain IP addresses from the DHCP server, DHCP clients have to transmit DHCP packets across network segments.</a:t>
            </a:r>
          </a:p>
        </p:txBody>
      </p:sp>
      <p:sp>
        <p:nvSpPr>
          <p:cNvPr id="5" name="幻灯片图像占位符 4">
            <a:extLst>
              <a:ext uri="{FF2B5EF4-FFF2-40B4-BE49-F238E27FC236}">
                <a16:creationId xmlns:a16="http://schemas.microsoft.com/office/drawing/2014/main" id="{E2471D7C-938E-4A44-B571-9F6681A3FA04}"/>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072629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905D32D-C290-4069-87D0-4523AC038B10}"/>
              </a:ext>
            </a:extLst>
          </p:cNvPr>
          <p:cNvSpPr>
            <a:spLocks noGrp="1" noRot="1" noChangeAspect="1"/>
          </p:cNvSpPr>
          <p:nvPr>
            <p:ph type="sldImg"/>
          </p:nvPr>
        </p:nvSpPr>
        <p:spPr>
          <a:xfrm>
            <a:off x="431800" y="779463"/>
            <a:ext cx="5934075" cy="3338512"/>
          </a:xfrm>
        </p:spPr>
      </p:sp>
      <p:sp>
        <p:nvSpPr>
          <p:cNvPr id="5" name="备注占位符 4">
            <a:extLst>
              <a:ext uri="{FF2B5EF4-FFF2-40B4-BE49-F238E27FC236}">
                <a16:creationId xmlns:a16="http://schemas.microsoft.com/office/drawing/2014/main" id="{0A9DDCB1-FCD3-4CB6-B8D1-DFD4D784CEF2}"/>
              </a:ext>
            </a:extLst>
          </p:cNvPr>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89980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224215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963047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21706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29004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If ACs and APs are connected through a Layer 2 network, you can configure Option 43 to carry the IP address of a specified AC in the unicast request packets sent from an AP. If the AP does not receive any response after sending the unicast packet for 10 times, the AP will attempt to discover ACs in the same network segment in broadcast mode. Therefore, Option 43 is optional in Layer 2 networking but mandatory in Layer 3 networking.</a:t>
            </a:r>
          </a:p>
          <a:p>
            <a:r>
              <a:rPr lang="en-US" altLang="zh-CN" dirty="0"/>
              <a:t>The Type value of Option 43 is 43 (0x2B). Option 43 is the vendor-specific information option, through which a DHCP server and clients exchange vendor information. When a DHCP server receives a DHCP Request message asking for Option 43, it encapsulates Option 43 in the DHCP Response message and sends it to the DHCP client. (In this course, Option 43 contains the AC's IP address.)</a:t>
            </a:r>
          </a:p>
        </p:txBody>
      </p:sp>
      <p:sp>
        <p:nvSpPr>
          <p:cNvPr id="5" name="幻灯片图像占位符 4">
            <a:extLst>
              <a:ext uri="{FF2B5EF4-FFF2-40B4-BE49-F238E27FC236}">
                <a16:creationId xmlns:a16="http://schemas.microsoft.com/office/drawing/2014/main" id="{AECAC38F-FD5C-4B0C-A978-2D12B1E6A537}"/>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37557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In this example, a switch or an AC functions as the DHCP server. A large-scale network typically deploys an independent DHCP server. In practice, however, we can also deploy a switch or AC as a DHCP server. Then, run one of the following commands to configure Option 43:</a:t>
            </a:r>
          </a:p>
          <a:p>
            <a:pPr lvl="1"/>
            <a:r>
              <a:rPr lang="en-US" altLang="zh-CN" dirty="0"/>
              <a:t>option 43 sub-option 1 hex C0A80001C0A80002: configures the device to specify AC IP addresses 192.168.0.1 and 192.168.0.2 in hexadecimal notation for APs. In the command, </a:t>
            </a:r>
            <a:r>
              <a:rPr lang="en-US" altLang="zh-CN" b="1" dirty="0"/>
              <a:t>C0A80001</a:t>
            </a:r>
            <a:r>
              <a:rPr lang="en-US" altLang="zh-CN" dirty="0"/>
              <a:t> indicates the hexadecimal format of 192.168.0.1, and </a:t>
            </a:r>
            <a:r>
              <a:rPr lang="en-US" altLang="zh-CN" b="1" dirty="0"/>
              <a:t>C0A80002</a:t>
            </a:r>
            <a:r>
              <a:rPr lang="en-US" altLang="zh-CN" dirty="0"/>
              <a:t> indicates the hexadecimal format of 192.168.0.2. </a:t>
            </a:r>
          </a:p>
          <a:p>
            <a:pPr lvl="1"/>
            <a:r>
              <a:rPr lang="en-US" altLang="zh-CN" dirty="0"/>
              <a:t>option 43 sub-option 2 </a:t>
            </a:r>
            <a:r>
              <a:rPr lang="en-US" altLang="zh-CN" dirty="0" err="1"/>
              <a:t>ip</a:t>
            </a:r>
            <a:r>
              <a:rPr lang="en-US" altLang="zh-CN" dirty="0"/>
              <a:t>-address 192.168.0.1 192.168.0.2: configures the device to specify AC IP addresses 192.168.0.1 and 192.168.0.2 for APs. </a:t>
            </a:r>
          </a:p>
          <a:p>
            <a:pPr lvl="1"/>
            <a:r>
              <a:rPr lang="en-US" altLang="zh-CN" dirty="0"/>
              <a:t>option 43 sub-option 3 </a:t>
            </a:r>
            <a:r>
              <a:rPr lang="en-US" altLang="zh-CN" dirty="0" err="1"/>
              <a:t>ascii</a:t>
            </a:r>
            <a:r>
              <a:rPr lang="en-US" altLang="zh-CN" dirty="0"/>
              <a:t> 192.168.0.1,192.168.0.2: configures the device to specify AC IP addresses 192.168.0.1 and 192.168.0.2 in ASCII format for APs, with multiple IP addresses separated by commas (,).</a:t>
            </a:r>
          </a:p>
        </p:txBody>
      </p:sp>
      <p:sp>
        <p:nvSpPr>
          <p:cNvPr id="5" name="幻灯片图像占位符 4">
            <a:extLst>
              <a:ext uri="{FF2B5EF4-FFF2-40B4-BE49-F238E27FC236}">
                <a16:creationId xmlns:a16="http://schemas.microsoft.com/office/drawing/2014/main" id="{B7B8B62D-9E11-4613-A853-026E906DFD65}"/>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22795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58893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79844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Cloud desktops, also known as desktop virtualization or cloud computers, are replacing traditional computers. With cloud desktops, users do not need to purchase computer hosts. After installing a client, users can access VM hosts on the backend server through a specific communication protocol to implement interactive operations, with the same experience as traditional computers. In addition, the cloud desktop mode is the latest mobile office solution that allows users to access the Internet with smart devices such as smartphones and tablets.</a:t>
            </a:r>
            <a:endParaRPr lang="en-US" altLang="zh-CN" dirty="0">
              <a:latin typeface="Huawei Sans" panose="020C0503030203020204" pitchFamily="34" charset="0"/>
            </a:endParaRPr>
          </a:p>
          <a:p>
            <a:r>
              <a:rPr lang="en-US" altLang="zh-CN" dirty="0"/>
              <a:t>A telepresence conference system has HD cameras and audio devices deployed to hold life-size face-to-face and eye-to-eye video conferences.</a:t>
            </a:r>
            <a:endParaRPr lang="en-US" altLang="zh-CN" dirty="0">
              <a:latin typeface="Huawei Sans" panose="020C0503030203020204" pitchFamily="34" charset="0"/>
            </a:endParaRPr>
          </a:p>
          <a:p>
            <a:r>
              <a:rPr lang="en-US" altLang="zh-CN" dirty="0"/>
              <a:t>Virtual reality (VR): uses a computer to simulate a 3D environment and enables users to interact by means of gloves and glasses.</a:t>
            </a:r>
          </a:p>
          <a:p>
            <a:pPr lvl="0"/>
            <a:r>
              <a:rPr lang="en-US" altLang="zh-CN" dirty="0"/>
              <a:t>Augmented reality (AR): is also known as mixed reality (MR), a new technology developed on the basis of VR. Based on information provided by a computer system, AR enhances users' perception of the real world, applies virtual information to the real world, and adds virtual objects, scenarios, or system prompt information generated on the computer to the real scenario, thereby augmenting the real world. AR is typically implemented through a transparent head-mounted display system and a registration system (positioning for the user observation point and virtual objects generated by a computer in the AR system).</a:t>
            </a:r>
            <a:endParaRPr lang="en-US" altLang="zh-CN" dirty="0">
              <a:latin typeface="Huawei Sans" panose="020C0503030203020204" pitchFamily="34" charset="0"/>
            </a:endParaRPr>
          </a:p>
        </p:txBody>
      </p:sp>
      <p:sp>
        <p:nvSpPr>
          <p:cNvPr id="5" name="幻灯片图像占位符 4">
            <a:extLst>
              <a:ext uri="{FF2B5EF4-FFF2-40B4-BE49-F238E27FC236}">
                <a16:creationId xmlns:a16="http://schemas.microsoft.com/office/drawing/2014/main" id="{42ECA781-4AC5-4E20-A96F-6439B9B3EB6B}"/>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568501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normAutofit/>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447981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When a STA moves away from an AP, the link signal quality decreases gradually. If the signal quality falls below the roaming threshold, the STA proactively roams to a nearby AP to achieve better signal quality.</a:t>
            </a:r>
          </a:p>
          <a:p>
            <a:r>
              <a:rPr lang="en-US" altLang="zh-CN" dirty="0"/>
              <a:t>As shown in the figure, roaming is completed through the following steps:</a:t>
            </a:r>
          </a:p>
          <a:p>
            <a:pPr lvl="1"/>
            <a:r>
              <a:rPr lang="en-US" altLang="zh-CN" dirty="0"/>
              <a:t>The STA has set up a link with AP1 and sends Probe Request packets on various channels. After AP2 receives the Probe Request frame on channel 6, it sends a Probe Response frame to the STA on channel 6. After receiving the Probe Response frame, the STA determines to associate with AP2.</a:t>
            </a:r>
          </a:p>
          <a:p>
            <a:pPr lvl="1"/>
            <a:r>
              <a:rPr lang="en-US" altLang="zh-CN" dirty="0"/>
              <a:t>The STA sends an Association Request frame to AP2 over channel 6, AP2 replies with an Association Response to the STA, and association between the STA and AP2. During the entire process, the association relationship between the STA and AP1 is maintained.</a:t>
            </a:r>
          </a:p>
          <a:p>
            <a:pPr lvl="1"/>
            <a:r>
              <a:rPr lang="en-US" altLang="zh-CN" dirty="0"/>
              <a:t>The STA is disassociated from AP1. The STA sends a Disassociation frame to AP1 over channel 1 (channel used by AP1).</a:t>
            </a:r>
          </a:p>
        </p:txBody>
      </p:sp>
      <p:sp>
        <p:nvSpPr>
          <p:cNvPr id="4" name="幻灯片图像占位符 3">
            <a:extLst>
              <a:ext uri="{FF2B5EF4-FFF2-40B4-BE49-F238E27FC236}">
                <a16:creationId xmlns:a16="http://schemas.microsoft.com/office/drawing/2014/main" id="{03FBDE1C-C4E0-4543-AB9C-6C199CC7253C}"/>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307281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Intra-AC roaming: A STA is associated with the same AC during roaming.</a:t>
            </a:r>
          </a:p>
          <a:p>
            <a:r>
              <a:rPr lang="en-US" altLang="zh-CN" dirty="0"/>
              <a:t>Inter-AC roaming: A STA is associated with different ACs during roaming.</a:t>
            </a:r>
          </a:p>
          <a:p>
            <a:pPr lvl="0"/>
            <a:r>
              <a:rPr lang="en-US" altLang="zh-CN" dirty="0"/>
              <a:t>Inter-AC tunnel: To support inter-AC roaming, ACs in a mobility group need to synchronize STA and AP information with each other. Therefore, the ACs set up a CAPWAP tunnel to synchronize data and forward packets. As shown in the figure, AC1 and AC2 set up a CAPWAP tunnel for data synchronization and packet forwarding.</a:t>
            </a:r>
          </a:p>
          <a:p>
            <a:pPr lvl="0"/>
            <a:r>
              <a:rPr lang="en-US" altLang="zh-CN" dirty="0"/>
              <a:t>Mobility server</a:t>
            </a:r>
          </a:p>
          <a:p>
            <a:pPr lvl="1"/>
            <a:r>
              <a:rPr lang="en-US" altLang="zh-CN" dirty="0"/>
              <a:t>When a STA roams between ACs, an AC is selected as the mobility server to maintain the membership table of the mobility group and deliver member information to ACs in the group. In this way, ACs in the same mobility group can identify each other and set up inter-AC tunnels.</a:t>
            </a:r>
          </a:p>
          <a:p>
            <a:pPr lvl="1"/>
            <a:r>
              <a:rPr lang="en-US" altLang="zh-CN" dirty="0"/>
              <a:t>A mobility server can be an AC outside or inside a mobility group.</a:t>
            </a:r>
          </a:p>
          <a:p>
            <a:pPr lvl="1"/>
            <a:r>
              <a:rPr lang="en-US" altLang="zh-CN" dirty="0"/>
              <a:t>An AC can function as the mobility server of multiple mobility groups, and can be added only to one mobility group.</a:t>
            </a:r>
          </a:p>
          <a:p>
            <a:pPr lvl="1"/>
            <a:r>
              <a:rPr lang="en-US" altLang="zh-CN" dirty="0"/>
              <a:t>A mobility server managing other ACs in a mobility group cannot be managed by another mobility server. That is, if an AC functions as a mobility server to synchronize roaming configurations to other ACs, it cannot be managed by another mobility server or synchronize roaming configurations from other ACs. (An AC with a mobility group configured cannot be configured as a mobility server.)</a:t>
            </a:r>
          </a:p>
        </p:txBody>
      </p:sp>
      <p:sp>
        <p:nvSpPr>
          <p:cNvPr id="4" name="幻灯片图像占位符 3">
            <a:extLst>
              <a:ext uri="{FF2B5EF4-FFF2-40B4-BE49-F238E27FC236}">
                <a16:creationId xmlns:a16="http://schemas.microsoft.com/office/drawing/2014/main" id="{9DD7DB94-679F-4768-8A19-717D541C4E60}"/>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96002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8" y="798763"/>
            <a:ext cx="5932800" cy="5108400"/>
          </a:xfrm>
        </p:spPr>
        <p:txBody>
          <a:bodyPr/>
          <a:lstStyle/>
          <a:p>
            <a:pPr lvl="1"/>
            <a:r>
              <a:rPr lang="en-US" altLang="zh-CN" dirty="0"/>
              <a:t>As a centralized configuration point, a mobility server must be able to communicate with all managed ACs but does not need to provide high data forwarding capability.</a:t>
            </a:r>
          </a:p>
          <a:p>
            <a:r>
              <a:rPr lang="en-US" altLang="zh-CN" dirty="0"/>
              <a:t>Home agent</a:t>
            </a:r>
          </a:p>
          <a:p>
            <a:pPr lvl="1"/>
            <a:r>
              <a:rPr lang="en-US" altLang="zh-CN" dirty="0"/>
              <a:t>A home agent is a device that can communicate with the gateway on STAs' home network at Layer 2. To enable a STA to access the home network after roaming, service packets of the STA need to be forwarded to the home agent through a tunnel. The home agent then sends the packets to the home network. The HAC or HAP takes the role of the STA's home agent. As shown in the figure, you can configure AC1 or AP1 as the home agent for the STA.</a:t>
            </a:r>
          </a:p>
        </p:txBody>
      </p:sp>
    </p:spTree>
    <p:extLst>
      <p:ext uri="{BB962C8B-B14F-4D97-AF65-F5344CB8AC3E}">
        <p14:creationId xmlns:p14="http://schemas.microsoft.com/office/powerpoint/2010/main" val="39831947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Layer 2 roaming: A STA switches between two APs (or multiple APs) that are bound to the same SSID and have the same service VLAN (within the same IP address segment). During roaming, the access attributes (such as the service VLAN and obtained IP address) of the STA do not change. During roaming, packet loss and reconnection do not occur.</a:t>
            </a:r>
          </a:p>
          <a:p>
            <a:r>
              <a:rPr lang="en-US" altLang="zh-CN" dirty="0"/>
              <a:t>Layer 3 roaming: The service VLANs of the SSIDs are different, and APs provide different Layer 3 service networks with different gateways before and after roaming. In this case, to ensure that the IP address of a roaming STA remains unchanged, the STA's traffic needs to be sent back to the AP on the initial access network segment to implement inter-VLAN roaming.</a:t>
            </a:r>
          </a:p>
          <a:p>
            <a:pPr lvl="0"/>
            <a:r>
              <a:rPr lang="en-US" altLang="zh-CN" dirty="0"/>
              <a:t>Sometimes, two subnets may have the same service VLAN ID but belong to different subnets. Based on the VLAN ID, the system may incorrectly consider that STAs roam between the two subnets at Layer 2. To prevent this situation, configure a roaming domain to determine whether the STAs roam within the same subnet. The system determines Layer 2 roaming only when STAs roam within the same VLAN and same roaming domain; otherwise, the system determines Layer 3 roaming.</a:t>
            </a:r>
          </a:p>
        </p:txBody>
      </p:sp>
      <p:sp>
        <p:nvSpPr>
          <p:cNvPr id="4" name="幻灯片图像占位符 3">
            <a:extLst>
              <a:ext uri="{FF2B5EF4-FFF2-40B4-BE49-F238E27FC236}">
                <a16:creationId xmlns:a16="http://schemas.microsoft.com/office/drawing/2014/main" id="{7A7BF208-A229-4078-9DC3-3B391960963F}"/>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255073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333984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The traffic flow for inter-AC Layer 2 roaming is the same for tunnel and direct forwarding modes, and is not mentioned here.</a:t>
            </a:r>
          </a:p>
        </p:txBody>
      </p:sp>
    </p:spTree>
    <p:extLst>
      <p:ext uri="{BB962C8B-B14F-4D97-AF65-F5344CB8AC3E}">
        <p14:creationId xmlns:p14="http://schemas.microsoft.com/office/powerpoint/2010/main" val="11416081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STAs stay in different subnets before and after Layer 3 roaming. To enable the STAs to access the original network after roaming, ensure that user traffic is forwarded to the original subnet over CAPWAP tunnels. </a:t>
            </a:r>
          </a:p>
          <a:p>
            <a:r>
              <a:rPr lang="en-US" altLang="zh-CN" dirty="0"/>
              <a:t>In tunnel forwarding mode, service packets between the HAP and HAC are encapsulated with the CAPWAP header. In this case, the HAP and HAC can be considered on the same subnet. Instead of forwarding the packets back to the HAP, the HAC directly forwards the packets to the upper-layer network.</a:t>
            </a:r>
          </a:p>
        </p:txBody>
      </p:sp>
      <p:sp>
        <p:nvSpPr>
          <p:cNvPr id="4" name="幻灯片图像占位符 3">
            <a:extLst>
              <a:ext uri="{FF2B5EF4-FFF2-40B4-BE49-F238E27FC236}">
                <a16:creationId xmlns:a16="http://schemas.microsoft.com/office/drawing/2014/main" id="{0887F0F9-FF3E-4918-8615-E90D62B2B638}"/>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805464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direct forwarding mode, service packets between the HAP and HAC are not encapsulated with the CAPWAP header. Therefore, whether the HAP and HAC reside on the same subnet cannot be determined. In this case, packets are forwarded back to the HAP by default. If the HAP and HAC reside on the same subnet, you can configure a higher-performance HAC as the home agent. This reduces the load on the HAP and improves the forwarding efficiency.</a:t>
            </a:r>
          </a:p>
        </p:txBody>
      </p:sp>
      <p:sp>
        <p:nvSpPr>
          <p:cNvPr id="5" name="幻灯片图像占位符 4">
            <a:extLst>
              <a:ext uri="{FF2B5EF4-FFF2-40B4-BE49-F238E27FC236}">
                <a16:creationId xmlns:a16="http://schemas.microsoft.com/office/drawing/2014/main" id="{7C95DE08-AE34-4405-933C-653CC506C5E7}"/>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057311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In direct forwarding mode, service packets between the HAP and HAC are not encapsulated with the CAPWAP header. Therefore, whether the HAP and HAC reside on the same subnet cannot be determined. In this case, packets are forwarded back to the HAP by default. If the HAP and HAC reside on the same subnet, you can configure a higher-performance HAC as the home agent. This reduces the load on the HAP and improves the forwarding efficiency.</a:t>
            </a:r>
          </a:p>
        </p:txBody>
      </p:sp>
      <p:sp>
        <p:nvSpPr>
          <p:cNvPr id="5" name="幻灯片图像占位符 4">
            <a:extLst>
              <a:ext uri="{FF2B5EF4-FFF2-40B4-BE49-F238E27FC236}">
                <a16:creationId xmlns:a16="http://schemas.microsoft.com/office/drawing/2014/main" id="{EEA0C4BD-9371-48EC-B74D-843B2FB4AEB3}"/>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782614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884770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Configure a mobility group.</a:t>
            </a:r>
          </a:p>
          <a:p>
            <a:pPr lvl="1"/>
            <a:r>
              <a:rPr lang="en-US" altLang="zh-CN" dirty="0"/>
              <a:t>If a mobility server is specified, configure the mobility group on the mobility server.</a:t>
            </a:r>
          </a:p>
          <a:p>
            <a:pPr lvl="1"/>
            <a:r>
              <a:rPr lang="en-US" altLang="zh-CN" dirty="0"/>
              <a:t>If no mobility server is specified, configure a mobility group for each member AC.</a:t>
            </a:r>
          </a:p>
        </p:txBody>
      </p:sp>
      <p:sp>
        <p:nvSpPr>
          <p:cNvPr id="4" name="幻灯片图像占位符 3">
            <a:extLst>
              <a:ext uri="{FF2B5EF4-FFF2-40B4-BE49-F238E27FC236}">
                <a16:creationId xmlns:a16="http://schemas.microsoft.com/office/drawing/2014/main" id="{DDF5C4CE-71C5-4312-8BEA-DE4293B2652F}"/>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56893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2551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246985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normAutofit/>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339145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t>In HSB mode, there are two devices, one acting as the active and the other the standby. The active device forwards services and the standby device monitors the forwarding. In addition, the active device sends the standby device the status information and information that needs to be backed up in real time. In the case that the active device becomes faulty, the standby device takes over services.	</a:t>
            </a:r>
          </a:p>
          <a:p>
            <a:r>
              <a:rPr lang="en-US" altLang="zh-CN" dirty="0"/>
              <a:t>VRRP HSB</a:t>
            </a:r>
          </a:p>
          <a:p>
            <a:pPr lvl="1"/>
            <a:r>
              <a:rPr lang="en-US" altLang="zh-CN" dirty="0"/>
              <a:t>The active and standby ACs have independent IP addresses, which are virtualized into one using VRRP. APs set up CAPWAP links with this virtual IP address.</a:t>
            </a:r>
          </a:p>
          <a:p>
            <a:pPr lvl="1"/>
            <a:r>
              <a:rPr lang="en-US" altLang="zh-CN" dirty="0"/>
              <a:t>The active AC backs up information about APs, STAs, and CAPWAP links, and synchronizes such information to the standby AC through the HSB service. If the active AC fails, the standby AC takes over services.</a:t>
            </a:r>
          </a:p>
          <a:p>
            <a:pPr lvl="0"/>
            <a:r>
              <a:rPr lang="en-US" altLang="zh-CN" dirty="0"/>
              <a:t>Dual-link HSB</a:t>
            </a:r>
          </a:p>
          <a:p>
            <a:pPr lvl="1"/>
            <a:r>
              <a:rPr lang="en-US" altLang="zh-CN" dirty="0"/>
              <a:t>An AP sets up an active and a standby CAPWAP link with the active and standby ACs, respectively.</a:t>
            </a:r>
          </a:p>
          <a:p>
            <a:pPr lvl="1"/>
            <a:r>
              <a:rPr lang="en-US" altLang="zh-CN" dirty="0"/>
              <a:t>The active AC backs up only STA information and synchronizes such information to the standby AC through the HSB service. If the active AC fails, APs connected to it switch to the standby links and the standby AC takes over services.</a:t>
            </a:r>
          </a:p>
        </p:txBody>
      </p:sp>
      <p:sp>
        <p:nvSpPr>
          <p:cNvPr id="7" name="幻灯片图像占位符 6">
            <a:extLst>
              <a:ext uri="{FF2B5EF4-FFF2-40B4-BE49-F238E27FC236}">
                <a16:creationId xmlns:a16="http://schemas.microsoft.com/office/drawing/2014/main" id="{C6A8B783-1ED5-442B-B94B-CB5B9E294145}"/>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8038512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32437" y="765175"/>
            <a:ext cx="5932800" cy="8939622"/>
          </a:xfrm>
        </p:spPr>
        <p:txBody>
          <a:bodyPr/>
          <a:lstStyle/>
          <a:p>
            <a:pPr lvl="0"/>
            <a:r>
              <a:rPr lang="en-US" altLang="zh-CN" dirty="0"/>
              <a:t>Dual-link cold backup</a:t>
            </a:r>
          </a:p>
          <a:p>
            <a:pPr lvl="1"/>
            <a:r>
              <a:rPr lang="en-US" altLang="zh-CN" dirty="0"/>
              <a:t>An AP sets up an active and a standby CAPWAP link with the active and standby ACs, respectively.</a:t>
            </a:r>
          </a:p>
          <a:p>
            <a:pPr lvl="1"/>
            <a:r>
              <a:rPr lang="en-US" altLang="zh-CN" dirty="0"/>
              <a:t>ACs do not back up or synchronize information. If the active AC fails, APs connected to it switch to the standby links and the standby AC takes over services.</a:t>
            </a:r>
          </a:p>
          <a:p>
            <a:pPr lvl="0"/>
            <a:r>
              <a:rPr lang="en-US" altLang="zh-CN" dirty="0"/>
              <a:t>N+1 backup</a:t>
            </a:r>
          </a:p>
          <a:p>
            <a:pPr lvl="1"/>
            <a:r>
              <a:rPr lang="en-US" altLang="zh-CN" dirty="0"/>
              <a:t>An AP sets up a CAPWAP link with only one AC.</a:t>
            </a:r>
          </a:p>
          <a:p>
            <a:pPr lvl="1"/>
            <a:r>
              <a:rPr lang="en-US" altLang="zh-CN" dirty="0"/>
              <a:t>ACs do not back up or synchronize information. If the active AC fails, APs connected to it set up CAPWAP links with the standby AC that takes over services.</a:t>
            </a:r>
          </a:p>
        </p:txBody>
      </p:sp>
    </p:spTree>
    <p:extLst>
      <p:ext uri="{BB962C8B-B14F-4D97-AF65-F5344CB8AC3E}">
        <p14:creationId xmlns:p14="http://schemas.microsoft.com/office/powerpoint/2010/main" val="3971143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Currently, the AC supports HSB of a single VRRP instance, but does not support load balancing. HSB has the following characteristics:</a:t>
            </a:r>
          </a:p>
          <a:p>
            <a:pPr lvl="1"/>
            <a:r>
              <a:rPr lang="en-US" altLang="zh-CN" dirty="0"/>
              <a:t>Uplinks can back up each other. The active and standby devices can track the status of uplink interfaces. The active/standby status of an AC may be different from its downlink status.</a:t>
            </a:r>
          </a:p>
          <a:p>
            <a:pPr lvl="1"/>
            <a:r>
              <a:rPr lang="en-US" altLang="zh-CN" dirty="0"/>
              <a:t>MSTP is used to prevent loops on multiple downlinks (including wired and wireless links). When the MSTP status changes, the MAC/ARP entries on the links are automatically deleted.</a:t>
            </a:r>
          </a:p>
        </p:txBody>
      </p:sp>
      <p:sp>
        <p:nvSpPr>
          <p:cNvPr id="5" name="幻灯片图像占位符 4">
            <a:extLst>
              <a:ext uri="{FF2B5EF4-FFF2-40B4-BE49-F238E27FC236}">
                <a16:creationId xmlns:a16="http://schemas.microsoft.com/office/drawing/2014/main" id="{2CD499C1-1A9A-415B-9461-D0FE705E1F20}"/>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6822900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VRRP HSB, HSB services are registered with the same HSB group, which is bound to the HSB service and a VRRP instance. In this way, services can obtain the active/standby status of the current user and active/standby switchover events through the HSB group. Additionally, backup data is sent and received through the interface of the HSB group.</a:t>
            </a:r>
          </a:p>
        </p:txBody>
      </p:sp>
      <p:sp>
        <p:nvSpPr>
          <p:cNvPr id="5" name="幻灯片图像占位符 4">
            <a:extLst>
              <a:ext uri="{FF2B5EF4-FFF2-40B4-BE49-F238E27FC236}">
                <a16:creationId xmlns:a16="http://schemas.microsoft.com/office/drawing/2014/main" id="{E00A44CC-B1C0-4A94-8E2C-3DF564A71B5C}"/>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645397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t>The HSB service involves the following two aspects: </a:t>
            </a:r>
          </a:p>
          <a:p>
            <a:pPr lvl="1"/>
            <a:r>
              <a:rPr lang="en-US" altLang="zh-CN" dirty="0"/>
              <a:t>Establishing an HSB channel: A TCP channel is established for sending HSB packets by specifying the IP addresses and port numbers of the local and peer devices. The HSB service notifies the HSB group of any link failure.</a:t>
            </a:r>
          </a:p>
          <a:p>
            <a:pPr lvl="1"/>
            <a:r>
              <a:rPr lang="en-US" altLang="zh-CN" dirty="0"/>
              <a:t>Maintaining the link status of the HSB channel: HSB packets are sent and retransmitted to prevent long TCP interruption that is not detected by the protocol stack. If a device does not receive an HSB packet from the peer device within the period (retransmission interval x retransmission times), the local device receives an exception notification and then re-establishes a channel to the peer.</a:t>
            </a:r>
          </a:p>
        </p:txBody>
      </p:sp>
      <p:sp>
        <p:nvSpPr>
          <p:cNvPr id="4" name="幻灯片图像占位符 3">
            <a:extLst>
              <a:ext uri="{FF2B5EF4-FFF2-40B4-BE49-F238E27FC236}">
                <a16:creationId xmlns:a16="http://schemas.microsoft.com/office/drawing/2014/main" id="{30B54865-2FA7-41A0-93A1-BE0679ACA5DD}"/>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4758220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t>When the active AC fails, service traffic can be switched to the standby AC only if the standby AC has the same session entries as the active AC. Otherwise, the session may be interrupted. Therefore, a mechanism is required to synchronize session information to the standby device when session entries are created or modified on the active device. The HSB module provides the data backup function. It establishes an HSB channel between two devices that back up each other, maintains the link status of the HSB channel, and sends and receives packets.</a:t>
            </a:r>
          </a:p>
          <a:p>
            <a:r>
              <a:rPr lang="en-US" altLang="zh-CN" dirty="0"/>
              <a:t>HSB service backup in real time involves backup for the following information:</a:t>
            </a:r>
          </a:p>
          <a:p>
            <a:pPr lvl="1"/>
            <a:r>
              <a:rPr lang="en-US" altLang="zh-CN" dirty="0"/>
              <a:t>User data information</a:t>
            </a:r>
          </a:p>
          <a:p>
            <a:pPr lvl="1"/>
            <a:r>
              <a:rPr lang="en-US" altLang="zh-CN" dirty="0"/>
              <a:t>CAPWAP tunnel information</a:t>
            </a:r>
          </a:p>
          <a:p>
            <a:pPr lvl="1"/>
            <a:r>
              <a:rPr lang="en-US" altLang="zh-CN" dirty="0"/>
              <a:t>AP entries</a:t>
            </a:r>
          </a:p>
          <a:p>
            <a:pPr lvl="1"/>
            <a:r>
              <a:rPr lang="en-US" altLang="zh-CN" dirty="0"/>
              <a:t>DHCP address information</a:t>
            </a:r>
          </a:p>
          <a:p>
            <a:pPr lvl="0"/>
            <a:r>
              <a:rPr lang="en-US" altLang="zh-CN" dirty="0"/>
              <a:t>The HSB channel can be carried by the direct physical link between two ACs or by a switch. For example, the HSB channel can reuse the physical channel where VRRP packets are exchanged.</a:t>
            </a:r>
          </a:p>
          <a:p>
            <a:endParaRPr lang="en-US" altLang="zh-CN" dirty="0"/>
          </a:p>
        </p:txBody>
      </p:sp>
      <p:sp>
        <p:nvSpPr>
          <p:cNvPr id="5" name="幻灯片图像占位符 4">
            <a:extLst>
              <a:ext uri="{FF2B5EF4-FFF2-40B4-BE49-F238E27FC236}">
                <a16:creationId xmlns:a16="http://schemas.microsoft.com/office/drawing/2014/main" id="{1FE4EFBE-632D-4804-A12B-168AF8E57AC1}"/>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549915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normAutofit/>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280663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507743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422882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335776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174046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375251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The configuration on AC2 is the same as that on AC2, and is not mentioned here.</a:t>
            </a:r>
          </a:p>
        </p:txBody>
      </p:sp>
    </p:spTree>
    <p:extLst>
      <p:ext uri="{BB962C8B-B14F-4D97-AF65-F5344CB8AC3E}">
        <p14:creationId xmlns:p14="http://schemas.microsoft.com/office/powerpoint/2010/main" val="40554609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223351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In addition to the active/standby HSB mode, the load balancing mode is supported. In load balancing mode, you can specify AC1 as the active AC for some APs and AC2 as the active AC for other APs, so that the APs set up primary CAPWAP links with their own active ACs.</a:t>
            </a:r>
          </a:p>
          <a:p>
            <a:r>
              <a:rPr lang="en-US" altLang="zh-CN" dirty="0"/>
              <a:t>Dual-link HSB frees active and standby ACs from location restrictions and allows for flexible deployment. The two ACs can implement load balancing to make efficient use of resources. However, service switching takes a relatively long time.</a:t>
            </a:r>
          </a:p>
          <a:p>
            <a:r>
              <a:rPr lang="en-US" altLang="zh-CN" dirty="0"/>
              <a:t>As shown in the figure, dual-link HSB is deployed between AC1 and AC2. Only the HSB service is bound to the ACs to set up an HSB channel. An AP establishes CAPWAP tunnels with two ACs in sequence and determines the active and standby ACs based on the AC priorities in the CAPWAP packets sent from the ACs.</a:t>
            </a:r>
          </a:p>
          <a:p>
            <a:endParaRPr lang="en-US" altLang="zh-CN" dirty="0"/>
          </a:p>
        </p:txBody>
      </p:sp>
      <p:sp>
        <p:nvSpPr>
          <p:cNvPr id="4" name="幻灯片图像占位符 3">
            <a:extLst>
              <a:ext uri="{FF2B5EF4-FFF2-40B4-BE49-F238E27FC236}">
                <a16:creationId xmlns:a16="http://schemas.microsoft.com/office/drawing/2014/main" id="{73DC90C5-5651-425F-9C5C-1C05FC822DF0}"/>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5572129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The procedure for establishing the active link is the same as that for establishing a normal CAPWAP tunnel, except that the active AC needs to be selected in the Discovery phase.</a:t>
            </a:r>
          </a:p>
          <a:p>
            <a:pPr lvl="0"/>
            <a:r>
              <a:rPr lang="en-US" altLang="zh-CN" dirty="0"/>
              <a:t>After the dual-link backup function is enabled in the Discovery phase, the AP sends a Discovery Request packet in unicast or broadcast mode:</a:t>
            </a:r>
          </a:p>
          <a:p>
            <a:pPr lvl="1"/>
            <a:r>
              <a:rPr lang="en-US" altLang="zh-CN" dirty="0"/>
              <a:t>If the IP addresses of active and standby ACs have been allocated in static, DHCP, or DNS mode, the AP sends the Discovery Request packet in unicast mode to request connections with the ACs.</a:t>
            </a:r>
          </a:p>
          <a:p>
            <a:pPr lvl="1"/>
            <a:r>
              <a:rPr lang="en-US" altLang="zh-CN" dirty="0"/>
              <a:t>If no IP addresses are allocated to ACs or there is no response to the unicast packet, the AP sends another Discovery Request packet in broadcast mode to discover available ACs in the same network segment.</a:t>
            </a:r>
          </a:p>
          <a:p>
            <a:pPr lvl="0"/>
            <a:r>
              <a:rPr lang="en-US" altLang="zh-CN" dirty="0"/>
              <a:t>Regardless of the unicast or broadcast Discovery Request packets, if the ACs function normally, they reply with the Discovery Response packets to the Discovery Request packets. A Discovery Response packet contains the dual-link backup flag, priority, load, and IP address of the ACs. </a:t>
            </a:r>
          </a:p>
        </p:txBody>
      </p:sp>
      <p:sp>
        <p:nvSpPr>
          <p:cNvPr id="5" name="幻灯片图像占位符 4">
            <a:extLst>
              <a:ext uri="{FF2B5EF4-FFF2-40B4-BE49-F238E27FC236}">
                <a16:creationId xmlns:a16="http://schemas.microsoft.com/office/drawing/2014/main" id="{97665822-B3F2-4B54-8C43-F38181F04749}"/>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584036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8939622"/>
          </a:xfrm>
        </p:spPr>
        <p:txBody>
          <a:bodyPr/>
          <a:lstStyle/>
          <a:p>
            <a:pPr lvl="0"/>
            <a:r>
              <a:rPr lang="en-US" altLang="zh-CN" dirty="0"/>
              <a:t>After receiving the Discovery Response packet, the AP selects an active AC based on the AC priorities, loads, and IP addresses, and sets up a primary CAPWAP tunnel with the active AC. The AP selects the active AC in the following sequence:</a:t>
            </a:r>
          </a:p>
          <a:p>
            <a:pPr lvl="1"/>
            <a:r>
              <a:rPr lang="en-US" altLang="zh-CN" dirty="0"/>
              <a:t>Compare AC priorities. The AC with a smaller priority value is the active AC. The default value is 0, and the maximum value is 7. A smaller value indicates a higher priority.</a:t>
            </a:r>
          </a:p>
          <a:p>
            <a:pPr lvl="1"/>
            <a:r>
              <a:rPr lang="en-US" altLang="zh-CN" dirty="0"/>
              <a:t>If the AC priorities are the same, compare the AC loads (that is, the number of APs and STAs connected to the AC), and select the AC with a light load as the active AC. The number of allowed APs is compared ahead of the number of allowed STAs. When the numbers of allowed APs are the same on ACs, the AP selects the AC that can connect more STAs as the active AC.</a:t>
            </a:r>
          </a:p>
          <a:p>
            <a:pPr lvl="1"/>
            <a:r>
              <a:rPr lang="en-US" altLang="zh-CN" dirty="0"/>
              <a:t>When the loads are the same, the AP compares the ACs' IP addresses and selects the AC with a smaller IP address as the active AC.</a:t>
            </a:r>
          </a:p>
          <a:p>
            <a:pPr lvl="0"/>
            <a:r>
              <a:rPr lang="en-US" altLang="zh-CN" dirty="0"/>
              <a:t>Note: Number of current allowed APs = Maximum number of allowed APs – Number of APs that have been connected to the AC. Number of current allowed STAs = Maximum number of allowed STAs – Number of STAs that have been connected to the AC. </a:t>
            </a:r>
          </a:p>
          <a:p>
            <a:endParaRPr lang="en-US" altLang="zh-CN" dirty="0"/>
          </a:p>
        </p:txBody>
      </p:sp>
    </p:spTree>
    <p:extLst>
      <p:ext uri="{BB962C8B-B14F-4D97-AF65-F5344CB8AC3E}">
        <p14:creationId xmlns:p14="http://schemas.microsoft.com/office/powerpoint/2010/main" val="2511655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a:t>In high-tech parks, a large number of emerging technologies will be deployed, such as IoT, 5G convergence, and autonomous driving.</a:t>
            </a:r>
          </a:p>
        </p:txBody>
      </p:sp>
    </p:spTree>
    <p:extLst>
      <p:ext uri="{BB962C8B-B14F-4D97-AF65-F5344CB8AC3E}">
        <p14:creationId xmlns:p14="http://schemas.microsoft.com/office/powerpoint/2010/main" val="33976846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If the priority of this AC is higher than the priority of the other AC, the AP performs an active/standby switchover only after the tunnel is set up.</a:t>
            </a:r>
          </a:p>
          <a:p>
            <a:pPr lvl="0"/>
            <a:r>
              <a:rPr lang="en-US" altLang="zh-CN" dirty="0"/>
              <a:t>The AP sends a Join Request packet, notifying the AC that the configurations have been delivered. After receiving the Join Request packet, the AC sets up a CAPWAP tunnel with the AP but does not deliver configurations to the AP.</a:t>
            </a:r>
          </a:p>
          <a:p>
            <a:pPr lvl="0"/>
            <a:r>
              <a:rPr lang="en-US" altLang="zh-CN" dirty="0"/>
              <a:t>After the backup tunnel is set up, the AP selects the active and standby ACs again based on the tunnel priorities.</a:t>
            </a:r>
          </a:p>
          <a:p>
            <a:r>
              <a:rPr lang="en-US" altLang="zh-CN" dirty="0"/>
              <a:t>By default, the CAPWAP heartbeat interval is 25s and the number of CAPWAP heartbeat detections is 6. If the dual-link backup function is enabled, the CAPWAP heartbeat interval is set to 25s, and the number of CAPWAP heartbeat detections is set to 3. </a:t>
            </a:r>
          </a:p>
          <a:p>
            <a:pPr lvl="0"/>
            <a:r>
              <a:rPr lang="en-US" altLang="zh-CN" dirty="0"/>
              <a:t>Note:</a:t>
            </a:r>
          </a:p>
          <a:p>
            <a:pPr lvl="1"/>
            <a:r>
              <a:rPr lang="en-US" altLang="zh-CN" dirty="0"/>
              <a:t>To configure dual-link backup on a WDS or Mesh network, set the CAPWAP heartbeat interval to 25 seconds and set the number of heartbeat packet transmissions to at least 6. If this configuration is not performed, the AC sends heartbeat packets 3 times at an interval of 25 seconds by default. This may cause unstable WDS or Mesh link status and result in user access failures.</a:t>
            </a:r>
          </a:p>
          <a:p>
            <a:pPr lvl="1"/>
            <a:r>
              <a:rPr lang="en-US" altLang="zh-CN" dirty="0"/>
              <a:t>If you set the CAPWAP heartbeat detection interval and the number of CAPWAP heartbeat detections smaller than the default values, CAPWAP link reliability is degraded. Exercise caution when you set the values. The default values are recommended.</a:t>
            </a:r>
          </a:p>
          <a:p>
            <a:endParaRPr lang="en-US" altLang="zh-CN" dirty="0"/>
          </a:p>
          <a:p>
            <a:endParaRPr lang="en-US" altLang="zh-CN" dirty="0"/>
          </a:p>
          <a:p>
            <a:pPr lvl="0"/>
            <a:endParaRPr lang="en-US" altLang="zh-CN" dirty="0"/>
          </a:p>
          <a:p>
            <a:pPr lvl="0"/>
            <a:endParaRPr lang="en-US" altLang="zh-CN" dirty="0"/>
          </a:p>
        </p:txBody>
      </p:sp>
      <p:sp>
        <p:nvSpPr>
          <p:cNvPr id="5" name="幻灯片图像占位符 4">
            <a:extLst>
              <a:ext uri="{FF2B5EF4-FFF2-40B4-BE49-F238E27FC236}">
                <a16:creationId xmlns:a16="http://schemas.microsoft.com/office/drawing/2014/main" id="{5583CDB1-0FC3-4FAE-8335-84B9765EB0C1}"/>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272858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607909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49008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618968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319706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197973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When the CAPWAP tunnel between an AP and the active AC is disconnected, the AP attempts to establish a CAPWAP tunnel with the standby AC. After the new CAPWAP tunnel is established, the AP restarts and obtains configurations from the standby AC. During this process, services are affected.</a:t>
            </a:r>
          </a:p>
        </p:txBody>
      </p:sp>
      <p:sp>
        <p:nvSpPr>
          <p:cNvPr id="4" name="幻灯片图像占位符 3">
            <a:extLst>
              <a:ext uri="{FF2B5EF4-FFF2-40B4-BE49-F238E27FC236}">
                <a16:creationId xmlns:a16="http://schemas.microsoft.com/office/drawing/2014/main" id="{3C22CE32-36D0-4F8F-B4F4-1424ADF4D497}"/>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848630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t>When the AC receives a Discovery Request packet from an AP, if no individual priority is configured for the AP, the AC sends a Discovery Response packet carrying the global priority to the AP.</a:t>
            </a:r>
          </a:p>
          <a:p>
            <a:r>
              <a:rPr lang="en-US" altLang="zh-CN" dirty="0"/>
              <a:t>If the AC has an individual priority for the AP, the AC sends a Discovery Response packet carrying the individual priority to the AP.</a:t>
            </a:r>
          </a:p>
          <a:p>
            <a:r>
              <a:rPr lang="en-US" altLang="zh-CN" dirty="0"/>
              <a:t>Configure proper priorities on the active and standby ACs to control access of APs on the two ACs.</a:t>
            </a:r>
          </a:p>
          <a:p>
            <a:r>
              <a:rPr lang="en-US" altLang="zh-CN" dirty="0"/>
              <a:t>The AP selects the active AC based on the following rules:</a:t>
            </a:r>
          </a:p>
          <a:p>
            <a:pPr lvl="1"/>
            <a:r>
              <a:rPr lang="en-US" altLang="zh-CN" dirty="0"/>
              <a:t>Check primary ACs on the AP. If there is only one primary AC, the AP selects it as the active AC. If there are multiple primary ACs, the AP selects the AC with the lowest load as the active AC. If the loads are the same, the AP selects the AC with the smallest IP address as the active AC.</a:t>
            </a:r>
          </a:p>
          <a:p>
            <a:pPr lvl="1"/>
            <a:r>
              <a:rPr lang="en-US" altLang="zh-CN" dirty="0"/>
              <a:t>Compare AC loads, that is, numbers of access APs and STAs. The AP selects the AC with the lowest load as the active AC. The number of allowed APs is compared ahead of the number of allowed STAs. When the numbers of allowed APs are the same on ACs, the AP selects the AC that can connect more STAs as the active AC.</a:t>
            </a:r>
          </a:p>
        </p:txBody>
      </p:sp>
      <p:sp>
        <p:nvSpPr>
          <p:cNvPr id="5" name="幻灯片图像占位符 4">
            <a:extLst>
              <a:ext uri="{FF2B5EF4-FFF2-40B4-BE49-F238E27FC236}">
                <a16:creationId xmlns:a16="http://schemas.microsoft.com/office/drawing/2014/main" id="{45420F49-26A9-4572-828A-AEFB75DF5672}"/>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486405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32437" y="765175"/>
            <a:ext cx="5932800" cy="8939622"/>
          </a:xfrm>
        </p:spPr>
        <p:txBody>
          <a:bodyPr/>
          <a:lstStyle/>
          <a:p>
            <a:pPr lvl="1"/>
            <a:r>
              <a:rPr lang="en-US" altLang="zh-CN" dirty="0"/>
              <a:t>If there is no primary AC, check backup ACs. If there is only one backup AC, the AP selects this AC as the active AC. If there are multiple backup ACs, the AP selects the AC with the lowest load as the active AC. If the loads are the same, the AP selects the AC with the smallest IP address as the active AC.</a:t>
            </a:r>
          </a:p>
          <a:p>
            <a:pPr lvl="1"/>
            <a:r>
              <a:rPr lang="en-US" altLang="zh-CN" dirty="0"/>
              <a:t>If no alternate AC is available, the AP compares AC priorities and selects the AC with the highest priority as the primary AC. A smaller priority value indicates a higher priority. For details, see AC priorities.</a:t>
            </a:r>
          </a:p>
          <a:p>
            <a:pPr lvl="1"/>
            <a:r>
              <a:rPr lang="en-US" altLang="zh-CN" dirty="0"/>
              <a:t>If the AC priorities are the same, the AP selects the AC with the lowest load as the active AC.</a:t>
            </a:r>
          </a:p>
          <a:p>
            <a:pPr lvl="1"/>
            <a:r>
              <a:rPr lang="en-US" altLang="zh-CN" dirty="0"/>
              <a:t>When the loads are the same, the AP compares the ACs' IP addresses and selects the AC with a smaller IP address as the active AC.</a:t>
            </a:r>
          </a:p>
        </p:txBody>
      </p:sp>
    </p:spTree>
    <p:extLst>
      <p:ext uri="{BB962C8B-B14F-4D97-AF65-F5344CB8AC3E}">
        <p14:creationId xmlns:p14="http://schemas.microsoft.com/office/powerpoint/2010/main" val="4545164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94847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766281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442741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7" name="幻灯片图像占位符 6">
            <a:extLst>
              <a:ext uri="{FF2B5EF4-FFF2-40B4-BE49-F238E27FC236}">
                <a16:creationId xmlns:a16="http://schemas.microsoft.com/office/drawing/2014/main" id="{4FE41DE2-2752-4EA3-8325-1BE6F0FD929F}"/>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881139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801586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By default, global </a:t>
            </a:r>
            <a:r>
              <a:rPr lang="en-US" altLang="zh-CN" dirty="0" err="1"/>
              <a:t>revertive</a:t>
            </a:r>
            <a:r>
              <a:rPr lang="en-US" altLang="zh-CN" dirty="0"/>
              <a:t> switchover is enabled. The system displays an Info message if you run the </a:t>
            </a:r>
            <a:r>
              <a:rPr lang="en-US" altLang="zh-CN" b="1" dirty="0"/>
              <a:t>undo ac protect restore disable</a:t>
            </a:r>
            <a:r>
              <a:rPr lang="en-US" altLang="zh-CN" dirty="0"/>
              <a:t> command.</a:t>
            </a:r>
          </a:p>
          <a:p>
            <a:pPr lvl="0">
              <a:defRPr/>
            </a:pPr>
            <a:r>
              <a:rPr lang="en-US" altLang="zh-CN" dirty="0"/>
              <a:t>By default, N+1 backup is enabled. The system displays an Info message if you run the </a:t>
            </a:r>
            <a:r>
              <a:rPr lang="en-US" altLang="zh-CN" b="1" dirty="0"/>
              <a:t>undo ac protect enable</a:t>
            </a:r>
            <a:r>
              <a:rPr lang="en-US" altLang="zh-CN" dirty="0"/>
              <a:t> command. Run the </a:t>
            </a:r>
            <a:r>
              <a:rPr lang="en-US" altLang="zh-CN" b="1" dirty="0" err="1"/>
              <a:t>ap</a:t>
            </a:r>
            <a:r>
              <a:rPr lang="en-US" altLang="zh-CN" b="1" dirty="0"/>
              <a:t>-reset all</a:t>
            </a:r>
            <a:r>
              <a:rPr lang="en-US" altLang="zh-CN" dirty="0"/>
              <a:t> command on the active AC to restart all APs. After the APs are restarted, N+1 backup starts to take effect.</a:t>
            </a:r>
          </a:p>
          <a:p>
            <a:endParaRPr lang="en-US" altLang="zh-CN" dirty="0"/>
          </a:p>
        </p:txBody>
      </p:sp>
      <p:sp>
        <p:nvSpPr>
          <p:cNvPr id="5" name="幻灯片图像占位符 4">
            <a:extLst>
              <a:ext uri="{FF2B5EF4-FFF2-40B4-BE49-F238E27FC236}">
                <a16:creationId xmlns:a16="http://schemas.microsoft.com/office/drawing/2014/main" id="{0C5114C9-490D-4D4E-B8DD-FAF6F0442E40}"/>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5997854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538900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869628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450235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normAutofit/>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200399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01993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40173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0491878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An</a:t>
            </a:r>
            <a:r>
              <a:rPr lang="en-US" baseline="0" dirty="0">
                <a:latin typeface="Huawei Sans" panose="020C0503030203020204" pitchFamily="34" charset="0"/>
              </a:rPr>
              <a:t> </a:t>
            </a:r>
            <a:r>
              <a:rPr dirty="0">
                <a:latin typeface="Huawei Sans" panose="020C0503030203020204" pitchFamily="34" charset="0"/>
              </a:rPr>
              <a:t>802.1X authentication system uses the Extensible Authentication Protocol (EAP) to enable information exchange among the</a:t>
            </a:r>
            <a:r>
              <a:rPr lang="en-US" dirty="0">
                <a:latin typeface="Huawei Sans" panose="020C0503030203020204" pitchFamily="34" charset="0"/>
              </a:rPr>
              <a:t> </a:t>
            </a:r>
            <a:r>
              <a:rPr lang="en-US" sz="1100" dirty="0"/>
              <a:t>supplicant, authenticator</a:t>
            </a:r>
            <a:r>
              <a:rPr dirty="0">
                <a:latin typeface="Huawei Sans" panose="020C0503030203020204" pitchFamily="34" charset="0"/>
              </a:rPr>
              <a:t>, and authentication server. Common 802.1X authentication protocols include the Protected Extensible Authentication Protocol</a:t>
            </a:r>
            <a:r>
              <a:rPr lang="en-US" dirty="0">
                <a:latin typeface="Huawei Sans" panose="020C0503030203020204" pitchFamily="34" charset="0"/>
              </a:rPr>
              <a:t> (</a:t>
            </a:r>
            <a:r>
              <a:rPr dirty="0">
                <a:latin typeface="Huawei Sans" panose="020C0503030203020204" pitchFamily="34" charset="0"/>
              </a:rPr>
              <a:t>PEAP</a:t>
            </a:r>
            <a:r>
              <a:rPr lang="en-US" dirty="0">
                <a:latin typeface="Huawei Sans" panose="020C0503030203020204" pitchFamily="34" charset="0"/>
              </a:rPr>
              <a:t>)</a:t>
            </a:r>
            <a:r>
              <a:rPr dirty="0">
                <a:latin typeface="Huawei Sans" panose="020C0503030203020204" pitchFamily="34" charset="0"/>
              </a:rPr>
              <a:t> and the Transport Layer Security (TLS). Their differences are as follows:</a:t>
            </a:r>
          </a:p>
          <a:p>
            <a:pPr marL="355600" lvl="1" indent="-177800"/>
            <a:r>
              <a:rPr dirty="0">
                <a:latin typeface="Huawei Sans" panose="020C0503030203020204" pitchFamily="34" charset="0"/>
              </a:rPr>
              <a:t>PEAP: The administrator assigns a user name and </a:t>
            </a:r>
            <a:r>
              <a:rPr lang="en-US" dirty="0">
                <a:latin typeface="Huawei Sans" panose="020C0503030203020204" pitchFamily="34" charset="0"/>
              </a:rPr>
              <a:t>a </a:t>
            </a:r>
            <a:r>
              <a:rPr dirty="0">
                <a:latin typeface="Huawei Sans" panose="020C0503030203020204" pitchFamily="34" charset="0"/>
              </a:rPr>
              <a:t>password to </a:t>
            </a:r>
            <a:r>
              <a:rPr lang="en-US" dirty="0">
                <a:latin typeface="Huawei Sans" panose="020C0503030203020204" pitchFamily="34" charset="0"/>
              </a:rPr>
              <a:t>a </a:t>
            </a:r>
            <a:r>
              <a:rPr dirty="0">
                <a:latin typeface="Huawei Sans" panose="020C0503030203020204" pitchFamily="34" charset="0"/>
              </a:rPr>
              <a:t>user. The user enters the user name and password for authentication when accessing the WLAN.</a:t>
            </a:r>
          </a:p>
          <a:p>
            <a:pPr marL="355600" lvl="1" indent="-177800"/>
            <a:r>
              <a:rPr dirty="0">
                <a:latin typeface="Huawei Sans" panose="020C0503030203020204" pitchFamily="34" charset="0"/>
              </a:rPr>
              <a:t>TLS: Users use certificates for authentication. This authentication mode is generally used together with enterprise apps, such as Huawei </a:t>
            </a:r>
            <a:r>
              <a:rPr dirty="0" err="1">
                <a:latin typeface="Huawei Sans" panose="020C0503030203020204" pitchFamily="34" charset="0"/>
              </a:rPr>
              <a:t>EasyAccess</a:t>
            </a:r>
            <a:r>
              <a:rPr dirty="0">
                <a:latin typeface="Huawei Sans" panose="020C0503030203020204" pitchFamily="34" charset="0"/>
              </a:rPr>
              <a:t>.</a:t>
            </a:r>
          </a:p>
          <a:p>
            <a:r>
              <a:rPr dirty="0">
                <a:latin typeface="Huawei Sans" panose="020C0503030203020204" pitchFamily="34" charset="0"/>
              </a:rPr>
              <a:t>802.1X authentication is recommended for</a:t>
            </a:r>
            <a:r>
              <a:rPr lang="en-US" dirty="0">
                <a:latin typeface="Huawei Sans" panose="020C0503030203020204" pitchFamily="34" charset="0"/>
              </a:rPr>
              <a:t> </a:t>
            </a:r>
            <a:r>
              <a:rPr lang="en-US" altLang="zh-CN" dirty="0">
                <a:latin typeface="Huawei Sans" panose="020C0503030203020204" pitchFamily="34" charset="0"/>
              </a:rPr>
              <a:t>authenticating</a:t>
            </a:r>
            <a:r>
              <a:rPr dirty="0">
                <a:latin typeface="Huawei Sans" panose="020C0503030203020204" pitchFamily="34" charset="0"/>
              </a:rPr>
              <a:t> employees in medium- and large-sized enterprises.</a:t>
            </a:r>
          </a:p>
        </p:txBody>
      </p:sp>
      <p:sp>
        <p:nvSpPr>
          <p:cNvPr id="4" name="幻灯片图像占位符 3">
            <a:extLst>
              <a:ext uri="{FF2B5EF4-FFF2-40B4-BE49-F238E27FC236}">
                <a16:creationId xmlns:a16="http://schemas.microsoft.com/office/drawing/2014/main" id="{06F353C7-65C4-4A84-A35D-64CAD2F7659D}"/>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035443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1448710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cs typeface="Huawei Sans" panose="020C0503030203020204" pitchFamily="34" charset="0"/>
              </a:rPr>
              <a:t>Definition</a:t>
            </a:r>
          </a:p>
          <a:p>
            <a:pPr marL="355600" lvl="1" indent="-177800"/>
            <a:r>
              <a:rPr dirty="0">
                <a:latin typeface="Huawei Sans" panose="020C0503030203020204" pitchFamily="34" charset="0"/>
                <a:cs typeface="Huawei Sans" panose="020C0503030203020204" pitchFamily="34" charset="0"/>
              </a:rPr>
              <a:t>Portal authentication is also called web authentication. Generally, Portal authentication websites are referred to as web portals. Before a user accesses the Internet, user authentication is required on the Portal page. If the authentication fails, the user can access only specified network resources. The user can access other network resources only after the authentication succeeds.</a:t>
            </a:r>
          </a:p>
          <a:p>
            <a:r>
              <a:rPr dirty="0">
                <a:latin typeface="Huawei Sans" panose="020C0503030203020204" pitchFamily="34" charset="0"/>
                <a:cs typeface="Huawei Sans" panose="020C0503030203020204" pitchFamily="34" charset="0"/>
              </a:rPr>
              <a:t>Advantages</a:t>
            </a:r>
          </a:p>
          <a:p>
            <a:pPr marL="355600" lvl="1" indent="-177800"/>
            <a:r>
              <a:rPr dirty="0">
                <a:latin typeface="Huawei Sans" panose="020C0503030203020204" pitchFamily="34" charset="0"/>
                <a:cs typeface="Huawei Sans" panose="020C0503030203020204" pitchFamily="34" charset="0"/>
              </a:rPr>
              <a:t>Ease of use: In most cases, Portal authentication does not require additional </a:t>
            </a:r>
            <a:r>
              <a:rPr lang="en-US" dirty="0">
                <a:latin typeface="Huawei Sans" panose="020C0503030203020204" pitchFamily="34" charset="0"/>
                <a:cs typeface="Huawei Sans" panose="020C0503030203020204" pitchFamily="34" charset="0"/>
              </a:rPr>
              <a:t>client </a:t>
            </a:r>
            <a:r>
              <a:rPr dirty="0">
                <a:latin typeface="Huawei Sans" panose="020C0503030203020204" pitchFamily="34" charset="0"/>
                <a:cs typeface="Huawei Sans" panose="020C0503030203020204" pitchFamily="34" charset="0"/>
              </a:rPr>
              <a:t>software and allows </a:t>
            </a:r>
            <a:r>
              <a:rPr lang="en-US" dirty="0">
                <a:latin typeface="Huawei Sans" panose="020C0503030203020204" pitchFamily="34" charset="0"/>
                <a:cs typeface="Huawei Sans" panose="020C0503030203020204" pitchFamily="34" charset="0"/>
              </a:rPr>
              <a:t>users </a:t>
            </a:r>
            <a:r>
              <a:rPr dirty="0">
                <a:latin typeface="Huawei Sans" panose="020C0503030203020204" pitchFamily="34" charset="0"/>
                <a:cs typeface="Huawei Sans" panose="020C0503030203020204" pitchFamily="34" charset="0"/>
              </a:rPr>
              <a:t>to be directly authenticated on </a:t>
            </a:r>
            <a:r>
              <a:rPr lang="en-US" dirty="0">
                <a:latin typeface="Huawei Sans" panose="020C0503030203020204" pitchFamily="34" charset="0"/>
                <a:cs typeface="Huawei Sans" panose="020C0503030203020204" pitchFamily="34" charset="0"/>
              </a:rPr>
              <a:t>the</a:t>
            </a:r>
            <a:r>
              <a:rPr dirty="0">
                <a:latin typeface="Huawei Sans" panose="020C0503030203020204" pitchFamily="34" charset="0"/>
                <a:cs typeface="Huawei Sans" panose="020C0503030203020204" pitchFamily="34" charset="0"/>
              </a:rPr>
              <a:t> web page.</a:t>
            </a:r>
          </a:p>
          <a:p>
            <a:pPr marL="355600" lvl="1" indent="-177800"/>
            <a:r>
              <a:rPr dirty="0">
                <a:latin typeface="Huawei Sans" panose="020C0503030203020204" pitchFamily="34" charset="0"/>
                <a:cs typeface="Huawei Sans" panose="020C0503030203020204" pitchFamily="34" charset="0"/>
              </a:rPr>
              <a:t>Convenient operations: Business development can be achieved on the Portal page </a:t>
            </a:r>
            <a:r>
              <a:rPr lang="en-US" dirty="0">
                <a:latin typeface="Huawei Sans" panose="020C0503030203020204" pitchFamily="34" charset="0"/>
                <a:cs typeface="Huawei Sans" panose="020C0503030203020204" pitchFamily="34" charset="0"/>
              </a:rPr>
              <a:t>such as</a:t>
            </a:r>
            <a:r>
              <a:rPr dirty="0">
                <a:latin typeface="Huawei Sans" panose="020C0503030203020204" pitchFamily="34" charset="0"/>
                <a:cs typeface="Huawei Sans" panose="020C0503030203020204" pitchFamily="34" charset="0"/>
              </a:rPr>
              <a:t> advertisement</a:t>
            </a:r>
            <a:r>
              <a:rPr lang="en-US" dirty="0">
                <a:latin typeface="Huawei Sans" panose="020C0503030203020204" pitchFamily="34" charset="0"/>
                <a:cs typeface="Huawei Sans" panose="020C0503030203020204" pitchFamily="34" charset="0"/>
              </a:rPr>
              <a:t>s</a:t>
            </a:r>
            <a:r>
              <a:rPr dirty="0">
                <a:latin typeface="Huawei Sans" panose="020C0503030203020204" pitchFamily="34" charset="0"/>
                <a:cs typeface="Huawei Sans" panose="020C0503030203020204" pitchFamily="34" charset="0"/>
              </a:rPr>
              <a:t> </a:t>
            </a:r>
            <a:r>
              <a:rPr lang="en-US" dirty="0">
                <a:latin typeface="Huawei Sans" panose="020C0503030203020204" pitchFamily="34" charset="0"/>
                <a:cs typeface="Huawei Sans" panose="020C0503030203020204" pitchFamily="34" charset="0"/>
              </a:rPr>
              <a:t>push </a:t>
            </a:r>
            <a:r>
              <a:rPr dirty="0">
                <a:latin typeface="Huawei Sans" panose="020C0503030203020204" pitchFamily="34" charset="0"/>
                <a:cs typeface="Huawei Sans" panose="020C0503030203020204" pitchFamily="34" charset="0"/>
              </a:rPr>
              <a:t>and enterprise publicity.</a:t>
            </a:r>
          </a:p>
          <a:p>
            <a:pPr marL="355600" lvl="1" indent="-177800"/>
            <a:r>
              <a:rPr dirty="0">
                <a:latin typeface="Huawei Sans" panose="020C0503030203020204" pitchFamily="34" charset="0"/>
                <a:cs typeface="Huawei Sans" panose="020C0503030203020204" pitchFamily="34" charset="0"/>
              </a:rPr>
              <a:t>Mature technology: Portal authentication has been widely used in networks of carriers, fast food chains, hotels, and schools.</a:t>
            </a:r>
          </a:p>
          <a:p>
            <a:pPr marL="355600" lvl="1" indent="-177800"/>
            <a:r>
              <a:rPr dirty="0">
                <a:latin typeface="Huawei Sans" panose="020C0503030203020204" pitchFamily="34" charset="0"/>
                <a:cs typeface="Huawei Sans" panose="020C0503030203020204" pitchFamily="34" charset="0"/>
              </a:rPr>
              <a:t>Flexible deployment: Portal authentication implements access control at the access layer or at the ingress of critical data.</a:t>
            </a:r>
          </a:p>
          <a:p>
            <a:pPr marL="355600" lvl="1" indent="-177800"/>
            <a:r>
              <a:rPr dirty="0">
                <a:latin typeface="Huawei Sans" panose="020C0503030203020204" pitchFamily="34" charset="0"/>
                <a:cs typeface="Huawei Sans" panose="020C0503030203020204" pitchFamily="34" charset="0"/>
              </a:rPr>
              <a:t>Flexible user management: Users can be authenticated based on the combination of user names and any one of VLANs, IP addresses, and MAC addresses.</a:t>
            </a:r>
          </a:p>
          <a:p>
            <a:endParaRPr lang="zh-CN" altLang="en-US" dirty="0">
              <a:latin typeface="Huawei Sans" panose="020C0503030203020204" pitchFamily="34" charset="0"/>
              <a:cs typeface="Huawei Sans" panose="020C0503030203020204" pitchFamily="34" charset="0"/>
            </a:endParaRPr>
          </a:p>
        </p:txBody>
      </p:sp>
      <p:sp>
        <p:nvSpPr>
          <p:cNvPr id="4" name="幻灯片图像占位符 3">
            <a:extLst>
              <a:ext uri="{FF2B5EF4-FFF2-40B4-BE49-F238E27FC236}">
                <a16:creationId xmlns:a16="http://schemas.microsoft.com/office/drawing/2014/main" id="{D8BA30E8-4EC5-4CD8-BA8C-9D65F1D10378}"/>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65422298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403640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2288704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pPr marL="228600" indent="-228600">
              <a:buFont typeface="+mj-lt"/>
              <a:buAutoNum type="arabicPeriod"/>
            </a:pPr>
            <a:r>
              <a:rPr lang="en-US" altLang="zh-CN" dirty="0"/>
              <a:t>DHCP broadcast request packets sent by an AP are Layer 2 packets and cannot be transmitted over</a:t>
            </a:r>
            <a:r>
              <a:rPr lang="en-US" altLang="zh-CN" baseline="0" dirty="0"/>
              <a:t> </a:t>
            </a:r>
            <a:r>
              <a:rPr lang="en-US" altLang="zh-CN" dirty="0"/>
              <a:t>Layer 3 networks. Therefore, the AP cannot discover the AC on a Layer 3 network in broadcast mode. Option 43 must be configured to advertise the AC's IP address. Otherwise, the AP cannot obtain the AC's IP address and will fail to go online. </a:t>
            </a:r>
          </a:p>
          <a:p>
            <a:pPr marL="228600" indent="-228600">
              <a:buFont typeface="+mj-lt"/>
              <a:buAutoNum type="arabicPeriod"/>
            </a:pPr>
            <a:r>
              <a:rPr lang="en-US" altLang="zh-CN" dirty="0"/>
              <a:t>The difference is that the SSIDs of the APs associated with STAs before and after roaming belong to different VLANs. </a:t>
            </a:r>
          </a:p>
          <a:p>
            <a:pPr lvl="1"/>
            <a:r>
              <a:rPr lang="en-US" altLang="zh-CN" dirty="0"/>
              <a:t>Layer 2 roaming allows STAs to roam within the same subnet. </a:t>
            </a:r>
          </a:p>
          <a:p>
            <a:pPr lvl="1"/>
            <a:r>
              <a:rPr lang="en-US" altLang="zh-CN" dirty="0"/>
              <a:t>Layer 3 roaming allows STAs to roam between different subnets. </a:t>
            </a:r>
          </a:p>
          <a:p>
            <a:pPr marL="228600" indent="-228600">
              <a:buFont typeface="+mj-lt"/>
              <a:buAutoNum type="arabicPeriod" startAt="3"/>
            </a:pPr>
            <a:r>
              <a:rPr lang="en-US" altLang="zh-CN" dirty="0"/>
              <a:t>Data can be backed up in batches, in real time, or periodically. </a:t>
            </a:r>
          </a:p>
          <a:p>
            <a:pPr lvl="1"/>
            <a:r>
              <a:rPr lang="en-US" altLang="zh-CN" dirty="0"/>
              <a:t>Batch backup: After HSB is configured, the active device synchronizes existing session entries to the standby device at a time. </a:t>
            </a:r>
          </a:p>
          <a:p>
            <a:pPr lvl="1"/>
            <a:r>
              <a:rPr lang="en-US" altLang="zh-CN" dirty="0"/>
              <a:t>Real-time backup: The active device backs up new entries or entry changes to the standby device in a timely manner. </a:t>
            </a:r>
          </a:p>
          <a:p>
            <a:pPr lvl="1"/>
            <a:r>
              <a:rPr lang="en-US" altLang="zh-CN" dirty="0"/>
              <a:t>Periodic</a:t>
            </a:r>
            <a:r>
              <a:rPr lang="en-US" altLang="zh-CN" baseline="0" dirty="0"/>
              <a:t> backup</a:t>
            </a:r>
            <a:r>
              <a:rPr lang="en-US" altLang="zh-CN" dirty="0"/>
              <a:t>: The standby device checks whether its existing session entries are the same as those on the active device every 30 minutes. If so, the standby device synchronizes the session entries from the active device.</a:t>
            </a:r>
            <a:endParaRPr lang="zh-CN" altLang="en-US" dirty="0"/>
          </a:p>
        </p:txBody>
      </p:sp>
    </p:spTree>
    <p:extLst>
      <p:ext uri="{BB962C8B-B14F-4D97-AF65-F5344CB8AC3E}">
        <p14:creationId xmlns:p14="http://schemas.microsoft.com/office/powerpoint/2010/main" val="40080127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29320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7641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6"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7"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8" name="Group 3"/>
          <p:cNvGraphicFramePr>
            <a:graphicFrameLocks noGrp="1"/>
          </p:cNvGraphicFramePr>
          <p:nvPr userDrawn="1">
            <p:extLst>
              <p:ext uri="{D42A27DB-BD31-4B8C-83A1-F6EECF244321}">
                <p14:modId xmlns:p14="http://schemas.microsoft.com/office/powerpoint/2010/main" val="700043167"/>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9" name="Group 21"/>
          <p:cNvGraphicFramePr>
            <a:graphicFrameLocks noGrp="1"/>
          </p:cNvGraphicFramePr>
          <p:nvPr userDrawn="1">
            <p:extLst>
              <p:ext uri="{D42A27DB-BD31-4B8C-83A1-F6EECF244321}">
                <p14:modId xmlns:p14="http://schemas.microsoft.com/office/powerpoint/2010/main" val="1625166490"/>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40"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41"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42"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3"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44"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5"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6"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7"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8"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9"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0"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1"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2"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3"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4"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5"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6"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7"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8"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9"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0"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1"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2"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3"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4"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5"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6"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7"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70872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58943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052420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1023569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2638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10191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7"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p:cNvGrpSpPr/>
          <p:nvPr userDrawn="1"/>
        </p:nvGrpSpPr>
        <p:grpSpPr>
          <a:xfrm>
            <a:off x="4148952" y="2637135"/>
            <a:ext cx="3894096" cy="1598831"/>
            <a:chOff x="4302972" y="2345035"/>
            <a:chExt cx="3895617" cy="1598831"/>
          </a:xfrm>
        </p:grpSpPr>
        <p:sp>
          <p:nvSpPr>
            <p:cNvPr id="12" name="矩形 11"/>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0368826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626501644"/>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315024487"/>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017248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4347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59127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6657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4"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15"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16" name="图片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4266281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8047397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10689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5992333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42744358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10361241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69189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225737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8246754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369631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563460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990536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68490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153766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Huawei Sans" panose="020C0503030203020204" pitchFamily="34" charset="0"/>
                <a:ea typeface="方正兰亭黑简体" panose="02000000000000000000" pitchFamily="2" charset="-122"/>
                <a:cs typeface="Arial" panose="020B0604020202020204" pitchFamily="34" charset="0"/>
              </a:defRPr>
            </a:lvl1pPr>
            <a:lvl2pPr fontAlgn="ctr">
              <a:buClrTx/>
              <a:buSzPct val="100000"/>
              <a:buFont typeface="Huawei Sans" panose="020C0503030203020204" pitchFamily="34" charset="0"/>
              <a:buChar char="▫"/>
              <a:defRPr>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380636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15244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a:t>Title</a:t>
            </a:r>
            <a:endParaRPr lang="zh-CN" altLang="en-US" dirty="0"/>
          </a:p>
        </p:txBody>
      </p:sp>
    </p:spTree>
    <p:extLst>
      <p:ext uri="{BB962C8B-B14F-4D97-AF65-F5344CB8AC3E}">
        <p14:creationId xmlns:p14="http://schemas.microsoft.com/office/powerpoint/2010/main" val="3073553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a:t>Title</a:t>
            </a:r>
            <a:endParaRPr lang="zh-CN" altLang="en-US" dirty="0"/>
          </a:p>
        </p:txBody>
      </p:sp>
    </p:spTree>
    <p:extLst>
      <p:ext uri="{BB962C8B-B14F-4D97-AF65-F5344CB8AC3E}">
        <p14:creationId xmlns:p14="http://schemas.microsoft.com/office/powerpoint/2010/main" val="3974347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Huawei Sans" panose="020C0503030203020204" pitchFamily="34" charset="0"/>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Huawei Sans" panose="020C0503030203020204" pitchFamily="34" charset="0"/>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文字边框</a:t>
              </a:r>
            </a:p>
          </p:txBody>
        </p:sp>
      </p:grpSp>
    </p:spTree>
    <p:extLst>
      <p:ext uri="{BB962C8B-B14F-4D97-AF65-F5344CB8AC3E}">
        <p14:creationId xmlns:p14="http://schemas.microsoft.com/office/powerpoint/2010/main" val="2983258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37"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38" name="图片 3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39"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034" rtl="0" eaLnBrk="1"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281" userDrawn="1">
          <p15:clr>
            <a:srgbClr val="F26B43"/>
          </p15:clr>
        </p15:guide>
        <p15:guide id="4" pos="7399" userDrawn="1">
          <p15:clr>
            <a:srgbClr val="F26B43"/>
          </p15:clr>
        </p15:guide>
        <p15:guide id="5" orient="horz" pos="2341" userDrawn="1">
          <p15:clr>
            <a:srgbClr val="F26B43"/>
          </p15:clr>
        </p15:guide>
        <p15:guide id="6" orient="horz" pos="4020" userDrawn="1">
          <p15:clr>
            <a:srgbClr val="F26B43"/>
          </p15:clr>
        </p15:guide>
        <p15:guide id="7" orient="horz" pos="777" userDrawn="1">
          <p15:clr>
            <a:srgbClr val="F26B43"/>
          </p15:clr>
        </p15:guide>
        <p15:guide id="8"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251483166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21.png"/><Relationship Id="rId5" Type="http://schemas.openxmlformats.org/officeDocument/2006/relationships/image" Target="../media/image18.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2.xml"/><Relationship Id="rId6" Type="http://schemas.openxmlformats.org/officeDocument/2006/relationships/image" Target="../media/image23.png"/><Relationship Id="rId5" Type="http://schemas.openxmlformats.org/officeDocument/2006/relationships/image" Target="../media/image30.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2.png"/><Relationship Id="rId7"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5.pn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2.png"/><Relationship Id="rId7"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2.xml"/><Relationship Id="rId6" Type="http://schemas.openxmlformats.org/officeDocument/2006/relationships/image" Target="../media/image25.png"/><Relationship Id="rId5" Type="http://schemas.openxmlformats.org/officeDocument/2006/relationships/image" Target="../media/image26.pn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2.png"/><Relationship Id="rId7"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2.xml"/><Relationship Id="rId6" Type="http://schemas.openxmlformats.org/officeDocument/2006/relationships/image" Target="../media/image25.png"/><Relationship Id="rId5" Type="http://schemas.openxmlformats.org/officeDocument/2006/relationships/image" Target="../media/image26.pn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png"/><Relationship Id="rId7"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21.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2.png"/><Relationship Id="rId7"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2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2.png"/><Relationship Id="rId7"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2.png"/><Relationship Id="rId7"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2.png"/><Relationship Id="rId7"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2.png"/><Relationship Id="rId7"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5.png"/><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22.xml"/><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image" Target="../media/image14.png"/><Relationship Id="rId4" Type="http://schemas.openxmlformats.org/officeDocument/2006/relationships/image" Target="../media/image15.png"/></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image" Target="../media/image14.png"/><Relationship Id="rId4" Type="http://schemas.openxmlformats.org/officeDocument/2006/relationships/image" Target="../media/image15.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7.xml"/><Relationship Id="rId1" Type="http://schemas.openxmlformats.org/officeDocument/2006/relationships/slideLayout" Target="../slideLayouts/slideLayout22.xml"/><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8.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9.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notesSlide" Target="../notesSlides/notesSlide6.xm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slideLayout" Target="../slideLayouts/slideLayout22.xml"/><Relationship Id="rId1" Type="http://schemas.openxmlformats.org/officeDocument/2006/relationships/tags" Target="../tags/tag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image" Target="../media/image14.png"/><Relationship Id="rId4" Type="http://schemas.openxmlformats.org/officeDocument/2006/relationships/image" Target="../media/image15.png"/></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image" Target="../media/image14.png"/><Relationship Id="rId4" Type="http://schemas.openxmlformats.org/officeDocument/2006/relationships/image" Target="../media/image1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22.xml"/><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22.xml"/><Relationship Id="rId5" Type="http://schemas.openxmlformats.org/officeDocument/2006/relationships/image" Target="../media/image21.png"/><Relationship Id="rId4" Type="http://schemas.openxmlformats.org/officeDocument/2006/relationships/image" Target="../media/image15.png"/></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8.xml"/><Relationship Id="rId1" Type="http://schemas.openxmlformats.org/officeDocument/2006/relationships/slideLayout" Target="../slideLayouts/slideLayout22.xml"/><Relationship Id="rId5" Type="http://schemas.openxmlformats.org/officeDocument/2006/relationships/image" Target="../media/image21.png"/><Relationship Id="rId4" Type="http://schemas.openxmlformats.org/officeDocument/2006/relationships/image" Target="../media/image15.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2.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1.xml"/><Relationship Id="rId1" Type="http://schemas.openxmlformats.org/officeDocument/2006/relationships/slideLayout" Target="../slideLayouts/slideLayout22.xml"/><Relationship Id="rId6" Type="http://schemas.openxmlformats.org/officeDocument/2006/relationships/image" Target="../media/image35.png"/><Relationship Id="rId5" Type="http://schemas.openxmlformats.org/officeDocument/2006/relationships/image" Target="../media/image23.png"/><Relationship Id="rId4" Type="http://schemas.openxmlformats.org/officeDocument/2006/relationships/image" Target="../media/image21.png"/></Relationships>
</file>

<file path=ppt/slides/_rels/slide7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2.xml"/><Relationship Id="rId1" Type="http://schemas.openxmlformats.org/officeDocument/2006/relationships/slideLayout" Target="../slideLayouts/slideLayout22.xml"/><Relationship Id="rId6" Type="http://schemas.openxmlformats.org/officeDocument/2006/relationships/image" Target="../media/image35.png"/><Relationship Id="rId5" Type="http://schemas.openxmlformats.org/officeDocument/2006/relationships/image" Target="../media/image23.png"/><Relationship Id="rId4" Type="http://schemas.openxmlformats.org/officeDocument/2006/relationships/image" Target="../media/image21.png"/></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3.xml"/><Relationship Id="rId1" Type="http://schemas.openxmlformats.org/officeDocument/2006/relationships/slideLayout" Target="../slideLayouts/slideLayout22.xml"/><Relationship Id="rId6" Type="http://schemas.openxmlformats.org/officeDocument/2006/relationships/image" Target="../media/image35.png"/><Relationship Id="rId5" Type="http://schemas.openxmlformats.org/officeDocument/2006/relationships/image" Target="../media/image23.png"/><Relationship Id="rId4" Type="http://schemas.openxmlformats.org/officeDocument/2006/relationships/image" Target="../media/image21.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78.xml"/><Relationship Id="rId1" Type="http://schemas.openxmlformats.org/officeDocument/2006/relationships/slideLayout" Target="../slideLayouts/slideLayout22.xml"/><Relationship Id="rId6" Type="http://schemas.openxmlformats.org/officeDocument/2006/relationships/image" Target="../media/image36.png"/><Relationship Id="rId5" Type="http://schemas.openxmlformats.org/officeDocument/2006/relationships/image" Target="../media/image14.png"/><Relationship Id="rId4" Type="http://schemas.openxmlformats.org/officeDocument/2006/relationships/image" Target="../media/image15.png"/><Relationship Id="rId9" Type="http://schemas.openxmlformats.org/officeDocument/2006/relationships/image" Target="../media/image38.png"/></Relationships>
</file>

<file path=ppt/slides/_rels/slide7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79.xml"/><Relationship Id="rId1" Type="http://schemas.openxmlformats.org/officeDocument/2006/relationships/slideLayout" Target="../slideLayouts/slideLayout22.xml"/><Relationship Id="rId6" Type="http://schemas.openxmlformats.org/officeDocument/2006/relationships/image" Target="../media/image36.png"/><Relationship Id="rId5" Type="http://schemas.openxmlformats.org/officeDocument/2006/relationships/image" Target="../media/image14.png"/><Relationship Id="rId4" Type="http://schemas.openxmlformats.org/officeDocument/2006/relationships/image" Target="../media/image15.png"/><Relationship Id="rId9"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2.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80.xml"/><Relationship Id="rId1" Type="http://schemas.openxmlformats.org/officeDocument/2006/relationships/slideLayout" Target="../slideLayouts/slideLayout22.xml"/><Relationship Id="rId6" Type="http://schemas.openxmlformats.org/officeDocument/2006/relationships/image" Target="../media/image39.png"/><Relationship Id="rId5" Type="http://schemas.openxmlformats.org/officeDocument/2006/relationships/image" Target="../media/image21.png"/><Relationship Id="rId4" Type="http://schemas.openxmlformats.org/officeDocument/2006/relationships/image" Target="../media/image25.png"/></Relationships>
</file>

<file path=ppt/slides/_rels/slide8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81.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8.png"/><Relationship Id="rId4" Type="http://schemas.openxmlformats.org/officeDocument/2006/relationships/image" Target="../media/image25.png"/></Relationships>
</file>

<file path=ppt/slides/_rels/slide8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82.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8.png"/><Relationship Id="rId4" Type="http://schemas.openxmlformats.org/officeDocument/2006/relationships/image" Target="../media/image25.png"/></Relationships>
</file>

<file path=ppt/slides/_rels/slide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3.xml"/><Relationship Id="rId1" Type="http://schemas.openxmlformats.org/officeDocument/2006/relationships/slideLayout" Target="../slideLayouts/slideLayout22.xml"/><Relationship Id="rId5" Type="http://schemas.openxmlformats.org/officeDocument/2006/relationships/image" Target="../media/image21.png"/><Relationship Id="rId4" Type="http://schemas.openxmlformats.org/officeDocument/2006/relationships/image" Target="../media/image22.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E857DA0-50F2-4C0D-A6D3-C3A43089ABB5}"/>
              </a:ext>
            </a:extLst>
          </p:cNvPr>
          <p:cNvSpPr>
            <a:spLocks noGrp="1"/>
          </p:cNvSpPr>
          <p:nvPr>
            <p:ph type="body" sz="quarter" idx="17"/>
          </p:nvPr>
        </p:nvSpPr>
        <p:spPr bwMode="gray"/>
        <p:txBody>
          <a:bodyPr/>
          <a:lstStyle/>
          <a:p>
            <a:endParaRPr lang="en-US"/>
          </a:p>
        </p:txBody>
      </p:sp>
      <p:sp>
        <p:nvSpPr>
          <p:cNvPr id="12" name="文本占位符 7">
            <a:extLst>
              <a:ext uri="{FF2B5EF4-FFF2-40B4-BE49-F238E27FC236}">
                <a16:creationId xmlns:a16="http://schemas.microsoft.com/office/drawing/2014/main" id="{846D3846-1D5E-43FC-B74B-F9878CF71F61}"/>
              </a:ext>
            </a:extLst>
          </p:cNvPr>
          <p:cNvSpPr>
            <a:spLocks noGrp="1"/>
          </p:cNvSpPr>
          <p:nvPr>
            <p:ph type="body" sz="quarter" idx="18"/>
          </p:nvPr>
        </p:nvSpPr>
        <p:spPr bwMode="gray"/>
        <p:txBody>
          <a:bodyPr/>
          <a:lstStyle/>
          <a:p>
            <a:r>
              <a:t>WLAN</a:t>
            </a:r>
            <a:endParaRPr lang="zh-CN" altLang="en-US" dirty="0">
              <a:latin typeface="Arial" panose="020C0503030203020204" pitchFamily="34" charset="0"/>
            </a:endParaRPr>
          </a:p>
        </p:txBody>
      </p:sp>
      <p:sp>
        <p:nvSpPr>
          <p:cNvPr id="13" name="文本占位符 8">
            <a:extLst>
              <a:ext uri="{FF2B5EF4-FFF2-40B4-BE49-F238E27FC236}">
                <a16:creationId xmlns:a16="http://schemas.microsoft.com/office/drawing/2014/main" id="{DC3BC194-A41A-4FA4-8C50-067AEE16391B}"/>
              </a:ext>
            </a:extLst>
          </p:cNvPr>
          <p:cNvSpPr>
            <a:spLocks noGrp="1"/>
          </p:cNvSpPr>
          <p:nvPr>
            <p:ph type="body" sz="quarter" idx="19"/>
          </p:nvPr>
        </p:nvSpPr>
        <p:spPr bwMode="gray"/>
        <p:txBody>
          <a:bodyPr/>
          <a:lstStyle/>
          <a:p>
            <a:r>
              <a:rPr dirty="0"/>
              <a:t>Versions later than V200R005</a:t>
            </a:r>
          </a:p>
        </p:txBody>
      </p:sp>
      <p:sp>
        <p:nvSpPr>
          <p:cNvPr id="14" name="文本占位符 9">
            <a:extLst>
              <a:ext uri="{FF2B5EF4-FFF2-40B4-BE49-F238E27FC236}">
                <a16:creationId xmlns:a16="http://schemas.microsoft.com/office/drawing/2014/main" id="{35F15C2C-7639-4ADF-A0C8-6B0FF278FE27}"/>
              </a:ext>
            </a:extLst>
          </p:cNvPr>
          <p:cNvSpPr>
            <a:spLocks noGrp="1"/>
          </p:cNvSpPr>
          <p:nvPr>
            <p:ph type="body" sz="quarter" idx="20"/>
          </p:nvPr>
        </p:nvSpPr>
        <p:spPr bwMode="gray"/>
        <p:txBody>
          <a:bodyPr/>
          <a:lstStyle/>
          <a:p>
            <a:r>
              <a:t>V100R001</a:t>
            </a:r>
            <a:endParaRPr lang="zh-CN" altLang="en-US" dirty="0">
              <a:latin typeface="Arial" panose="020C0503030203020204" pitchFamily="34" charset="0"/>
            </a:endParaRPr>
          </a:p>
        </p:txBody>
      </p:sp>
      <p:sp>
        <p:nvSpPr>
          <p:cNvPr id="15" name="文本占位符 2">
            <a:extLst>
              <a:ext uri="{FF2B5EF4-FFF2-40B4-BE49-F238E27FC236}">
                <a16:creationId xmlns:a16="http://schemas.microsoft.com/office/drawing/2014/main" id="{8333D3F9-FD60-4F24-A98F-E5A46C5408F9}"/>
              </a:ext>
            </a:extLst>
          </p:cNvPr>
          <p:cNvSpPr>
            <a:spLocks noGrp="1"/>
          </p:cNvSpPr>
          <p:nvPr>
            <p:ph type="body" sz="quarter" idx="13"/>
          </p:nvPr>
        </p:nvSpPr>
        <p:spPr bwMode="gray"/>
        <p:txBody>
          <a:bodyPr/>
          <a:lstStyle/>
          <a:p>
            <a:r>
              <a:t>Yao Xianbin/WX288536</a:t>
            </a:r>
            <a:endParaRPr lang="zh-CN" altLang="en-US" dirty="0">
              <a:latin typeface="Arial" panose="020C0503030203020204" pitchFamily="34" charset="0"/>
            </a:endParaRPr>
          </a:p>
        </p:txBody>
      </p:sp>
      <p:sp>
        <p:nvSpPr>
          <p:cNvPr id="16" name="文本占位符 3">
            <a:extLst>
              <a:ext uri="{FF2B5EF4-FFF2-40B4-BE49-F238E27FC236}">
                <a16:creationId xmlns:a16="http://schemas.microsoft.com/office/drawing/2014/main" id="{E6B136D6-AB1B-4E27-84EE-DBFB2DEAA226}"/>
              </a:ext>
            </a:extLst>
          </p:cNvPr>
          <p:cNvSpPr>
            <a:spLocks noGrp="1"/>
          </p:cNvSpPr>
          <p:nvPr>
            <p:ph type="body" sz="quarter" idx="14"/>
          </p:nvPr>
        </p:nvSpPr>
        <p:spPr bwMode="gray"/>
        <p:txBody>
          <a:bodyPr/>
          <a:lstStyle/>
          <a:p>
            <a:r>
              <a:t>2020-03-25</a:t>
            </a:r>
            <a:endParaRPr lang="zh-CN" altLang="en-US" dirty="0">
              <a:latin typeface="Arial" panose="020C0503030203020204" pitchFamily="34" charset="0"/>
            </a:endParaRPr>
          </a:p>
        </p:txBody>
      </p:sp>
      <p:sp>
        <p:nvSpPr>
          <p:cNvPr id="2" name="Text Placeholder 1">
            <a:extLst>
              <a:ext uri="{FF2B5EF4-FFF2-40B4-BE49-F238E27FC236}">
                <a16:creationId xmlns:a16="http://schemas.microsoft.com/office/drawing/2014/main" id="{56EFB134-E944-43CC-AEB9-F60C3A089374}"/>
              </a:ext>
            </a:extLst>
          </p:cNvPr>
          <p:cNvSpPr>
            <a:spLocks noGrp="1"/>
          </p:cNvSpPr>
          <p:nvPr>
            <p:ph type="body" sz="quarter" idx="15"/>
          </p:nvPr>
        </p:nvSpPr>
        <p:spPr bwMode="gray"/>
        <p:txBody>
          <a:bodyPr/>
          <a:lstStyle/>
          <a:p>
            <a:endParaRPr lang="en-US"/>
          </a:p>
        </p:txBody>
      </p:sp>
      <p:sp>
        <p:nvSpPr>
          <p:cNvPr id="3" name="Text Placeholder 2">
            <a:extLst>
              <a:ext uri="{FF2B5EF4-FFF2-40B4-BE49-F238E27FC236}">
                <a16:creationId xmlns:a16="http://schemas.microsoft.com/office/drawing/2014/main" id="{0ED73791-407E-4399-805B-1B9BD547BB94}"/>
              </a:ext>
            </a:extLst>
          </p:cNvPr>
          <p:cNvSpPr>
            <a:spLocks noGrp="1"/>
          </p:cNvSpPr>
          <p:nvPr>
            <p:ph type="body" sz="quarter" idx="16"/>
          </p:nvPr>
        </p:nvSpPr>
        <p:spPr bwMode="gray"/>
        <p:txBody>
          <a:bodyPr/>
          <a:lstStyle/>
          <a:p>
            <a:endParaRPr lang="en-US"/>
          </a:p>
        </p:txBody>
      </p:sp>
      <p:sp>
        <p:nvSpPr>
          <p:cNvPr id="5" name="Text Placeholder 4">
            <a:extLst>
              <a:ext uri="{FF2B5EF4-FFF2-40B4-BE49-F238E27FC236}">
                <a16:creationId xmlns:a16="http://schemas.microsoft.com/office/drawing/2014/main" id="{E4620368-C332-4D9A-9599-DA1F46504275}"/>
              </a:ext>
            </a:extLst>
          </p:cNvPr>
          <p:cNvSpPr>
            <a:spLocks noGrp="1"/>
          </p:cNvSpPr>
          <p:nvPr>
            <p:ph type="body" sz="quarter" idx="21"/>
          </p:nvPr>
        </p:nvSpPr>
        <p:spPr bwMode="gray"/>
        <p:txBody>
          <a:bodyPr/>
          <a:lstStyle/>
          <a:p>
            <a:endParaRPr lang="en-US"/>
          </a:p>
        </p:txBody>
      </p:sp>
      <p:sp>
        <p:nvSpPr>
          <p:cNvPr id="6" name="Text Placeholder 5">
            <a:extLst>
              <a:ext uri="{FF2B5EF4-FFF2-40B4-BE49-F238E27FC236}">
                <a16:creationId xmlns:a16="http://schemas.microsoft.com/office/drawing/2014/main" id="{2B6D79C6-1079-484F-BB97-E3229E1F2D71}"/>
              </a:ext>
            </a:extLst>
          </p:cNvPr>
          <p:cNvSpPr>
            <a:spLocks noGrp="1"/>
          </p:cNvSpPr>
          <p:nvPr>
            <p:ph type="body" sz="quarter" idx="22"/>
          </p:nvPr>
        </p:nvSpPr>
        <p:spPr bwMode="gray"/>
        <p:txBody>
          <a:bodyPr/>
          <a:lstStyle/>
          <a:p>
            <a:endParaRPr lang="en-US"/>
          </a:p>
        </p:txBody>
      </p:sp>
      <p:sp>
        <p:nvSpPr>
          <p:cNvPr id="7" name="Text Placeholder 6">
            <a:extLst>
              <a:ext uri="{FF2B5EF4-FFF2-40B4-BE49-F238E27FC236}">
                <a16:creationId xmlns:a16="http://schemas.microsoft.com/office/drawing/2014/main" id="{25B62297-B77F-47B5-B44B-EE6DF192458E}"/>
              </a:ext>
            </a:extLst>
          </p:cNvPr>
          <p:cNvSpPr>
            <a:spLocks noGrp="1"/>
          </p:cNvSpPr>
          <p:nvPr>
            <p:ph type="body" sz="quarter" idx="23"/>
          </p:nvPr>
        </p:nvSpPr>
        <p:spPr bwMode="gray"/>
        <p:txBody>
          <a:bodyPr/>
          <a:lstStyle/>
          <a:p>
            <a:endParaRPr lang="en-US"/>
          </a:p>
        </p:txBody>
      </p:sp>
      <p:sp>
        <p:nvSpPr>
          <p:cNvPr id="8" name="Text Placeholder 7">
            <a:extLst>
              <a:ext uri="{FF2B5EF4-FFF2-40B4-BE49-F238E27FC236}">
                <a16:creationId xmlns:a16="http://schemas.microsoft.com/office/drawing/2014/main" id="{52C69D04-913B-4E89-86C4-47C3223A8B3D}"/>
              </a:ext>
            </a:extLst>
          </p:cNvPr>
          <p:cNvSpPr>
            <a:spLocks noGrp="1"/>
          </p:cNvSpPr>
          <p:nvPr>
            <p:ph type="body" sz="quarter" idx="24"/>
          </p:nvPr>
        </p:nvSpPr>
        <p:spPr bwMode="gray"/>
        <p:txBody>
          <a:bodyPr/>
          <a:lstStyle/>
          <a:p>
            <a:endParaRPr lang="en-US"/>
          </a:p>
        </p:txBody>
      </p:sp>
      <p:sp>
        <p:nvSpPr>
          <p:cNvPr id="9" name="Text Placeholder 8">
            <a:extLst>
              <a:ext uri="{FF2B5EF4-FFF2-40B4-BE49-F238E27FC236}">
                <a16:creationId xmlns:a16="http://schemas.microsoft.com/office/drawing/2014/main" id="{B13299BF-EC6A-47D2-808F-8820C3E36116}"/>
              </a:ext>
            </a:extLst>
          </p:cNvPr>
          <p:cNvSpPr>
            <a:spLocks noGrp="1"/>
          </p:cNvSpPr>
          <p:nvPr>
            <p:ph type="body" sz="quarter" idx="25"/>
          </p:nvPr>
        </p:nvSpPr>
        <p:spPr bwMode="gray"/>
        <p:txBody>
          <a:bodyPr/>
          <a:lstStyle/>
          <a:p>
            <a:endParaRPr lang="en-US"/>
          </a:p>
        </p:txBody>
      </p:sp>
      <p:sp>
        <p:nvSpPr>
          <p:cNvPr id="10" name="Text Placeholder 9">
            <a:extLst>
              <a:ext uri="{FF2B5EF4-FFF2-40B4-BE49-F238E27FC236}">
                <a16:creationId xmlns:a16="http://schemas.microsoft.com/office/drawing/2014/main" id="{0BD6C5E4-0B08-4C21-8F93-58AB04DD7E25}"/>
              </a:ext>
            </a:extLst>
          </p:cNvPr>
          <p:cNvSpPr>
            <a:spLocks noGrp="1"/>
          </p:cNvSpPr>
          <p:nvPr>
            <p:ph type="body" sz="quarter" idx="26"/>
          </p:nvPr>
        </p:nvSpPr>
        <p:spPr bwMode="gray"/>
        <p:txBody>
          <a:bodyPr/>
          <a:lstStyle/>
          <a:p>
            <a:endParaRPr lang="en-US"/>
          </a:p>
        </p:txBody>
      </p:sp>
      <p:sp>
        <p:nvSpPr>
          <p:cNvPr id="19" name="Text Placeholder 18">
            <a:extLst>
              <a:ext uri="{FF2B5EF4-FFF2-40B4-BE49-F238E27FC236}">
                <a16:creationId xmlns:a16="http://schemas.microsoft.com/office/drawing/2014/main" id="{13D47229-E8BE-45AC-BE3F-28A96A79C5A2}"/>
              </a:ext>
            </a:extLst>
          </p:cNvPr>
          <p:cNvSpPr>
            <a:spLocks noGrp="1"/>
          </p:cNvSpPr>
          <p:nvPr>
            <p:ph type="body" sz="quarter" idx="27"/>
          </p:nvPr>
        </p:nvSpPr>
        <p:spPr bwMode="gray"/>
        <p:txBody>
          <a:bodyPr/>
          <a:lstStyle/>
          <a:p>
            <a:endParaRPr lang="en-US"/>
          </a:p>
        </p:txBody>
      </p:sp>
      <p:sp>
        <p:nvSpPr>
          <p:cNvPr id="20" name="Text Placeholder 19">
            <a:extLst>
              <a:ext uri="{FF2B5EF4-FFF2-40B4-BE49-F238E27FC236}">
                <a16:creationId xmlns:a16="http://schemas.microsoft.com/office/drawing/2014/main" id="{B79D8EC0-76CA-41CB-8797-78FF9F2E7FA9}"/>
              </a:ext>
            </a:extLst>
          </p:cNvPr>
          <p:cNvSpPr>
            <a:spLocks noGrp="1"/>
          </p:cNvSpPr>
          <p:nvPr>
            <p:ph type="body" sz="quarter" idx="28"/>
          </p:nvPr>
        </p:nvSpPr>
        <p:spPr bwMode="gray"/>
        <p:txBody>
          <a:bodyPr/>
          <a:lstStyle/>
          <a:p>
            <a:endParaRPr lang="en-US"/>
          </a:p>
        </p:txBody>
      </p:sp>
      <p:sp>
        <p:nvSpPr>
          <p:cNvPr id="21" name="Text Placeholder 20">
            <a:extLst>
              <a:ext uri="{FF2B5EF4-FFF2-40B4-BE49-F238E27FC236}">
                <a16:creationId xmlns:a16="http://schemas.microsoft.com/office/drawing/2014/main" id="{23669685-4627-4184-90DA-3C3174BDC67C}"/>
              </a:ext>
            </a:extLst>
          </p:cNvPr>
          <p:cNvSpPr>
            <a:spLocks noGrp="1"/>
          </p:cNvSpPr>
          <p:nvPr>
            <p:ph type="body" sz="quarter" idx="29"/>
          </p:nvPr>
        </p:nvSpPr>
        <p:spPr bwMode="gray"/>
        <p:txBody>
          <a:bodyPr/>
          <a:lstStyle/>
          <a:p>
            <a:endParaRPr lang="en-US"/>
          </a:p>
        </p:txBody>
      </p:sp>
      <p:sp>
        <p:nvSpPr>
          <p:cNvPr id="22" name="Text Placeholder 21">
            <a:extLst>
              <a:ext uri="{FF2B5EF4-FFF2-40B4-BE49-F238E27FC236}">
                <a16:creationId xmlns:a16="http://schemas.microsoft.com/office/drawing/2014/main" id="{991A0339-48E6-48AE-B4CE-6F6F258650BE}"/>
              </a:ext>
            </a:extLst>
          </p:cNvPr>
          <p:cNvSpPr>
            <a:spLocks noGrp="1"/>
          </p:cNvSpPr>
          <p:nvPr>
            <p:ph type="body" sz="quarter" idx="30"/>
          </p:nvPr>
        </p:nvSpPr>
        <p:spPr bwMode="gray"/>
        <p:txBody>
          <a:bodyPr/>
          <a:lstStyle/>
          <a:p>
            <a:endParaRPr lang="en-US"/>
          </a:p>
        </p:txBody>
      </p:sp>
      <p:sp>
        <p:nvSpPr>
          <p:cNvPr id="23" name="Text Placeholder 22">
            <a:extLst>
              <a:ext uri="{FF2B5EF4-FFF2-40B4-BE49-F238E27FC236}">
                <a16:creationId xmlns:a16="http://schemas.microsoft.com/office/drawing/2014/main" id="{8A0FF5E7-BD69-4C02-BBBD-59D6B63D3174}"/>
              </a:ext>
            </a:extLst>
          </p:cNvPr>
          <p:cNvSpPr>
            <a:spLocks noGrp="1"/>
          </p:cNvSpPr>
          <p:nvPr>
            <p:ph type="body" sz="quarter" idx="31"/>
          </p:nvPr>
        </p:nvSpPr>
        <p:spPr bwMode="gray"/>
        <p:txBody>
          <a:bodyPr/>
          <a:lstStyle/>
          <a:p>
            <a:endParaRPr lang="en-US"/>
          </a:p>
        </p:txBody>
      </p:sp>
      <p:sp>
        <p:nvSpPr>
          <p:cNvPr id="24" name="Text Placeholder 23">
            <a:extLst>
              <a:ext uri="{FF2B5EF4-FFF2-40B4-BE49-F238E27FC236}">
                <a16:creationId xmlns:a16="http://schemas.microsoft.com/office/drawing/2014/main" id="{178960D6-8C6B-49E2-BB32-E7475853DC73}"/>
              </a:ext>
            </a:extLst>
          </p:cNvPr>
          <p:cNvSpPr>
            <a:spLocks noGrp="1"/>
          </p:cNvSpPr>
          <p:nvPr>
            <p:ph type="body" sz="quarter" idx="32"/>
          </p:nvPr>
        </p:nvSpPr>
        <p:spPr bwMode="gray"/>
        <p:txBody>
          <a:bodyPr/>
          <a:lstStyle/>
          <a:p>
            <a:endParaRPr lang="en-US"/>
          </a:p>
        </p:txBody>
      </p:sp>
      <p:sp>
        <p:nvSpPr>
          <p:cNvPr id="25" name="Text Placeholder 24">
            <a:extLst>
              <a:ext uri="{FF2B5EF4-FFF2-40B4-BE49-F238E27FC236}">
                <a16:creationId xmlns:a16="http://schemas.microsoft.com/office/drawing/2014/main" id="{9D67D76E-103A-48BD-BB25-31A24D77F7EF}"/>
              </a:ext>
            </a:extLst>
          </p:cNvPr>
          <p:cNvSpPr>
            <a:spLocks noGrp="1"/>
          </p:cNvSpPr>
          <p:nvPr>
            <p:ph type="body" sz="quarter" idx="33"/>
          </p:nvPr>
        </p:nvSpPr>
        <p:spPr bwMode="gray"/>
        <p:txBody>
          <a:bodyPr/>
          <a:lstStyle/>
          <a:p>
            <a:endParaRPr lang="en-US"/>
          </a:p>
        </p:txBody>
      </p:sp>
      <p:sp>
        <p:nvSpPr>
          <p:cNvPr id="26" name="Text Placeholder 25">
            <a:extLst>
              <a:ext uri="{FF2B5EF4-FFF2-40B4-BE49-F238E27FC236}">
                <a16:creationId xmlns:a16="http://schemas.microsoft.com/office/drawing/2014/main" id="{640E5574-8C21-4BF8-9654-96DB86F94A2F}"/>
              </a:ext>
            </a:extLst>
          </p:cNvPr>
          <p:cNvSpPr>
            <a:spLocks noGrp="1"/>
          </p:cNvSpPr>
          <p:nvPr>
            <p:ph type="body" sz="quarter" idx="34"/>
          </p:nvPr>
        </p:nvSpPr>
        <p:spPr bwMode="gray"/>
        <p:txBody>
          <a:bodyPr/>
          <a:lstStyle/>
          <a:p>
            <a:endParaRPr lang="en-US"/>
          </a:p>
        </p:txBody>
      </p:sp>
      <p:sp>
        <p:nvSpPr>
          <p:cNvPr id="27" name="Text Placeholder 26">
            <a:extLst>
              <a:ext uri="{FF2B5EF4-FFF2-40B4-BE49-F238E27FC236}">
                <a16:creationId xmlns:a16="http://schemas.microsoft.com/office/drawing/2014/main" id="{E1A362E7-D396-46CC-AF20-B960D40DE5E0}"/>
              </a:ext>
            </a:extLst>
          </p:cNvPr>
          <p:cNvSpPr>
            <a:spLocks noGrp="1"/>
          </p:cNvSpPr>
          <p:nvPr>
            <p:ph type="body" sz="quarter" idx="35"/>
          </p:nvPr>
        </p:nvSpPr>
        <p:spPr bwMode="gray"/>
        <p:txBody>
          <a:bodyPr/>
          <a:lstStyle/>
          <a:p>
            <a:endParaRPr lang="en-US"/>
          </a:p>
        </p:txBody>
      </p:sp>
      <p:sp>
        <p:nvSpPr>
          <p:cNvPr id="28" name="Text Placeholder 27">
            <a:extLst>
              <a:ext uri="{FF2B5EF4-FFF2-40B4-BE49-F238E27FC236}">
                <a16:creationId xmlns:a16="http://schemas.microsoft.com/office/drawing/2014/main" id="{C780726A-876A-44F9-A946-FBC2C92B988C}"/>
              </a:ext>
            </a:extLst>
          </p:cNvPr>
          <p:cNvSpPr>
            <a:spLocks noGrp="1"/>
          </p:cNvSpPr>
          <p:nvPr>
            <p:ph type="body" sz="quarter" idx="36"/>
          </p:nvPr>
        </p:nvSpPr>
        <p:spPr bwMode="gray"/>
        <p:txBody>
          <a:bodyPr/>
          <a:lstStyle/>
          <a:p>
            <a:endParaRPr lang="en-US"/>
          </a:p>
        </p:txBody>
      </p:sp>
      <p:sp>
        <p:nvSpPr>
          <p:cNvPr id="29" name="Text Placeholder 28">
            <a:extLst>
              <a:ext uri="{FF2B5EF4-FFF2-40B4-BE49-F238E27FC236}">
                <a16:creationId xmlns:a16="http://schemas.microsoft.com/office/drawing/2014/main" id="{4022F6E0-C520-4F5D-9087-EED2360902BE}"/>
              </a:ext>
            </a:extLst>
          </p:cNvPr>
          <p:cNvSpPr>
            <a:spLocks noGrp="1"/>
          </p:cNvSpPr>
          <p:nvPr>
            <p:ph type="body" sz="quarter" idx="37"/>
          </p:nvPr>
        </p:nvSpPr>
        <p:spPr bwMode="gray"/>
        <p:txBody>
          <a:bodyPr/>
          <a:lstStyle/>
          <a:p>
            <a:endParaRPr lang="en-US"/>
          </a:p>
        </p:txBody>
      </p:sp>
      <p:sp>
        <p:nvSpPr>
          <p:cNvPr id="30" name="Text Placeholder 29">
            <a:extLst>
              <a:ext uri="{FF2B5EF4-FFF2-40B4-BE49-F238E27FC236}">
                <a16:creationId xmlns:a16="http://schemas.microsoft.com/office/drawing/2014/main" id="{A0FD4C98-04F2-4591-8BC3-1DAA4EBFC0CE}"/>
              </a:ext>
            </a:extLst>
          </p:cNvPr>
          <p:cNvSpPr>
            <a:spLocks noGrp="1"/>
          </p:cNvSpPr>
          <p:nvPr>
            <p:ph type="body" sz="quarter" idx="38"/>
          </p:nvPr>
        </p:nvSpPr>
        <p:spPr bwMode="gray"/>
        <p:txBody>
          <a:bodyPr/>
          <a:lstStyle/>
          <a:p>
            <a:endParaRPr lang="en-US"/>
          </a:p>
        </p:txBody>
      </p:sp>
      <p:sp>
        <p:nvSpPr>
          <p:cNvPr id="31" name="Text Placeholder 30">
            <a:extLst>
              <a:ext uri="{FF2B5EF4-FFF2-40B4-BE49-F238E27FC236}">
                <a16:creationId xmlns:a16="http://schemas.microsoft.com/office/drawing/2014/main" id="{6AD37F18-1951-4611-A4FB-3CABFEAAF68E}"/>
              </a:ext>
            </a:extLst>
          </p:cNvPr>
          <p:cNvSpPr>
            <a:spLocks noGrp="1"/>
          </p:cNvSpPr>
          <p:nvPr>
            <p:ph type="body" sz="quarter" idx="39"/>
          </p:nvPr>
        </p:nvSpPr>
        <p:spPr bwMode="gray"/>
        <p:txBody>
          <a:bodyPr/>
          <a:lstStyle/>
          <a:p>
            <a:endParaRPr lang="en-US"/>
          </a:p>
        </p:txBody>
      </p:sp>
      <p:sp>
        <p:nvSpPr>
          <p:cNvPr id="32" name="Text Placeholder 31">
            <a:extLst>
              <a:ext uri="{FF2B5EF4-FFF2-40B4-BE49-F238E27FC236}">
                <a16:creationId xmlns:a16="http://schemas.microsoft.com/office/drawing/2014/main" id="{3815A49E-BE0C-413C-AFB1-ABEFA7C34D57}"/>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2649324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2D0355-ECAD-49E4-BB4E-38A2B6F0B785}"/>
              </a:ext>
            </a:extLst>
          </p:cNvPr>
          <p:cNvSpPr>
            <a:spLocks noGrp="1"/>
          </p:cNvSpPr>
          <p:nvPr>
            <p:ph type="title"/>
          </p:nvPr>
        </p:nvSpPr>
        <p:spPr bwMode="gray"/>
        <p:txBody>
          <a:bodyPr/>
          <a:lstStyle/>
          <a:p>
            <a:pPr fontAlgn="ctr"/>
            <a:r>
              <a:rPr lang="en-US" dirty="0">
                <a:latin typeface="Huawei Sans" panose="020C0503030203020204" pitchFamily="34" charset="0"/>
              </a:rPr>
              <a:t>Key Technologies on a Large-Scale WLAN</a:t>
            </a:r>
          </a:p>
        </p:txBody>
      </p:sp>
      <p:graphicFrame>
        <p:nvGraphicFramePr>
          <p:cNvPr id="45" name="表格 44">
            <a:extLst>
              <a:ext uri="{FF2B5EF4-FFF2-40B4-BE49-F238E27FC236}">
                <a16:creationId xmlns:a16="http://schemas.microsoft.com/office/drawing/2014/main" id="{D242481A-F362-4738-A17E-0411029CDAC3}"/>
              </a:ext>
            </a:extLst>
          </p:cNvPr>
          <p:cNvGraphicFramePr>
            <a:graphicFrameLocks noGrp="1"/>
          </p:cNvGraphicFramePr>
          <p:nvPr>
            <p:extLst>
              <p:ext uri="{D42A27DB-BD31-4B8C-83A1-F6EECF244321}">
                <p14:modId xmlns:p14="http://schemas.microsoft.com/office/powerpoint/2010/main" val="449813102"/>
              </p:ext>
            </p:extLst>
          </p:nvPr>
        </p:nvGraphicFramePr>
        <p:xfrm>
          <a:off x="706198" y="1421065"/>
          <a:ext cx="10779603" cy="4448287"/>
        </p:xfrm>
        <a:graphic>
          <a:graphicData uri="http://schemas.openxmlformats.org/drawingml/2006/table">
            <a:tbl>
              <a:tblPr/>
              <a:tblGrid>
                <a:gridCol w="2656127">
                  <a:extLst>
                    <a:ext uri="{9D8B030D-6E8A-4147-A177-3AD203B41FA5}">
                      <a16:colId xmlns:a16="http://schemas.microsoft.com/office/drawing/2014/main" val="20000"/>
                    </a:ext>
                  </a:extLst>
                </a:gridCol>
                <a:gridCol w="8123476">
                  <a:extLst>
                    <a:ext uri="{9D8B030D-6E8A-4147-A177-3AD203B41FA5}">
                      <a16:colId xmlns:a16="http://schemas.microsoft.com/office/drawing/2014/main" val="20001"/>
                    </a:ext>
                  </a:extLst>
                </a:gridCol>
              </a:tblGrid>
              <a:tr h="609894">
                <a:tc>
                  <a:txBody>
                    <a:bodyPr/>
                    <a:lstStyle/>
                    <a:p>
                      <a:pPr algn="ctr" fontAlgn="ctr"/>
                      <a:r>
                        <a:rPr lang="en-US" sz="1600" b="1" dirty="0">
                          <a:solidFill>
                            <a:schemeClr val="bg1"/>
                          </a:solidFill>
                          <a:latin typeface="Huawei Sans" panose="020C0503030203020204" pitchFamily="34" charset="0"/>
                        </a:rPr>
                        <a:t>Technology</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rPr>
                        <a:t>Function</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616263">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a:solidFill>
                            <a:schemeClr val="tx1"/>
                          </a:solidFill>
                          <a:latin typeface="Huawei Sans" panose="020C0503030203020204" pitchFamily="34" charset="0"/>
                        </a:rPr>
                        <a:t>VLAN pool</a:t>
                      </a:r>
                    </a:p>
                  </a:txBody>
                  <a:tcPr marL="90000" marR="90000" marT="46800" marB="46800"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A VLAN pool can be used to assign access users to different VLANs, reducing the number of broadcast domains and broadcast packets on the network, and improving network performance.</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1"/>
                  </a:ext>
                </a:extLst>
              </a:tr>
              <a:tr h="648678">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a:solidFill>
                            <a:schemeClr val="tx1"/>
                          </a:solidFill>
                          <a:latin typeface="Huawei Sans" panose="020C0503030203020204" pitchFamily="34" charset="0"/>
                        </a:rPr>
                        <a:t>DHCP options 43 and 52</a:t>
                      </a:r>
                    </a:p>
                  </a:txBody>
                  <a:tcPr marL="90000" marR="90000" marT="46800" marB="46800"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When ACs and APs are connected through a Layer 3 network, the APs cannot discover an AC by sending broadcast request packets. In this case, the DHCP server needs to carry the Option 43 field (IPv4) or Option 52 field (IPv6) in the response packets to notify APs of the AC's IP address.</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3"/>
                  </a:ext>
                </a:extLst>
              </a:tr>
              <a:tr h="648678">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a:solidFill>
                            <a:schemeClr val="tx1"/>
                          </a:solidFill>
                          <a:latin typeface="Huawei Sans" panose="020C0503030203020204" pitchFamily="34" charset="0"/>
                        </a:rPr>
                        <a:t>Roaming</a:t>
                      </a:r>
                    </a:p>
                  </a:txBody>
                  <a:tcPr marL="90000" marR="90000" marT="46800" marB="46800"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rPr>
                        <a:t>WLAN roaming allows a STA to move between the coverage areas of different APs with nonstop service transmission. </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4"/>
                  </a:ext>
                </a:extLst>
              </a:tr>
              <a:tr h="919886">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a:solidFill>
                            <a:schemeClr val="tx1"/>
                          </a:solidFill>
                          <a:latin typeface="Huawei Sans" panose="020C0503030203020204" pitchFamily="34" charset="0"/>
                        </a:rPr>
                        <a:t>Reliability</a:t>
                      </a:r>
                    </a:p>
                  </a:txBody>
                  <a:tcPr marL="90000" marR="90000" marT="46800" marB="46800"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To ensure stable running of WLAN services, reliability technologies enable services to be smoothly switched to a backup device upon a failure of the master device.</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5"/>
                  </a:ext>
                </a:extLst>
              </a:tr>
              <a:tr h="919886">
                <a:tc>
                  <a:txBody>
                    <a:body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a:solidFill>
                            <a:schemeClr val="tx1"/>
                          </a:solidFill>
                          <a:latin typeface="Huawei Sans" panose="020C0503030203020204" pitchFamily="34" charset="0"/>
                        </a:rPr>
                        <a:t>NAC</a:t>
                      </a:r>
                    </a:p>
                  </a:txBody>
                  <a:tcPr marL="90000" marR="90000" marT="46800" marB="46800"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Network Access Control (NAC) technology is an end-to-end security technology that ensures network security by authenticating access clients and users.</a:t>
                      </a:r>
                    </a:p>
                  </a:txBody>
                  <a:tcPr marL="90000" marR="90000" marT="46800" marB="468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3599035376"/>
                  </a:ext>
                </a:extLst>
              </a:tr>
            </a:tbl>
          </a:graphicData>
        </a:graphic>
      </p:graphicFrame>
    </p:spTree>
    <p:extLst>
      <p:ext uri="{BB962C8B-B14F-4D97-AF65-F5344CB8AC3E}">
        <p14:creationId xmlns:p14="http://schemas.microsoft.com/office/powerpoint/2010/main" val="604578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Large-Scale WLAN Networking Overview</a:t>
            </a:r>
            <a:endParaRPr lang="en-US" altLang="zh-CN" dirty="0">
              <a:solidFill>
                <a:schemeClr val="bg1">
                  <a:lumMod val="50000"/>
                </a:schemeClr>
              </a:solidFill>
              <a:latin typeface="Huawei Sans" panose="020C0503030203020204" pitchFamily="34" charset="0"/>
            </a:endParaRPr>
          </a:p>
          <a:p>
            <a:pPr fontAlgn="ctr"/>
            <a:r>
              <a:rPr lang="en-US" b="1" dirty="0">
                <a:latin typeface="Huawei Sans" panose="020C0503030203020204" pitchFamily="34" charset="0"/>
              </a:rPr>
              <a:t>VLAN Pool</a:t>
            </a:r>
          </a:p>
          <a:p>
            <a:pPr fontAlgn="ctr"/>
            <a:r>
              <a:rPr lang="en-US" dirty="0">
                <a:solidFill>
                  <a:schemeClr val="bg1">
                    <a:lumMod val="50000"/>
                  </a:schemeClr>
                </a:solidFill>
                <a:latin typeface="Huawei Sans" panose="020C0503030203020204" pitchFamily="34" charset="0"/>
              </a:rPr>
              <a:t>DHCP</a:t>
            </a:r>
            <a:endParaRPr lang="en-US" altLang="zh-CN" dirty="0">
              <a:solidFill>
                <a:schemeClr val="bg1">
                  <a:lumMod val="50000"/>
                </a:schemeClr>
              </a:solidFill>
              <a:latin typeface="Huawei Sans" panose="020C0503030203020204" pitchFamily="34" charset="0"/>
              <a:sym typeface="FrutigerNext LT Regular" pitchFamily="34" charset="0"/>
            </a:endParaRPr>
          </a:p>
          <a:p>
            <a:pPr algn="just" fontAlgn="ctr"/>
            <a:r>
              <a:rPr lang="en-US" dirty="0">
                <a:solidFill>
                  <a:schemeClr val="bg1">
                    <a:lumMod val="50000"/>
                  </a:schemeClr>
                </a:solidFill>
                <a:latin typeface="Huawei Sans" panose="020C0503030203020204" pitchFamily="34" charset="0"/>
              </a:rPr>
              <a:t>Roaming</a:t>
            </a:r>
            <a:endParaRPr lang="en-US" altLang="zh-CN" dirty="0">
              <a:solidFill>
                <a:schemeClr val="bg1">
                  <a:lumMod val="50000"/>
                </a:schemeClr>
              </a:solidFill>
              <a:latin typeface="Huawei Sans" panose="020C0503030203020204" pitchFamily="34" charset="0"/>
              <a:sym typeface="FrutigerNext LT Regular" pitchFamily="34" charset="0"/>
            </a:endParaRPr>
          </a:p>
          <a:p>
            <a:pPr algn="just" fontAlgn="ctr"/>
            <a:r>
              <a:rPr lang="en-US" dirty="0">
                <a:solidFill>
                  <a:schemeClr val="bg1">
                    <a:lumMod val="50000"/>
                  </a:schemeClr>
                </a:solidFill>
                <a:latin typeface="Huawei Sans" panose="020C0503030203020204" pitchFamily="34" charset="0"/>
              </a:rPr>
              <a:t>Reliability</a:t>
            </a:r>
            <a:endParaRPr lang="en-US" altLang="zh-CN" dirty="0">
              <a:solidFill>
                <a:schemeClr val="bg1">
                  <a:lumMod val="50000"/>
                </a:schemeClr>
              </a:solidFill>
              <a:latin typeface="Huawei Sans" panose="020C0503030203020204" pitchFamily="34" charset="0"/>
              <a:sym typeface="FrutigerNext LT Regular" pitchFamily="34" charset="0"/>
            </a:endParaRPr>
          </a:p>
          <a:p>
            <a:pPr algn="just" fontAlgn="ctr"/>
            <a:r>
              <a:rPr lang="en-US" dirty="0">
                <a:solidFill>
                  <a:schemeClr val="bg1">
                    <a:lumMod val="50000"/>
                  </a:schemeClr>
                </a:solidFill>
                <a:latin typeface="Huawei Sans" panose="020C0503030203020204" pitchFamily="34" charset="0"/>
              </a:rPr>
              <a:t>NAC</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510715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pPr algn="l" fontAlgn="ctr"/>
            <a:r>
              <a:rPr lang="en-US" sz="2000" dirty="0">
                <a:latin typeface="Huawei Sans" panose="020C0503030203020204" pitchFamily="34" charset="0"/>
              </a:rPr>
              <a:t>Challenges to WLANs</a:t>
            </a:r>
            <a:endParaRPr lang="en-US" altLang="zh-CN" sz="2000" dirty="0">
              <a:latin typeface="Huawei Sans" panose="020C0503030203020204" pitchFamily="34" charset="0"/>
            </a:endParaRPr>
          </a:p>
          <a:p>
            <a:pPr marL="628650" lvl="1" indent="-314325" fontAlgn="ctr"/>
            <a:r>
              <a:rPr lang="en-US" sz="1800" dirty="0">
                <a:latin typeface="Huawei Sans" panose="020C0503030203020204" pitchFamily="34" charset="0"/>
              </a:rPr>
              <a:t>Mobility of WLAN STAs may lead to a large number of IP address requests in specific areas.</a:t>
            </a:r>
            <a:endParaRPr lang="en-US" altLang="zh-CN" sz="1800" dirty="0">
              <a:latin typeface="Huawei Sans" panose="020C0503030203020204" pitchFamily="34" charset="0"/>
            </a:endParaRPr>
          </a:p>
          <a:p>
            <a:pPr marL="628650" lvl="1" indent="-314325" fontAlgn="ctr"/>
            <a:r>
              <a:rPr lang="en-US" sz="1800" dirty="0">
                <a:latin typeface="Huawei Sans" panose="020C0503030203020204" pitchFamily="34" charset="0"/>
              </a:rPr>
              <a:t>In most cases, an SSID maps to only one service VLAN. If IP addresses are increased by expanding the subnet range, the broadcast domain will be expanded, causing </a:t>
            </a:r>
            <a:r>
              <a:rPr lang="en-US" altLang="zh-CN" sz="1800" dirty="0"/>
              <a:t>network congestion upon transmission for </a:t>
            </a:r>
            <a:r>
              <a:rPr lang="en-US" sz="1800" dirty="0">
                <a:latin typeface="Huawei Sans" panose="020C0503030203020204" pitchFamily="34" charset="0"/>
              </a:rPr>
              <a:t>a large number of broadcast packets.</a:t>
            </a:r>
            <a:endParaRPr lang="en-US" altLang="zh-CN" sz="1800" dirty="0">
              <a:latin typeface="Huawei Sans" panose="020C0503030203020204" pitchFamily="34" charset="0"/>
            </a:endParaRPr>
          </a:p>
          <a:p>
            <a:pPr algn="l" fontAlgn="ctr"/>
            <a:r>
              <a:rPr lang="en-US" sz="2000" dirty="0">
                <a:latin typeface="Huawei Sans" panose="020C0503030203020204" pitchFamily="34" charset="0"/>
              </a:rPr>
              <a:t>VLAN pooling </a:t>
            </a:r>
            <a:r>
              <a:rPr lang="en-US" altLang="zh-CN" sz="2000" dirty="0"/>
              <a:t>technology </a:t>
            </a:r>
            <a:r>
              <a:rPr lang="en-US" sz="2000" dirty="0">
                <a:latin typeface="Huawei Sans" panose="020C0503030203020204" pitchFamily="34" charset="0"/>
              </a:rPr>
              <a:t>adds VLAN resources to a VLAN pool and provides VLAN assignment algorithms.</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a VLAN Pool?</a:t>
            </a:r>
          </a:p>
        </p:txBody>
      </p:sp>
      <p:sp>
        <p:nvSpPr>
          <p:cNvPr id="5" name="椭圆 4"/>
          <p:cNvSpPr/>
          <p:nvPr/>
        </p:nvSpPr>
        <p:spPr bwMode="gray">
          <a:xfrm>
            <a:off x="3863752" y="4315350"/>
            <a:ext cx="4464496" cy="1371075"/>
          </a:xfrm>
          <a:prstGeom prst="ellipse">
            <a:avLst/>
          </a:prstGeom>
          <a:noFill/>
          <a:ln w="28575" cap="flat" cmpd="sng" algn="ctr">
            <a:solidFill>
              <a:srgbClr val="1262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fontAlgn="ctr"/>
            <a:endParaRPr lang="en-US" altLang="zh-CN" sz="1600" dirty="0">
              <a:latin typeface="Huawei Sans" panose="020C0503030203020204" pitchFamily="34" charset="0"/>
              <a:ea typeface="宋体" pitchFamily="2" charset="-122"/>
              <a:cs typeface="Arial" pitchFamily="34" charset="0"/>
            </a:endParaRPr>
          </a:p>
        </p:txBody>
      </p:sp>
      <p:sp>
        <p:nvSpPr>
          <p:cNvPr id="6" name="矩形 5"/>
          <p:cNvSpPr/>
          <p:nvPr/>
        </p:nvSpPr>
        <p:spPr bwMode="gray">
          <a:xfrm>
            <a:off x="4241794" y="4970618"/>
            <a:ext cx="1260140" cy="338554"/>
          </a:xfrm>
          <a:prstGeom prst="rect">
            <a:avLst/>
          </a:prstGeom>
          <a:solidFill>
            <a:srgbClr val="00B0F0"/>
          </a:solidFill>
          <a:ln w="158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fontAlgn="ctr"/>
            <a:r>
              <a:rPr lang="en-US" sz="1600" dirty="0">
                <a:solidFill>
                  <a:schemeClr val="bg1"/>
                </a:solidFill>
                <a:latin typeface="Huawei Sans" panose="020C0503030203020204" pitchFamily="34" charset="0"/>
              </a:rPr>
              <a:t>VLAN 10</a:t>
            </a:r>
            <a:endParaRPr lang="en-US" altLang="zh-CN" sz="1600" dirty="0">
              <a:solidFill>
                <a:schemeClr val="bg1"/>
              </a:solidFill>
              <a:latin typeface="Huawei Sans" panose="020C0503030203020204" pitchFamily="34" charset="0"/>
              <a:ea typeface="宋体" pitchFamily="2" charset="-122"/>
              <a:cs typeface="Arial" pitchFamily="34" charset="0"/>
            </a:endParaRPr>
          </a:p>
        </p:txBody>
      </p:sp>
      <p:sp>
        <p:nvSpPr>
          <p:cNvPr id="7" name="矩形 6"/>
          <p:cNvSpPr/>
          <p:nvPr/>
        </p:nvSpPr>
        <p:spPr bwMode="gray">
          <a:xfrm>
            <a:off x="6636060" y="4970618"/>
            <a:ext cx="1260140" cy="338554"/>
          </a:xfrm>
          <a:prstGeom prst="rect">
            <a:avLst/>
          </a:prstGeom>
          <a:solidFill>
            <a:srgbClr val="00B0F0"/>
          </a:solidFill>
          <a:ln w="158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fontAlgn="ctr"/>
            <a:r>
              <a:rPr lang="en-US" sz="1600" dirty="0">
                <a:solidFill>
                  <a:schemeClr val="bg1"/>
                </a:solidFill>
                <a:latin typeface="Huawei Sans" panose="020C0503030203020204" pitchFamily="34" charset="0"/>
              </a:rPr>
              <a:t>VLAN 30</a:t>
            </a:r>
            <a:endParaRPr lang="en-US" altLang="zh-CN" sz="1600" dirty="0">
              <a:solidFill>
                <a:schemeClr val="bg1"/>
              </a:solidFill>
              <a:latin typeface="Huawei Sans" panose="020C0503030203020204" pitchFamily="34" charset="0"/>
              <a:ea typeface="宋体" pitchFamily="2" charset="-122"/>
              <a:cs typeface="Arial" pitchFamily="34" charset="0"/>
            </a:endParaRPr>
          </a:p>
        </p:txBody>
      </p:sp>
      <p:sp>
        <p:nvSpPr>
          <p:cNvPr id="8" name="矩形 7"/>
          <p:cNvSpPr/>
          <p:nvPr/>
        </p:nvSpPr>
        <p:spPr bwMode="gray">
          <a:xfrm>
            <a:off x="5465930" y="4454658"/>
            <a:ext cx="1260140" cy="338554"/>
          </a:xfrm>
          <a:prstGeom prst="rect">
            <a:avLst/>
          </a:prstGeom>
          <a:solidFill>
            <a:srgbClr val="00B0F0"/>
          </a:solidFill>
          <a:ln w="158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fontAlgn="ctr"/>
            <a:r>
              <a:rPr lang="en-US" sz="1600" dirty="0">
                <a:solidFill>
                  <a:schemeClr val="bg1"/>
                </a:solidFill>
                <a:latin typeface="Huawei Sans" panose="020C0503030203020204" pitchFamily="34" charset="0"/>
              </a:rPr>
              <a:t>VLAN 20</a:t>
            </a:r>
            <a:endParaRPr lang="en-US" altLang="zh-CN" sz="1600" dirty="0">
              <a:solidFill>
                <a:schemeClr val="bg1"/>
              </a:solidFill>
              <a:latin typeface="Huawei Sans" panose="020C0503030203020204" pitchFamily="34" charset="0"/>
              <a:ea typeface="宋体" pitchFamily="2" charset="-122"/>
              <a:cs typeface="Arial" pitchFamily="34" charset="0"/>
            </a:endParaRPr>
          </a:p>
        </p:txBody>
      </p:sp>
      <p:sp>
        <p:nvSpPr>
          <p:cNvPr id="9" name="TextBox 8"/>
          <p:cNvSpPr txBox="1"/>
          <p:nvPr/>
        </p:nvSpPr>
        <p:spPr bwMode="gray">
          <a:xfrm>
            <a:off x="5280577" y="5803112"/>
            <a:ext cx="1630846" cy="369332"/>
          </a:xfrm>
          <a:prstGeom prst="rect">
            <a:avLst/>
          </a:prstGeom>
          <a:noFill/>
        </p:spPr>
        <p:txBody>
          <a:bodyPr wrap="square" rtlCol="0">
            <a:spAutoFit/>
          </a:bodyPr>
          <a:lstStyle/>
          <a:p>
            <a:pPr fontAlgn="ctr"/>
            <a:r>
              <a:rPr lang="en-US" b="1" dirty="0">
                <a:latin typeface="Huawei Sans" panose="020C0503030203020204" pitchFamily="34" charset="0"/>
              </a:rPr>
              <a:t>VLAN pool</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407844472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pPr algn="l" fontAlgn="ctr"/>
            <a:r>
              <a:rPr lang="en-US" sz="1800" dirty="0">
                <a:latin typeface="Huawei Sans" panose="020C0503030203020204" pitchFamily="34" charset="0"/>
              </a:rPr>
              <a:t>Even assignment algorithm: assigns STAs to different VLANs according to the order in which STAs go online.</a:t>
            </a:r>
            <a:endParaRPr lang="en-US" altLang="zh-CN" sz="1800" dirty="0">
              <a:latin typeface="Huawei Sans" panose="020C0503030203020204" pitchFamily="34" charset="0"/>
            </a:endParaRPr>
          </a:p>
          <a:p>
            <a:pPr algn="l" fontAlgn="ctr"/>
            <a:r>
              <a:rPr lang="en-US" sz="1800" dirty="0">
                <a:latin typeface="Huawei Sans" panose="020C0503030203020204" pitchFamily="34" charset="0"/>
              </a:rPr>
              <a:t>Hash assignment algorithm: assigns STAs to VLANs based on the hash result of their MAC addresses.</a:t>
            </a:r>
            <a:endParaRPr lang="en-US" altLang="zh-CN" sz="1800" dirty="0">
              <a:latin typeface="Huawei Sans" panose="020C0503030203020204" pitchFamily="34" charset="0"/>
            </a:endParaRPr>
          </a:p>
          <a:p>
            <a:pPr algn="l" fontAlgn="ctr"/>
            <a:r>
              <a:rPr lang="en-US" sz="1800" dirty="0">
                <a:latin typeface="Huawei Sans" panose="020C0503030203020204" pitchFamily="34" charset="0"/>
              </a:rPr>
              <a:t>Comparison between the two VLAN assignment algorithms</a:t>
            </a: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VLAN Assignment Algorithms</a:t>
            </a:r>
          </a:p>
        </p:txBody>
      </p:sp>
      <p:graphicFrame>
        <p:nvGraphicFramePr>
          <p:cNvPr id="12" name="表格 11">
            <a:extLst>
              <a:ext uri="{FF2B5EF4-FFF2-40B4-BE49-F238E27FC236}">
                <a16:creationId xmlns:a16="http://schemas.microsoft.com/office/drawing/2014/main" id="{85480414-70C9-489B-87C2-C6008EDDDB37}"/>
              </a:ext>
            </a:extLst>
          </p:cNvPr>
          <p:cNvGraphicFramePr>
            <a:graphicFrameLocks noGrp="1"/>
          </p:cNvGraphicFramePr>
          <p:nvPr>
            <p:extLst>
              <p:ext uri="{D42A27DB-BD31-4B8C-83A1-F6EECF244321}">
                <p14:modId xmlns:p14="http://schemas.microsoft.com/office/powerpoint/2010/main" val="775780053"/>
              </p:ext>
            </p:extLst>
          </p:nvPr>
        </p:nvGraphicFramePr>
        <p:xfrm>
          <a:off x="782986" y="3206436"/>
          <a:ext cx="10439401" cy="2389380"/>
        </p:xfrm>
        <a:graphic>
          <a:graphicData uri="http://schemas.openxmlformats.org/drawingml/2006/table">
            <a:tbl>
              <a:tblPr/>
              <a:tblGrid>
                <a:gridCol w="2600327">
                  <a:extLst>
                    <a:ext uri="{9D8B030D-6E8A-4147-A177-3AD203B41FA5}">
                      <a16:colId xmlns:a16="http://schemas.microsoft.com/office/drawing/2014/main" val="20000"/>
                    </a:ext>
                  </a:extLst>
                </a:gridCol>
                <a:gridCol w="3255442">
                  <a:extLst>
                    <a:ext uri="{9D8B030D-6E8A-4147-A177-3AD203B41FA5}">
                      <a16:colId xmlns:a16="http://schemas.microsoft.com/office/drawing/2014/main" val="20001"/>
                    </a:ext>
                  </a:extLst>
                </a:gridCol>
                <a:gridCol w="4583632">
                  <a:extLst>
                    <a:ext uri="{9D8B030D-6E8A-4147-A177-3AD203B41FA5}">
                      <a16:colId xmlns:a16="http://schemas.microsoft.com/office/drawing/2014/main" val="427580058"/>
                    </a:ext>
                  </a:extLst>
                </a:gridCol>
              </a:tblGrid>
              <a:tr h="449460">
                <a:tc>
                  <a:txBody>
                    <a:bodyPr/>
                    <a:lstStyle/>
                    <a:p>
                      <a:pPr algn="ctr" fontAlgn="ctr">
                        <a:lnSpc>
                          <a:spcPct val="100000"/>
                        </a:lnSpc>
                      </a:pPr>
                      <a:r>
                        <a:rPr lang="en-US" sz="1600" b="1" dirty="0">
                          <a:solidFill>
                            <a:schemeClr val="bg1"/>
                          </a:solidFill>
                          <a:latin typeface="Huawei Sans" panose="020C0503030203020204" pitchFamily="34" charset="0"/>
                        </a:rPr>
                        <a:t>Assignment Algorithm</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a:solidFill>
                            <a:schemeClr val="bg1"/>
                          </a:solidFill>
                          <a:latin typeface="Huawei Sans" panose="020C0503030203020204" pitchFamily="34" charset="0"/>
                        </a:rPr>
                        <a:t>Advantage</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a:solidFill>
                            <a:schemeClr val="bg1"/>
                          </a:solidFill>
                          <a:latin typeface="Huawei Sans" panose="020C0503030203020204" pitchFamily="34" charset="0"/>
                        </a:rPr>
                        <a:t>Disadvantage</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796460">
                <a:tc>
                  <a:txBody>
                    <a:bodyPr/>
                    <a:lstStyle/>
                    <a:p>
                      <a:pPr algn="ctr" fontAlgn="ctr">
                        <a:lnSpc>
                          <a:spcPct val="100000"/>
                        </a:lnSpc>
                      </a:pPr>
                      <a:r>
                        <a:rPr lang="en-US" sz="1600" dirty="0">
                          <a:latin typeface="Huawei Sans" panose="020C0503030203020204" pitchFamily="34" charset="0"/>
                        </a:rPr>
                        <a:t>Even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600" dirty="0">
                          <a:latin typeface="Huawei Sans" panose="020C0503030203020204" pitchFamily="34" charset="0"/>
                        </a:rPr>
                        <a:t>The number of STAs in each VLAN is even.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00000"/>
                        </a:lnSpc>
                      </a:pPr>
                      <a:r>
                        <a:rPr lang="en-US" sz="1600" dirty="0">
                          <a:latin typeface="Huawei Sans" panose="020C0503030203020204" pitchFamily="34" charset="0"/>
                        </a:rPr>
                        <a:t>VLANs and IP addresses may easily change when </a:t>
                      </a:r>
                      <a:r>
                        <a:rPr lang="en-US" altLang="zh-CN" sz="1600" dirty="0">
                          <a:latin typeface="Huawei Sans" panose="020C0503030203020204" pitchFamily="34" charset="0"/>
                        </a:rPr>
                        <a:t>STAs </a:t>
                      </a:r>
                      <a:r>
                        <a:rPr lang="en-US" sz="1600" dirty="0">
                          <a:latin typeface="Huawei Sans" panose="020C0503030203020204" pitchFamily="34" charset="0"/>
                        </a:rPr>
                        <a:t>go online again.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1"/>
                  </a:ext>
                </a:extLst>
              </a:tr>
              <a:tr h="1143460">
                <a:tc>
                  <a:txBody>
                    <a:bodyPr/>
                    <a:lstStyle/>
                    <a:p>
                      <a:pPr algn="ctr" fontAlgn="ctr">
                        <a:lnSpc>
                          <a:spcPct val="100000"/>
                        </a:lnSpc>
                      </a:pPr>
                      <a:r>
                        <a:rPr lang="en-US" sz="1600" dirty="0">
                          <a:latin typeface="Huawei Sans" panose="020C0503030203020204" pitchFamily="34" charset="0"/>
                        </a:rPr>
                        <a:t>Hash</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00000"/>
                        </a:lnSpc>
                      </a:pPr>
                      <a:r>
                        <a:rPr lang="en-US" sz="1600" dirty="0">
                          <a:latin typeface="Huawei Sans" panose="020C0503030203020204" pitchFamily="34" charset="0"/>
                        </a:rPr>
                        <a:t>VLANs and IP addresses remain unchanged for </a:t>
                      </a:r>
                      <a:r>
                        <a:rPr lang="en-US" altLang="zh-CN" sz="1600" dirty="0">
                          <a:latin typeface="Huawei Sans" panose="020C0503030203020204" pitchFamily="34" charset="0"/>
                        </a:rPr>
                        <a:t>STAs </a:t>
                      </a:r>
                      <a:r>
                        <a:rPr lang="en-US" sz="1600" dirty="0">
                          <a:latin typeface="Huawei Sans" panose="020C0503030203020204" pitchFamily="34" charset="0"/>
                        </a:rPr>
                        <a:t>who go online for multiple times.</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00000"/>
                        </a:lnSpc>
                      </a:pPr>
                      <a:r>
                        <a:rPr lang="en-US" sz="1600" dirty="0">
                          <a:latin typeface="Huawei Sans" panose="020C0503030203020204" pitchFamily="34" charset="0"/>
                        </a:rPr>
                        <a:t>The number of </a:t>
                      </a:r>
                      <a:r>
                        <a:rPr lang="en-US" altLang="zh-CN" sz="1600" dirty="0">
                          <a:latin typeface="Huawei Sans" panose="020C0503030203020204" pitchFamily="34" charset="0"/>
                        </a:rPr>
                        <a:t>STAs </a:t>
                      </a:r>
                      <a:r>
                        <a:rPr lang="en-US" sz="1600" dirty="0">
                          <a:latin typeface="Huawei Sans" panose="020C0503030203020204" pitchFamily="34" charset="0"/>
                        </a:rPr>
                        <a:t>in each VLAN is uneven.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7227564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VLAN Assignment Process</a:t>
            </a:r>
            <a:endParaRPr lang="en-US" altLang="zh-CN" dirty="0">
              <a:latin typeface="Huawei Sans" panose="020C0503030203020204" pitchFamily="34" charset="0"/>
            </a:endParaRPr>
          </a:p>
        </p:txBody>
      </p:sp>
      <p:sp>
        <p:nvSpPr>
          <p:cNvPr id="48" name="AutoShape 23"/>
          <p:cNvSpPr>
            <a:spLocks noChangeShapeType="1"/>
          </p:cNvSpPr>
          <p:nvPr/>
        </p:nvSpPr>
        <p:spPr bwMode="gray">
          <a:xfrm flipH="1">
            <a:off x="733638" y="2062960"/>
            <a:ext cx="0" cy="3060000"/>
          </a:xfrm>
          <a:prstGeom prst="straightConnector1">
            <a:avLst/>
          </a:prstGeom>
          <a:noFill/>
          <a:ln w="19050">
            <a:solidFill>
              <a:schemeClr val="tx1"/>
            </a:solidFill>
            <a:prstDash val="sysDash"/>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43" name="Text Box 12"/>
          <p:cNvSpPr txBox="1">
            <a:spLocks noChangeArrowheads="1"/>
          </p:cNvSpPr>
          <p:nvPr/>
        </p:nvSpPr>
        <p:spPr bwMode="gray">
          <a:xfrm>
            <a:off x="1167402" y="2632859"/>
            <a:ext cx="1482184" cy="289874"/>
          </a:xfrm>
          <a:prstGeom prst="rect">
            <a:avLst/>
          </a:prstGeom>
          <a:solidFill>
            <a:srgbClr val="FFFFFF">
              <a:alpha val="0"/>
            </a:srgbClr>
          </a:solidFill>
          <a:ln w="9525">
            <a:noFill/>
            <a:miter lim="800000"/>
            <a:headEnd/>
            <a:tailEnd/>
          </a:ln>
        </p:spPr>
        <p:txBody>
          <a:bodyPr vert="horz" wrap="square" lIns="91440" tIns="45720" rIns="91440" bIns="45720" numCol="1"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A STA accesses a VAP.</a:t>
            </a:r>
          </a:p>
        </p:txBody>
      </p:sp>
      <p:sp>
        <p:nvSpPr>
          <p:cNvPr id="44" name="AutoShape 10"/>
          <p:cNvSpPr>
            <a:spLocks noChangeShapeType="1"/>
          </p:cNvSpPr>
          <p:nvPr/>
        </p:nvSpPr>
        <p:spPr bwMode="gray">
          <a:xfrm flipH="1" flipV="1">
            <a:off x="3226448" y="4146714"/>
            <a:ext cx="2160000" cy="0"/>
          </a:xfrm>
          <a:prstGeom prst="straightConnector1">
            <a:avLst/>
          </a:prstGeom>
          <a:noFill/>
          <a:ln w="28575">
            <a:solidFill>
              <a:srgbClr val="1262AA"/>
            </a:solidFill>
            <a:round/>
            <a:headEnd/>
            <a:tailEnd type="triangle" w="med" len="me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45" name="AutoShape 7"/>
          <p:cNvSpPr>
            <a:spLocks noChangeShapeType="1"/>
          </p:cNvSpPr>
          <p:nvPr/>
        </p:nvSpPr>
        <p:spPr bwMode="gray">
          <a:xfrm flipV="1">
            <a:off x="828494" y="3069342"/>
            <a:ext cx="2160000" cy="0"/>
          </a:xfrm>
          <a:prstGeom prst="straightConnector1">
            <a:avLst/>
          </a:prstGeom>
          <a:noFill/>
          <a:ln w="28575">
            <a:solidFill>
              <a:srgbClr val="1262AA"/>
            </a:solidFill>
            <a:round/>
            <a:headEnd/>
            <a:tailEnd type="triangle" w="med" len="me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46" name="AutoShape 5"/>
          <p:cNvSpPr>
            <a:spLocks noChangeShapeType="1"/>
          </p:cNvSpPr>
          <p:nvPr/>
        </p:nvSpPr>
        <p:spPr bwMode="gray">
          <a:xfrm flipH="1" flipV="1">
            <a:off x="828494" y="4144580"/>
            <a:ext cx="2160000" cy="0"/>
          </a:xfrm>
          <a:prstGeom prst="straightConnector1">
            <a:avLst/>
          </a:prstGeom>
          <a:noFill/>
          <a:ln w="28575">
            <a:solidFill>
              <a:srgbClr val="1262AA"/>
            </a:solidFill>
            <a:round/>
            <a:headEnd/>
            <a:tailEnd type="triangle" w="med" len="me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54" name="Text Box 12"/>
          <p:cNvSpPr txBox="1">
            <a:spLocks noChangeArrowheads="1"/>
          </p:cNvSpPr>
          <p:nvPr/>
        </p:nvSpPr>
        <p:spPr bwMode="gray">
          <a:xfrm>
            <a:off x="3435284" y="2587930"/>
            <a:ext cx="1862276" cy="379733"/>
          </a:xfrm>
          <a:prstGeom prst="rect">
            <a:avLst/>
          </a:prstGeom>
          <a:solidFill>
            <a:srgbClr val="FFFFFF">
              <a:alpha val="0"/>
            </a:srgbClr>
          </a:solidFill>
          <a:ln w="9525">
            <a:noFill/>
            <a:miter lim="800000"/>
            <a:headEnd/>
            <a:tailEnd/>
          </a:ln>
        </p:spPr>
        <p:txBody>
          <a:bodyPr vert="horz" wrap="square" lIns="91440" tIns="45720" rIns="91440" bIns="45720" numCol="1"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The VAP is bound to a VLAN pool.</a:t>
            </a:r>
          </a:p>
        </p:txBody>
      </p:sp>
      <p:sp>
        <p:nvSpPr>
          <p:cNvPr id="62" name="AutoShape 7"/>
          <p:cNvSpPr>
            <a:spLocks noChangeShapeType="1"/>
          </p:cNvSpPr>
          <p:nvPr/>
        </p:nvSpPr>
        <p:spPr bwMode="gray">
          <a:xfrm>
            <a:off x="3134052" y="3069342"/>
            <a:ext cx="2160000" cy="871"/>
          </a:xfrm>
          <a:prstGeom prst="straightConnector1">
            <a:avLst/>
          </a:prstGeom>
          <a:noFill/>
          <a:ln w="28575">
            <a:solidFill>
              <a:srgbClr val="1262AA"/>
            </a:solidFill>
            <a:round/>
            <a:headEnd/>
            <a:tailEnd type="triangle" w="med" len="me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63" name="Text Box 12"/>
          <p:cNvSpPr txBox="1">
            <a:spLocks noChangeArrowheads="1"/>
          </p:cNvSpPr>
          <p:nvPr/>
        </p:nvSpPr>
        <p:spPr bwMode="gray">
          <a:xfrm>
            <a:off x="3398445" y="3528634"/>
            <a:ext cx="2088000" cy="501294"/>
          </a:xfrm>
          <a:prstGeom prst="rect">
            <a:avLst/>
          </a:prstGeom>
          <a:solidFill>
            <a:srgbClr val="FFFFFF">
              <a:alpha val="0"/>
            </a:srgbClr>
          </a:solidFill>
          <a:ln w="9525">
            <a:noFill/>
            <a:miter lim="800000"/>
            <a:headEnd/>
            <a:tailEnd/>
          </a:ln>
        </p:spPr>
        <p:txBody>
          <a:bodyPr vert="horz" wrap="square" lIns="91440" tIns="45720" rIns="91440" bIns="45720" numCol="1"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The VLAN pool assigns a VLAN based on the specified algorithm.</a:t>
            </a:r>
          </a:p>
        </p:txBody>
      </p:sp>
      <p:sp>
        <p:nvSpPr>
          <p:cNvPr id="65" name="Text Box 12"/>
          <p:cNvSpPr txBox="1">
            <a:spLocks noChangeArrowheads="1"/>
          </p:cNvSpPr>
          <p:nvPr/>
        </p:nvSpPr>
        <p:spPr bwMode="gray">
          <a:xfrm>
            <a:off x="1022227" y="3548415"/>
            <a:ext cx="2160000" cy="438322"/>
          </a:xfrm>
          <a:prstGeom prst="rect">
            <a:avLst/>
          </a:prstGeom>
          <a:solidFill>
            <a:srgbClr val="FFFFFF">
              <a:alpha val="0"/>
            </a:srgbClr>
          </a:solidFill>
          <a:ln w="9525">
            <a:noFill/>
            <a:miter lim="800000"/>
            <a:headEnd/>
            <a:tailEnd/>
          </a:ln>
        </p:spPr>
        <p:txBody>
          <a:bodyPr vert="horz" wrap="square" lIns="91440" tIns="45720" rIns="91440" bIns="45720" numCol="1"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The STA is allowed to access through the assigned VLAN.</a:t>
            </a:r>
            <a:endParaRPr lang="en-US" altLang="zh-CN" sz="1400" dirty="0">
              <a:latin typeface="Huawei Sans" panose="020C0503030203020204" pitchFamily="34" charset="0"/>
              <a:ea typeface="+mj-ea"/>
              <a:cs typeface="宋体" pitchFamily="2" charset="-122"/>
            </a:endParaRPr>
          </a:p>
        </p:txBody>
      </p:sp>
      <p:sp>
        <p:nvSpPr>
          <p:cNvPr id="23" name="AutoShape 23"/>
          <p:cNvSpPr>
            <a:spLocks noChangeShapeType="1"/>
          </p:cNvSpPr>
          <p:nvPr/>
        </p:nvSpPr>
        <p:spPr bwMode="gray">
          <a:xfrm flipH="1">
            <a:off x="3086122" y="2063233"/>
            <a:ext cx="0" cy="3060000"/>
          </a:xfrm>
          <a:prstGeom prst="straightConnector1">
            <a:avLst/>
          </a:prstGeom>
          <a:noFill/>
          <a:ln w="19050">
            <a:solidFill>
              <a:schemeClr val="tx1"/>
            </a:solidFill>
            <a:prstDash val="sysDash"/>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25" name="AutoShape 23"/>
          <p:cNvSpPr>
            <a:spLocks noChangeShapeType="1"/>
          </p:cNvSpPr>
          <p:nvPr/>
        </p:nvSpPr>
        <p:spPr bwMode="gray">
          <a:xfrm>
            <a:off x="5475613" y="2062962"/>
            <a:ext cx="0" cy="3060000"/>
          </a:xfrm>
          <a:prstGeom prst="straightConnector1">
            <a:avLst/>
          </a:prstGeom>
          <a:noFill/>
          <a:ln w="19050">
            <a:solidFill>
              <a:schemeClr val="tx1"/>
            </a:solidFill>
            <a:prstDash val="sysDash"/>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mj-ea"/>
            </a:endParaRPr>
          </a:p>
        </p:txBody>
      </p:sp>
      <p:sp>
        <p:nvSpPr>
          <p:cNvPr id="18" name="Rectangle 2">
            <a:extLst>
              <a:ext uri="{FF2B5EF4-FFF2-40B4-BE49-F238E27FC236}">
                <a16:creationId xmlns:a16="http://schemas.microsoft.com/office/drawing/2014/main" id="{FD117CB1-E4A9-44A4-8C55-63C5B57AD48E}"/>
              </a:ext>
            </a:extLst>
          </p:cNvPr>
          <p:cNvSpPr/>
          <p:nvPr/>
        </p:nvSpPr>
        <p:spPr bwMode="gray">
          <a:xfrm>
            <a:off x="6096000" y="2360973"/>
            <a:ext cx="5649914" cy="2015936"/>
          </a:xfrm>
          <a:prstGeom prst="rect">
            <a:avLst/>
          </a:prstGeom>
        </p:spPr>
        <p:txBody>
          <a:bodyPr wrap="square">
            <a:spAutoFit/>
          </a:bodyPr>
          <a:lstStyle/>
          <a:p>
            <a:pPr marL="342900" indent="-342900" fontAlgn="ctr">
              <a:lnSpc>
                <a:spcPts val="2200"/>
              </a:lnSpc>
              <a:spcBef>
                <a:spcPts val="0"/>
              </a:spcBef>
              <a:spcAft>
                <a:spcPts val="600"/>
              </a:spcAft>
              <a:buFont typeface="+mj-lt"/>
              <a:buAutoNum type="arabicPeriod"/>
            </a:pPr>
            <a:r>
              <a:rPr lang="en-US" sz="1600" dirty="0">
                <a:latin typeface="Huawei Sans" panose="020C0503030203020204" pitchFamily="34" charset="0"/>
              </a:rPr>
              <a:t>When a STA accesses the network through a VAP, the STA checks whether the VAP has a VLAN pool.</a:t>
            </a:r>
          </a:p>
          <a:p>
            <a:pPr marL="342900" indent="-342900" fontAlgn="ctr">
              <a:lnSpc>
                <a:spcPts val="2200"/>
              </a:lnSpc>
              <a:spcBef>
                <a:spcPts val="0"/>
              </a:spcBef>
              <a:spcAft>
                <a:spcPts val="600"/>
              </a:spcAft>
              <a:buFont typeface="+mj-lt"/>
              <a:buAutoNum type="arabicPeriod"/>
            </a:pPr>
            <a:r>
              <a:rPr lang="en-US" sz="1600" dirty="0">
                <a:latin typeface="Huawei Sans" panose="020C0503030203020204" pitchFamily="34" charset="0"/>
              </a:rPr>
              <a:t>If the VAP profile is bound to a VLAN pool, the even or hash assignment algorithm of the VLAN pool is used.</a:t>
            </a:r>
          </a:p>
          <a:p>
            <a:pPr marL="342900" indent="-342900" fontAlgn="ctr">
              <a:lnSpc>
                <a:spcPts val="2200"/>
              </a:lnSpc>
              <a:spcBef>
                <a:spcPts val="0"/>
              </a:spcBef>
              <a:spcAft>
                <a:spcPts val="600"/>
              </a:spcAft>
              <a:buFont typeface="+mj-lt"/>
              <a:buAutoNum type="arabicPeriod"/>
            </a:pPr>
            <a:r>
              <a:rPr lang="en-US" sz="1600" dirty="0">
                <a:latin typeface="Huawei Sans" panose="020C0503030203020204" pitchFamily="34" charset="0"/>
              </a:rPr>
              <a:t>A VLAN is assigned to the STA.</a:t>
            </a:r>
          </a:p>
          <a:p>
            <a:pPr marL="342900" indent="-342900" fontAlgn="ctr">
              <a:lnSpc>
                <a:spcPts val="2200"/>
              </a:lnSpc>
              <a:spcBef>
                <a:spcPts val="0"/>
              </a:spcBef>
              <a:spcAft>
                <a:spcPts val="600"/>
              </a:spcAft>
              <a:buFont typeface="+mj-lt"/>
              <a:buAutoNum type="arabicPeriod"/>
            </a:pPr>
            <a:r>
              <a:rPr lang="en-US" sz="1600" dirty="0">
                <a:latin typeface="Huawei Sans" panose="020C0503030203020204" pitchFamily="34" charset="0"/>
              </a:rPr>
              <a:t>The STA goes online from the assigned VLAN.</a:t>
            </a:r>
          </a:p>
        </p:txBody>
      </p:sp>
      <p:sp>
        <p:nvSpPr>
          <p:cNvPr id="24" name="矩形 23">
            <a:extLst>
              <a:ext uri="{FF2B5EF4-FFF2-40B4-BE49-F238E27FC236}">
                <a16:creationId xmlns:a16="http://schemas.microsoft.com/office/drawing/2014/main" id="{FDC6D85C-42C4-4C60-9D6F-3293AD21FE68}"/>
              </a:ext>
            </a:extLst>
          </p:cNvPr>
          <p:cNvSpPr/>
          <p:nvPr/>
        </p:nvSpPr>
        <p:spPr bwMode="gray">
          <a:xfrm>
            <a:off x="2685676" y="1707724"/>
            <a:ext cx="800892" cy="355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VAP</a:t>
            </a:r>
            <a:endParaRPr lang="en-US" altLang="zh-CN" dirty="0">
              <a:latin typeface="Huawei Sans" panose="020C0503030203020204" pitchFamily="34" charset="0"/>
            </a:endParaRPr>
          </a:p>
        </p:txBody>
      </p:sp>
      <p:sp>
        <p:nvSpPr>
          <p:cNvPr id="26" name="矩形 25">
            <a:extLst>
              <a:ext uri="{FF2B5EF4-FFF2-40B4-BE49-F238E27FC236}">
                <a16:creationId xmlns:a16="http://schemas.microsoft.com/office/drawing/2014/main" id="{E951AA0E-0831-45BA-9BAB-6FD2D85FDA9B}"/>
              </a:ext>
            </a:extLst>
          </p:cNvPr>
          <p:cNvSpPr/>
          <p:nvPr/>
        </p:nvSpPr>
        <p:spPr bwMode="gray">
          <a:xfrm>
            <a:off x="4697802" y="1707724"/>
            <a:ext cx="1411708" cy="355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VLAN pool</a:t>
            </a:r>
          </a:p>
        </p:txBody>
      </p:sp>
      <p:pic>
        <p:nvPicPr>
          <p:cNvPr id="27" name="图片 26" descr="PC.png">
            <a:extLst>
              <a:ext uri="{FF2B5EF4-FFF2-40B4-BE49-F238E27FC236}">
                <a16:creationId xmlns:a16="http://schemas.microsoft.com/office/drawing/2014/main" id="{CC8D11A2-1CA8-423F-B45D-A58A2B23984A}"/>
              </a:ext>
            </a:extLst>
          </p:cNvPr>
          <p:cNvPicPr>
            <a:picLocks noChangeAspect="1"/>
          </p:cNvPicPr>
          <p:nvPr/>
        </p:nvPicPr>
        <p:blipFill>
          <a:blip r:embed="rId3" cstate="print"/>
          <a:stretch>
            <a:fillRect/>
          </a:stretch>
        </p:blipFill>
        <p:spPr bwMode="gray">
          <a:xfrm>
            <a:off x="439864" y="1667191"/>
            <a:ext cx="609376" cy="468000"/>
          </a:xfrm>
          <a:prstGeom prst="rect">
            <a:avLst/>
          </a:prstGeom>
        </p:spPr>
      </p:pic>
      <p:sp>
        <p:nvSpPr>
          <p:cNvPr id="28" name="Oval 4">
            <a:extLst>
              <a:ext uri="{FF2B5EF4-FFF2-40B4-BE49-F238E27FC236}">
                <a16:creationId xmlns:a16="http://schemas.microsoft.com/office/drawing/2014/main" id="{640F1C27-BF08-46E8-A34E-833E70B4B9A0}"/>
              </a:ext>
            </a:extLst>
          </p:cNvPr>
          <p:cNvSpPr>
            <a:spLocks noChangeAspect="1"/>
          </p:cNvSpPr>
          <p:nvPr/>
        </p:nvSpPr>
        <p:spPr bwMode="gray">
          <a:xfrm>
            <a:off x="840168" y="2761279"/>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4">
            <a:extLst>
              <a:ext uri="{FF2B5EF4-FFF2-40B4-BE49-F238E27FC236}">
                <a16:creationId xmlns:a16="http://schemas.microsoft.com/office/drawing/2014/main" id="{3D9D769E-04A7-473A-B231-25FBC8F8E4A4}"/>
              </a:ext>
            </a:extLst>
          </p:cNvPr>
          <p:cNvSpPr>
            <a:spLocks noChangeAspect="1"/>
          </p:cNvSpPr>
          <p:nvPr/>
        </p:nvSpPr>
        <p:spPr bwMode="gray">
          <a:xfrm>
            <a:off x="3182227" y="2760672"/>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4">
            <a:extLst>
              <a:ext uri="{FF2B5EF4-FFF2-40B4-BE49-F238E27FC236}">
                <a16:creationId xmlns:a16="http://schemas.microsoft.com/office/drawing/2014/main" id="{6842E98D-E7C8-4AD3-9AD4-8991A5896DA6}"/>
              </a:ext>
            </a:extLst>
          </p:cNvPr>
          <p:cNvSpPr>
            <a:spLocks noChangeAspect="1"/>
          </p:cNvSpPr>
          <p:nvPr/>
        </p:nvSpPr>
        <p:spPr bwMode="gray">
          <a:xfrm>
            <a:off x="3179175" y="3837173"/>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4">
            <a:extLst>
              <a:ext uri="{FF2B5EF4-FFF2-40B4-BE49-F238E27FC236}">
                <a16:creationId xmlns:a16="http://schemas.microsoft.com/office/drawing/2014/main" id="{A491F9E2-0CD2-4F88-B604-BDF9D127E7CA}"/>
              </a:ext>
            </a:extLst>
          </p:cNvPr>
          <p:cNvSpPr>
            <a:spLocks noChangeAspect="1"/>
          </p:cNvSpPr>
          <p:nvPr/>
        </p:nvSpPr>
        <p:spPr bwMode="gray">
          <a:xfrm>
            <a:off x="843998" y="3820477"/>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5061077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文本框 143"/>
          <p:cNvSpPr txBox="1"/>
          <p:nvPr/>
        </p:nvSpPr>
        <p:spPr bwMode="gray">
          <a:xfrm>
            <a:off x="414511" y="4600296"/>
            <a:ext cx="2120701" cy="1015663"/>
          </a:xfrm>
          <a:prstGeom prst="rect">
            <a:avLst/>
          </a:prstGeom>
          <a:solidFill>
            <a:schemeClr val="bg1"/>
          </a:solidFill>
        </p:spPr>
        <p:txBody>
          <a:bodyPr wrap="square" rtlCol="0">
            <a:spAutoFit/>
          </a:bodyPr>
          <a:lstStyle/>
          <a:p>
            <a:pPr fontAlgn="ctr">
              <a:lnSpc>
                <a:spcPts val="1800"/>
              </a:lnSpc>
            </a:pPr>
            <a:r>
              <a:rPr lang="en-US" sz="1100" dirty="0">
                <a:latin typeface="Huawei Sans" panose="020C0503030203020204" pitchFamily="34" charset="0"/>
              </a:rPr>
              <a:t>A large number of STAs access the network in this area, therefore requiring a large number of IP addresses.</a:t>
            </a:r>
            <a:endParaRPr lang="en-US" altLang="zh-CN" sz="1100" dirty="0">
              <a:solidFill>
                <a:srgbClr val="C00000"/>
              </a:solidFill>
              <a:latin typeface="Huawei Sans" panose="020C0503030203020204" pitchFamily="34" charset="0"/>
            </a:endParaRPr>
          </a:p>
        </p:txBody>
      </p:sp>
      <p:sp>
        <p:nvSpPr>
          <p:cNvPr id="147" name="文本框 146"/>
          <p:cNvSpPr txBox="1"/>
          <p:nvPr/>
        </p:nvSpPr>
        <p:spPr bwMode="gray">
          <a:xfrm>
            <a:off x="658066" y="1798154"/>
            <a:ext cx="3450558" cy="1477328"/>
          </a:xfrm>
          <a:prstGeom prst="rect">
            <a:avLst/>
          </a:prstGeom>
          <a:solidFill>
            <a:schemeClr val="bg1"/>
          </a:solidFill>
        </p:spPr>
        <p:txBody>
          <a:bodyPr wrap="square" rtlCol="0">
            <a:spAutoFit/>
          </a:bodyPr>
          <a:lstStyle/>
          <a:p>
            <a:pPr fontAlgn="ctr">
              <a:lnSpc>
                <a:spcPts val="1800"/>
              </a:lnSpc>
            </a:pPr>
            <a:r>
              <a:rPr lang="en-US" sz="1100" dirty="0">
                <a:latin typeface="Huawei Sans" panose="020C0503030203020204" pitchFamily="34" charset="0"/>
              </a:rPr>
              <a:t>If an SSID maps to only one service VLAN that covers only one subnet, IP addresses can be increased only by expanding the subnet range. This will expand the broadcast domain, leading to transmission for a large number of broadcast packets that may cause network congestion.</a:t>
            </a:r>
            <a:endParaRPr lang="en-US" altLang="zh-CN" sz="1100" dirty="0">
              <a:solidFill>
                <a:srgbClr val="C00000"/>
              </a:solidFill>
              <a:latin typeface="Huawei Sans" panose="020C0503030203020204" pitchFamily="34" charset="0"/>
            </a:endParaRPr>
          </a:p>
        </p:txBody>
      </p:sp>
      <p:sp>
        <p:nvSpPr>
          <p:cNvPr id="91" name="圆角矩形 90"/>
          <p:cNvSpPr/>
          <p:nvPr/>
        </p:nvSpPr>
        <p:spPr bwMode="gray">
          <a:xfrm>
            <a:off x="2566791" y="3418805"/>
            <a:ext cx="1878401" cy="2069087"/>
          </a:xfrm>
          <a:prstGeom prst="roundRect">
            <a:avLst>
              <a:gd name="adj" fmla="val 834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2" name="圆角矩形 91"/>
          <p:cNvSpPr/>
          <p:nvPr/>
        </p:nvSpPr>
        <p:spPr bwMode="gray">
          <a:xfrm>
            <a:off x="4538567" y="3418805"/>
            <a:ext cx="1878401" cy="2069087"/>
          </a:xfrm>
          <a:prstGeom prst="roundRect">
            <a:avLst>
              <a:gd name="adj" fmla="val 8342"/>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123" name="Group 165"/>
          <p:cNvGrpSpPr/>
          <p:nvPr/>
        </p:nvGrpSpPr>
        <p:grpSpPr bwMode="gray">
          <a:xfrm rot="10800000">
            <a:off x="4018308" y="3053668"/>
            <a:ext cx="972630" cy="735764"/>
            <a:chOff x="-1233037" y="914446"/>
            <a:chExt cx="1573824" cy="778776"/>
          </a:xfrm>
        </p:grpSpPr>
        <p:cxnSp>
          <p:nvCxnSpPr>
            <p:cNvPr id="13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67"/>
            <p:cNvCxnSpPr/>
            <p:nvPr/>
          </p:nvCxnSpPr>
          <p:spPr bwMode="gray">
            <a:xfrm flipV="1">
              <a:off x="-446125" y="914446"/>
              <a:ext cx="786912"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24" name="Group 165"/>
          <p:cNvGrpSpPr/>
          <p:nvPr/>
        </p:nvGrpSpPr>
        <p:grpSpPr bwMode="gray">
          <a:xfrm rot="10800000">
            <a:off x="3095442" y="3066430"/>
            <a:ext cx="2818362" cy="729616"/>
            <a:chOff x="-1233037" y="914446"/>
            <a:chExt cx="1573823" cy="778776"/>
          </a:xfrm>
        </p:grpSpPr>
        <p:cxnSp>
          <p:nvCxnSpPr>
            <p:cNvPr id="13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pPr fontAlgn="ctr"/>
            <a:r>
              <a:rPr lang="en-US" dirty="0">
                <a:latin typeface="Huawei Sans" panose="020C0503030203020204" pitchFamily="34" charset="0"/>
              </a:rPr>
              <a:t>VLAN Pool Application Example</a:t>
            </a:r>
          </a:p>
        </p:txBody>
      </p:sp>
      <p:sp>
        <p:nvSpPr>
          <p:cNvPr id="11" name="圆角矩形 75"/>
          <p:cNvSpPr/>
          <p:nvPr/>
        </p:nvSpPr>
        <p:spPr bwMode="gray">
          <a:xfrm>
            <a:off x="446089" y="1283415"/>
            <a:ext cx="6147323" cy="395245"/>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Problem: Entry Effect</a:t>
            </a:r>
            <a:endParaRPr lang="en-US" altLang="zh-CN" sz="1400" b="1" dirty="0">
              <a:solidFill>
                <a:prstClr val="white"/>
              </a:solidFill>
              <a:latin typeface="Huawei Sans" panose="020C0503030203020204" pitchFamily="34" charset="0"/>
            </a:endParaRPr>
          </a:p>
        </p:txBody>
      </p:sp>
      <p:sp>
        <p:nvSpPr>
          <p:cNvPr id="12" name="圆角矩形 75"/>
          <p:cNvSpPr/>
          <p:nvPr/>
        </p:nvSpPr>
        <p:spPr bwMode="gray">
          <a:xfrm>
            <a:off x="446089" y="1737929"/>
            <a:ext cx="6147324"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45" name="圆角矩形 75"/>
          <p:cNvSpPr/>
          <p:nvPr/>
        </p:nvSpPr>
        <p:spPr bwMode="gray">
          <a:xfrm>
            <a:off x="6721627" y="1283415"/>
            <a:ext cx="5024286" cy="395245"/>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Solution</a:t>
            </a:r>
            <a:endParaRPr lang="en-US" altLang="zh-CN" sz="1400" b="1" dirty="0">
              <a:solidFill>
                <a:prstClr val="white"/>
              </a:solidFill>
              <a:latin typeface="Huawei Sans" panose="020C0503030203020204" pitchFamily="34" charset="0"/>
            </a:endParaRPr>
          </a:p>
        </p:txBody>
      </p:sp>
      <p:sp>
        <p:nvSpPr>
          <p:cNvPr id="46" name="圆角矩形 75"/>
          <p:cNvSpPr/>
          <p:nvPr/>
        </p:nvSpPr>
        <p:spPr bwMode="gray">
          <a:xfrm>
            <a:off x="6721627" y="1737929"/>
            <a:ext cx="5024286"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cxnSp>
        <p:nvCxnSpPr>
          <p:cNvPr id="93" name="直接连接符 92"/>
          <p:cNvCxnSpPr/>
          <p:nvPr/>
        </p:nvCxnSpPr>
        <p:spPr bwMode="gray">
          <a:xfrm>
            <a:off x="4501839" y="2341225"/>
            <a:ext cx="0" cy="8726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bwMode="gray">
          <a:xfrm>
            <a:off x="2856358" y="3719157"/>
            <a:ext cx="405710" cy="697037"/>
            <a:chOff x="5581232" y="3599905"/>
            <a:chExt cx="405710" cy="697037"/>
          </a:xfrm>
        </p:grpSpPr>
        <p:pic>
          <p:nvPicPr>
            <p:cNvPr id="95"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9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9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9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99" name="图片 76" descr="接入交换机.png"/>
          <p:cNvPicPr>
            <a:picLocks noChangeAspect="1"/>
          </p:cNvPicPr>
          <p:nvPr/>
        </p:nvPicPr>
        <p:blipFill>
          <a:blip r:embed="rId4" cstate="print"/>
          <a:stretch>
            <a:fillRect/>
          </a:stretch>
        </p:blipFill>
        <p:spPr bwMode="gray">
          <a:xfrm>
            <a:off x="4278926" y="2871634"/>
            <a:ext cx="446281" cy="365139"/>
          </a:xfrm>
          <a:prstGeom prst="rect">
            <a:avLst/>
          </a:prstGeom>
        </p:spPr>
      </p:pic>
      <p:grpSp>
        <p:nvGrpSpPr>
          <p:cNvPr id="100" name="组合 99"/>
          <p:cNvGrpSpPr/>
          <p:nvPr/>
        </p:nvGrpSpPr>
        <p:grpSpPr bwMode="gray">
          <a:xfrm>
            <a:off x="3798978" y="3719157"/>
            <a:ext cx="405710" cy="697037"/>
            <a:chOff x="5581232" y="3599905"/>
            <a:chExt cx="405710" cy="697037"/>
          </a:xfrm>
        </p:grpSpPr>
        <p:pic>
          <p:nvPicPr>
            <p:cNvPr id="101"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02"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0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0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05" name="组合 104"/>
          <p:cNvGrpSpPr/>
          <p:nvPr/>
        </p:nvGrpSpPr>
        <p:grpSpPr bwMode="gray">
          <a:xfrm>
            <a:off x="4741598" y="3719157"/>
            <a:ext cx="405710" cy="697037"/>
            <a:chOff x="5581232" y="3599905"/>
            <a:chExt cx="405710" cy="697037"/>
          </a:xfrm>
        </p:grpSpPr>
        <p:pic>
          <p:nvPicPr>
            <p:cNvPr id="106"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0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0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0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10" name="组合 109"/>
          <p:cNvGrpSpPr/>
          <p:nvPr/>
        </p:nvGrpSpPr>
        <p:grpSpPr bwMode="gray">
          <a:xfrm>
            <a:off x="5684219" y="3719157"/>
            <a:ext cx="405710" cy="697037"/>
            <a:chOff x="5581232" y="3599905"/>
            <a:chExt cx="405710" cy="697037"/>
          </a:xfrm>
        </p:grpSpPr>
        <p:pic>
          <p:nvPicPr>
            <p:cNvPr id="111"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12"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1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1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15" name="Group 6"/>
          <p:cNvGrpSpPr/>
          <p:nvPr/>
        </p:nvGrpSpPr>
        <p:grpSpPr bwMode="gray">
          <a:xfrm>
            <a:off x="3956787" y="1854207"/>
            <a:ext cx="1042622" cy="611338"/>
            <a:chOff x="8014242" y="4067413"/>
            <a:chExt cx="725378" cy="425321"/>
          </a:xfrm>
        </p:grpSpPr>
        <p:sp>
          <p:nvSpPr>
            <p:cNvPr id="116" name="Freeform 200"/>
            <p:cNvSpPr/>
            <p:nvPr/>
          </p:nvSpPr>
          <p:spPr bwMode="gray">
            <a:xfrm>
              <a:off x="8014242" y="4067413"/>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endParaRPr lang="en-US" dirty="0">
                <a:latin typeface="Huawei Sans" panose="020C0503030203020204" pitchFamily="34" charset="0"/>
              </a:endParaRPr>
            </a:p>
          </p:txBody>
        </p:sp>
        <p:sp>
          <p:nvSpPr>
            <p:cNvPr id="117" name="TextBox 2"/>
            <p:cNvSpPr txBox="1"/>
            <p:nvPr/>
          </p:nvSpPr>
          <p:spPr bwMode="gray">
            <a:xfrm>
              <a:off x="8071595" y="4128717"/>
              <a:ext cx="619187" cy="364017"/>
            </a:xfrm>
            <a:prstGeom prst="rect">
              <a:avLst/>
            </a:prstGeom>
            <a:noFill/>
          </p:spPr>
          <p:txBody>
            <a:bodyPr wrap="none" rtlCol="0">
              <a:spAutoFit/>
            </a:bodyPr>
            <a:lstStyle/>
            <a:p>
              <a:pPr algn="ctr" fontAlgn="ctr"/>
              <a:r>
                <a:rPr lang="en-US" sz="1400" dirty="0">
                  <a:latin typeface="Huawei Sans" panose="020C0503030203020204" pitchFamily="34" charset="0"/>
                </a:rPr>
                <a:t>Campus</a:t>
              </a:r>
            </a:p>
            <a:p>
              <a:pPr algn="ctr" fontAlgn="ctr"/>
              <a:r>
                <a:rPr lang="en-US" sz="1400" dirty="0">
                  <a:latin typeface="Huawei Sans" panose="020C0503030203020204" pitchFamily="34" charset="0"/>
                </a:rPr>
                <a:t>Network</a:t>
              </a:r>
              <a:endParaRPr lang="en-US" altLang="zh-CN" sz="1400" dirty="0">
                <a:latin typeface="Huawei Sans" panose="020C0503030203020204" pitchFamily="34" charset="0"/>
              </a:endParaRPr>
            </a:p>
          </p:txBody>
        </p:sp>
      </p:grpSp>
      <p:sp>
        <p:nvSpPr>
          <p:cNvPr id="118" name="矩形 117"/>
          <p:cNvSpPr/>
          <p:nvPr/>
        </p:nvSpPr>
        <p:spPr bwMode="gray">
          <a:xfrm>
            <a:off x="2546484" y="3388705"/>
            <a:ext cx="906018" cy="276999"/>
          </a:xfrm>
          <a:prstGeom prst="rect">
            <a:avLst/>
          </a:prstGeom>
        </p:spPr>
        <p:txBody>
          <a:bodyPr wrap="none">
            <a:spAutoFit/>
          </a:bodyPr>
          <a:lstStyle/>
          <a:p>
            <a:pPr algn="ctr" fontAlgn="ctr"/>
            <a:r>
              <a:rPr lang="en-US" sz="1200" dirty="0">
                <a:solidFill>
                  <a:srgbClr val="FFC000"/>
                </a:solidFill>
                <a:latin typeface="Huawei Sans" panose="020C0503030203020204" pitchFamily="34" charset="0"/>
              </a:rPr>
              <a:t>Entry area</a:t>
            </a:r>
          </a:p>
        </p:txBody>
      </p:sp>
      <p:sp>
        <p:nvSpPr>
          <p:cNvPr id="119" name="矩形 118"/>
          <p:cNvSpPr/>
          <p:nvPr/>
        </p:nvSpPr>
        <p:spPr bwMode="gray">
          <a:xfrm>
            <a:off x="5514499" y="3388705"/>
            <a:ext cx="947695" cy="276999"/>
          </a:xfrm>
          <a:prstGeom prst="rect">
            <a:avLst/>
          </a:prstGeom>
        </p:spPr>
        <p:txBody>
          <a:bodyPr wrap="none">
            <a:spAutoFit/>
          </a:bodyPr>
          <a:lstStyle/>
          <a:p>
            <a:pPr algn="ctr" fontAlgn="ctr"/>
            <a:r>
              <a:rPr lang="en-US" sz="1200" dirty="0">
                <a:solidFill>
                  <a:schemeClr val="accent6">
                    <a:lumMod val="75000"/>
                  </a:schemeClr>
                </a:solidFill>
                <a:latin typeface="Huawei Sans" panose="020C0503030203020204" pitchFamily="34" charset="0"/>
              </a:rPr>
              <a:t>Other area</a:t>
            </a:r>
          </a:p>
        </p:txBody>
      </p:sp>
      <p:sp>
        <p:nvSpPr>
          <p:cNvPr id="120" name="矩形 119"/>
          <p:cNvSpPr/>
          <p:nvPr/>
        </p:nvSpPr>
        <p:spPr bwMode="gray">
          <a:xfrm>
            <a:off x="2433459" y="4434814"/>
            <a:ext cx="2172581" cy="646331"/>
          </a:xfrm>
          <a:prstGeom prst="rect">
            <a:avLst/>
          </a:prstGeom>
        </p:spPr>
        <p:txBody>
          <a:bodyPr wrap="square">
            <a:spAutoFit/>
          </a:bodyPr>
          <a:lstStyle/>
          <a:p>
            <a:pPr algn="ctr" fontAlgn="ctr"/>
            <a:r>
              <a:rPr lang="en-US" sz="1200" b="1" dirty="0">
                <a:latin typeface="Huawei Sans" panose="020C0503030203020204" pitchFamily="34" charset="0"/>
              </a:rPr>
              <a:t>SSID: Guest</a:t>
            </a:r>
          </a:p>
          <a:p>
            <a:pPr algn="ctr" fontAlgn="ctr"/>
            <a:r>
              <a:rPr lang="en-US" sz="1200" b="1" dirty="0">
                <a:latin typeface="Huawei Sans" panose="020C0503030203020204" pitchFamily="34" charset="0"/>
              </a:rPr>
              <a:t>VLAN: </a:t>
            </a:r>
            <a:r>
              <a:rPr lang="en-US" sz="1200" b="1" dirty="0">
                <a:solidFill>
                  <a:srgbClr val="C00000"/>
                </a:solidFill>
                <a:latin typeface="Huawei Sans" panose="020C0503030203020204" pitchFamily="34" charset="0"/>
              </a:rPr>
              <a:t>100 (a large number of IP addresses)</a:t>
            </a:r>
          </a:p>
        </p:txBody>
      </p:sp>
      <p:sp>
        <p:nvSpPr>
          <p:cNvPr id="121" name="矩形 120"/>
          <p:cNvSpPr/>
          <p:nvPr/>
        </p:nvSpPr>
        <p:spPr bwMode="gray">
          <a:xfrm>
            <a:off x="4868064" y="4434814"/>
            <a:ext cx="1032654" cy="461665"/>
          </a:xfrm>
          <a:prstGeom prst="rect">
            <a:avLst/>
          </a:prstGeom>
        </p:spPr>
        <p:txBody>
          <a:bodyPr wrap="none">
            <a:spAutoFit/>
          </a:bodyPr>
          <a:lstStyle/>
          <a:p>
            <a:pPr algn="ctr" fontAlgn="ctr"/>
            <a:r>
              <a:rPr lang="en-US" sz="1200" b="1" dirty="0">
                <a:latin typeface="Huawei Sans" panose="020C0503030203020204" pitchFamily="34" charset="0"/>
              </a:rPr>
              <a:t>SSID: Guest</a:t>
            </a:r>
          </a:p>
          <a:p>
            <a:pPr algn="ctr" fontAlgn="ctr"/>
            <a:r>
              <a:rPr lang="en-US" sz="1200" b="1" dirty="0">
                <a:latin typeface="Huawei Sans" panose="020C0503030203020204" pitchFamily="34" charset="0"/>
              </a:rPr>
              <a:t>VLAN: 200</a:t>
            </a:r>
            <a:endParaRPr lang="en-US" altLang="zh-CN" sz="1200" b="1" dirty="0">
              <a:latin typeface="Huawei Sans" panose="020C0503030203020204" pitchFamily="34" charset="0"/>
            </a:endParaRPr>
          </a:p>
        </p:txBody>
      </p:sp>
      <p:pic>
        <p:nvPicPr>
          <p:cNvPr id="136" name="图片 158" descr="SAN网络-蓝.png"/>
          <p:cNvPicPr>
            <a:picLocks noChangeAspect="1"/>
          </p:cNvPicPr>
          <p:nvPr/>
        </p:nvPicPr>
        <p:blipFill>
          <a:blip r:embed="rId5" cstate="print"/>
          <a:stretch>
            <a:fillRect/>
          </a:stretch>
        </p:blipFill>
        <p:spPr bwMode="gray">
          <a:xfrm>
            <a:off x="2801147" y="5115319"/>
            <a:ext cx="294294" cy="482143"/>
          </a:xfrm>
          <a:prstGeom prst="rect">
            <a:avLst/>
          </a:prstGeom>
        </p:spPr>
      </p:pic>
      <p:cxnSp>
        <p:nvCxnSpPr>
          <p:cNvPr id="137" name="直接箭头连接符 136"/>
          <p:cNvCxnSpPr/>
          <p:nvPr/>
        </p:nvCxnSpPr>
        <p:spPr bwMode="gray">
          <a:xfrm>
            <a:off x="3189760" y="5337252"/>
            <a:ext cx="2381432"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8" name="文本框 137"/>
          <p:cNvSpPr txBox="1"/>
          <p:nvPr/>
        </p:nvSpPr>
        <p:spPr bwMode="gray">
          <a:xfrm>
            <a:off x="4028002" y="5021088"/>
            <a:ext cx="912429" cy="307777"/>
          </a:xfrm>
          <a:prstGeom prst="rect">
            <a:avLst/>
          </a:prstGeom>
          <a:noFill/>
        </p:spPr>
        <p:txBody>
          <a:bodyPr wrap="none" rtlCol="0">
            <a:spAutoFit/>
          </a:bodyPr>
          <a:lstStyle/>
          <a:p>
            <a:pPr fontAlgn="ctr"/>
            <a:r>
              <a:rPr lang="en-US" sz="1400" dirty="0">
                <a:solidFill>
                  <a:srgbClr val="C00000"/>
                </a:solidFill>
                <a:latin typeface="Huawei Sans" panose="020C0503030203020204" pitchFamily="34" charset="0"/>
              </a:rPr>
              <a:t>Roaming</a:t>
            </a:r>
          </a:p>
        </p:txBody>
      </p:sp>
      <p:pic>
        <p:nvPicPr>
          <p:cNvPr id="140" name="图片 158" descr="SAN网络-蓝.png"/>
          <p:cNvPicPr>
            <a:picLocks noChangeAspect="1"/>
          </p:cNvPicPr>
          <p:nvPr/>
        </p:nvPicPr>
        <p:blipFill>
          <a:blip r:embed="rId5" cstate="print"/>
          <a:stretch>
            <a:fillRect/>
          </a:stretch>
        </p:blipFill>
        <p:spPr bwMode="gray">
          <a:xfrm>
            <a:off x="2682324" y="5275181"/>
            <a:ext cx="294294" cy="482143"/>
          </a:xfrm>
          <a:prstGeom prst="rect">
            <a:avLst/>
          </a:prstGeom>
        </p:spPr>
      </p:pic>
      <p:pic>
        <p:nvPicPr>
          <p:cNvPr id="141" name="图片 158" descr="SAN网络-蓝.png"/>
          <p:cNvPicPr>
            <a:picLocks noChangeAspect="1"/>
          </p:cNvPicPr>
          <p:nvPr/>
        </p:nvPicPr>
        <p:blipFill>
          <a:blip r:embed="rId5" cstate="print"/>
          <a:stretch>
            <a:fillRect/>
          </a:stretch>
        </p:blipFill>
        <p:spPr bwMode="gray">
          <a:xfrm>
            <a:off x="2516813" y="5487892"/>
            <a:ext cx="294294" cy="482143"/>
          </a:xfrm>
          <a:prstGeom prst="rect">
            <a:avLst/>
          </a:prstGeom>
        </p:spPr>
      </p:pic>
      <p:sp>
        <p:nvSpPr>
          <p:cNvPr id="142" name="文本框 141"/>
          <p:cNvSpPr txBox="1"/>
          <p:nvPr/>
        </p:nvSpPr>
        <p:spPr bwMode="gray">
          <a:xfrm>
            <a:off x="3228406" y="5653121"/>
            <a:ext cx="3292236" cy="553998"/>
          </a:xfrm>
          <a:prstGeom prst="rect">
            <a:avLst/>
          </a:prstGeom>
          <a:noFill/>
        </p:spPr>
        <p:txBody>
          <a:bodyPr wrap="square" rtlCol="0">
            <a:spAutoFit/>
          </a:bodyPr>
          <a:lstStyle/>
          <a:p>
            <a:pPr fontAlgn="ctr">
              <a:lnSpc>
                <a:spcPts val="1800"/>
              </a:lnSpc>
            </a:pPr>
            <a:r>
              <a:rPr lang="en-US" sz="1100" dirty="0">
                <a:latin typeface="Huawei Sans" panose="020C0503030203020204" pitchFamily="34" charset="0"/>
              </a:rPr>
              <a:t>A large number of STAs access an area and then roam to another area.</a:t>
            </a:r>
            <a:endParaRPr lang="en-US" altLang="zh-CN" sz="1100" dirty="0">
              <a:solidFill>
                <a:srgbClr val="C00000"/>
              </a:solidFill>
              <a:latin typeface="Huawei Sans" panose="020C0503030203020204" pitchFamily="34" charset="0"/>
            </a:endParaRPr>
          </a:p>
        </p:txBody>
      </p:sp>
      <p:sp>
        <p:nvSpPr>
          <p:cNvPr id="143" name="Oval 4"/>
          <p:cNvSpPr>
            <a:spLocks noChangeAspect="1"/>
          </p:cNvSpPr>
          <p:nvPr/>
        </p:nvSpPr>
        <p:spPr bwMode="gray">
          <a:xfrm>
            <a:off x="3017529" y="5749326"/>
            <a:ext cx="211977" cy="211977"/>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ndParaRPr>
          </a:p>
        </p:txBody>
      </p:sp>
      <p:sp>
        <p:nvSpPr>
          <p:cNvPr id="145" name="Oval 4"/>
          <p:cNvSpPr>
            <a:spLocks noChangeAspect="1"/>
          </p:cNvSpPr>
          <p:nvPr/>
        </p:nvSpPr>
        <p:spPr bwMode="gray">
          <a:xfrm>
            <a:off x="497111" y="4412526"/>
            <a:ext cx="211977" cy="211977"/>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ndParaRPr>
          </a:p>
        </p:txBody>
      </p:sp>
      <p:sp>
        <p:nvSpPr>
          <p:cNvPr id="146" name="Oval 4"/>
          <p:cNvSpPr>
            <a:spLocks noChangeAspect="1"/>
          </p:cNvSpPr>
          <p:nvPr/>
        </p:nvSpPr>
        <p:spPr bwMode="gray">
          <a:xfrm>
            <a:off x="491032" y="1866430"/>
            <a:ext cx="211977" cy="211977"/>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ndParaRPr>
          </a:p>
        </p:txBody>
      </p:sp>
      <p:sp>
        <p:nvSpPr>
          <p:cNvPr id="149" name="圆角矩形 148"/>
          <p:cNvSpPr/>
          <p:nvPr/>
        </p:nvSpPr>
        <p:spPr bwMode="gray">
          <a:xfrm>
            <a:off x="7262762" y="3418805"/>
            <a:ext cx="1878401" cy="1620779"/>
          </a:xfrm>
          <a:prstGeom prst="roundRect">
            <a:avLst>
              <a:gd name="adj" fmla="val 834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0" name="圆角矩形 149"/>
          <p:cNvSpPr/>
          <p:nvPr/>
        </p:nvSpPr>
        <p:spPr bwMode="gray">
          <a:xfrm>
            <a:off x="9234538" y="3418805"/>
            <a:ext cx="1878401" cy="1620779"/>
          </a:xfrm>
          <a:prstGeom prst="roundRect">
            <a:avLst>
              <a:gd name="adj" fmla="val 8342"/>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151" name="Group 165"/>
          <p:cNvGrpSpPr/>
          <p:nvPr/>
        </p:nvGrpSpPr>
        <p:grpSpPr bwMode="gray">
          <a:xfrm rot="10800000">
            <a:off x="8714279" y="3053668"/>
            <a:ext cx="972630" cy="735764"/>
            <a:chOff x="-1233037" y="914446"/>
            <a:chExt cx="1573824" cy="778776"/>
          </a:xfrm>
        </p:grpSpPr>
        <p:cxnSp>
          <p:nvCxnSpPr>
            <p:cNvPr id="15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67"/>
            <p:cNvCxnSpPr/>
            <p:nvPr/>
          </p:nvCxnSpPr>
          <p:spPr bwMode="gray">
            <a:xfrm flipV="1">
              <a:off x="-446125" y="914446"/>
              <a:ext cx="786912"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54" name="Group 165"/>
          <p:cNvGrpSpPr/>
          <p:nvPr/>
        </p:nvGrpSpPr>
        <p:grpSpPr bwMode="gray">
          <a:xfrm rot="10800000">
            <a:off x="7791413" y="3066430"/>
            <a:ext cx="2818362" cy="729616"/>
            <a:chOff x="-1233037" y="914446"/>
            <a:chExt cx="1573823" cy="778776"/>
          </a:xfrm>
        </p:grpSpPr>
        <p:cxnSp>
          <p:nvCxnSpPr>
            <p:cNvPr id="15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57" name="直接连接符 156"/>
          <p:cNvCxnSpPr/>
          <p:nvPr/>
        </p:nvCxnSpPr>
        <p:spPr bwMode="gray">
          <a:xfrm>
            <a:off x="9197810" y="2341225"/>
            <a:ext cx="0" cy="8726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bwMode="gray">
          <a:xfrm>
            <a:off x="7552329" y="3719157"/>
            <a:ext cx="405710" cy="697037"/>
            <a:chOff x="5581232" y="3599905"/>
            <a:chExt cx="405710" cy="697037"/>
          </a:xfrm>
        </p:grpSpPr>
        <p:pic>
          <p:nvPicPr>
            <p:cNvPr id="159"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60"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6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6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pic>
        <p:nvPicPr>
          <p:cNvPr id="163" name="图片 76" descr="接入交换机.png"/>
          <p:cNvPicPr>
            <a:picLocks noChangeAspect="1"/>
          </p:cNvPicPr>
          <p:nvPr/>
        </p:nvPicPr>
        <p:blipFill>
          <a:blip r:embed="rId4" cstate="print"/>
          <a:stretch>
            <a:fillRect/>
          </a:stretch>
        </p:blipFill>
        <p:spPr bwMode="gray">
          <a:xfrm>
            <a:off x="8974897" y="2871634"/>
            <a:ext cx="446281" cy="365139"/>
          </a:xfrm>
          <a:prstGeom prst="rect">
            <a:avLst/>
          </a:prstGeom>
        </p:spPr>
      </p:pic>
      <p:grpSp>
        <p:nvGrpSpPr>
          <p:cNvPr id="164" name="组合 163"/>
          <p:cNvGrpSpPr/>
          <p:nvPr/>
        </p:nvGrpSpPr>
        <p:grpSpPr bwMode="gray">
          <a:xfrm>
            <a:off x="8494949" y="3719157"/>
            <a:ext cx="405710" cy="697037"/>
            <a:chOff x="5581232" y="3599905"/>
            <a:chExt cx="405710" cy="697037"/>
          </a:xfrm>
        </p:grpSpPr>
        <p:pic>
          <p:nvPicPr>
            <p:cNvPr id="165"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6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6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6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69" name="组合 168"/>
          <p:cNvGrpSpPr/>
          <p:nvPr/>
        </p:nvGrpSpPr>
        <p:grpSpPr bwMode="gray">
          <a:xfrm>
            <a:off x="9437569" y="3719157"/>
            <a:ext cx="405710" cy="697037"/>
            <a:chOff x="5581232" y="3599905"/>
            <a:chExt cx="405710" cy="697037"/>
          </a:xfrm>
        </p:grpSpPr>
        <p:pic>
          <p:nvPicPr>
            <p:cNvPr id="170" name="图片 169"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71"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74" name="组合 173"/>
          <p:cNvGrpSpPr/>
          <p:nvPr/>
        </p:nvGrpSpPr>
        <p:grpSpPr bwMode="gray">
          <a:xfrm>
            <a:off x="10380190" y="3719157"/>
            <a:ext cx="405710" cy="697037"/>
            <a:chOff x="5581232" y="3599905"/>
            <a:chExt cx="405710" cy="697037"/>
          </a:xfrm>
        </p:grpSpPr>
        <p:pic>
          <p:nvPicPr>
            <p:cNvPr id="175" name="图片 105" descr="AP.png"/>
            <p:cNvPicPr>
              <a:picLocks noChangeAspect="1"/>
            </p:cNvPicPr>
            <p:nvPr/>
          </p:nvPicPr>
          <p:blipFill>
            <a:blip r:embed="rId3" cstate="print"/>
            <a:stretch>
              <a:fillRect/>
            </a:stretch>
          </p:blipFill>
          <p:spPr bwMode="gray">
            <a:xfrm>
              <a:off x="5581232" y="3599905"/>
              <a:ext cx="405710" cy="331945"/>
            </a:xfrm>
            <a:prstGeom prst="rect">
              <a:avLst/>
            </a:prstGeom>
          </p:spPr>
        </p:pic>
        <p:grpSp>
          <p:nvGrpSpPr>
            <p:cNvPr id="17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7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17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grpSp>
      <p:grpSp>
        <p:nvGrpSpPr>
          <p:cNvPr id="179" name="Group 6"/>
          <p:cNvGrpSpPr/>
          <p:nvPr/>
        </p:nvGrpSpPr>
        <p:grpSpPr bwMode="gray">
          <a:xfrm>
            <a:off x="8652758" y="1854207"/>
            <a:ext cx="1042622" cy="611338"/>
            <a:chOff x="8014242" y="4067413"/>
            <a:chExt cx="725378" cy="425321"/>
          </a:xfrm>
        </p:grpSpPr>
        <p:sp>
          <p:nvSpPr>
            <p:cNvPr id="180" name="Freeform 200"/>
            <p:cNvSpPr/>
            <p:nvPr/>
          </p:nvSpPr>
          <p:spPr bwMode="gray">
            <a:xfrm>
              <a:off x="8014242" y="4067413"/>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endParaRPr lang="en-US" dirty="0">
                <a:latin typeface="Huawei Sans" panose="020C0503030203020204" pitchFamily="34" charset="0"/>
              </a:endParaRPr>
            </a:p>
          </p:txBody>
        </p:sp>
        <p:sp>
          <p:nvSpPr>
            <p:cNvPr id="181" name="TextBox 2"/>
            <p:cNvSpPr txBox="1"/>
            <p:nvPr/>
          </p:nvSpPr>
          <p:spPr bwMode="gray">
            <a:xfrm>
              <a:off x="8071595" y="4128717"/>
              <a:ext cx="619187" cy="364017"/>
            </a:xfrm>
            <a:prstGeom prst="rect">
              <a:avLst/>
            </a:prstGeom>
            <a:noFill/>
          </p:spPr>
          <p:txBody>
            <a:bodyPr wrap="none" rtlCol="0">
              <a:spAutoFit/>
            </a:bodyPr>
            <a:lstStyle/>
            <a:p>
              <a:pPr algn="ctr" fontAlgn="ctr"/>
              <a:r>
                <a:rPr lang="en-US" sz="1400" dirty="0">
                  <a:latin typeface="Huawei Sans" panose="020C0503030203020204" pitchFamily="34" charset="0"/>
                </a:rPr>
                <a:t>Campus</a:t>
              </a:r>
            </a:p>
            <a:p>
              <a:pPr algn="ctr" fontAlgn="ctr"/>
              <a:r>
                <a:rPr lang="en-US" sz="1400" dirty="0">
                  <a:latin typeface="Huawei Sans" panose="020C0503030203020204" pitchFamily="34" charset="0"/>
                </a:rPr>
                <a:t>Network</a:t>
              </a:r>
              <a:endParaRPr lang="en-US" altLang="zh-CN" sz="1400" dirty="0">
                <a:latin typeface="Huawei Sans" panose="020C0503030203020204" pitchFamily="34" charset="0"/>
              </a:endParaRPr>
            </a:p>
          </p:txBody>
        </p:sp>
      </p:grpSp>
      <p:sp>
        <p:nvSpPr>
          <p:cNvPr id="182" name="矩形 181"/>
          <p:cNvSpPr/>
          <p:nvPr/>
        </p:nvSpPr>
        <p:spPr bwMode="gray">
          <a:xfrm>
            <a:off x="7215645" y="3388705"/>
            <a:ext cx="906018" cy="276999"/>
          </a:xfrm>
          <a:prstGeom prst="rect">
            <a:avLst/>
          </a:prstGeom>
        </p:spPr>
        <p:txBody>
          <a:bodyPr wrap="none">
            <a:spAutoFit/>
          </a:bodyPr>
          <a:lstStyle/>
          <a:p>
            <a:pPr algn="ctr" fontAlgn="ctr"/>
            <a:r>
              <a:rPr lang="en-US" sz="1200" dirty="0">
                <a:solidFill>
                  <a:srgbClr val="FFC000"/>
                </a:solidFill>
                <a:latin typeface="Huawei Sans" panose="020C0503030203020204" pitchFamily="34" charset="0"/>
              </a:rPr>
              <a:t>Entry area</a:t>
            </a:r>
          </a:p>
        </p:txBody>
      </p:sp>
      <p:sp>
        <p:nvSpPr>
          <p:cNvPr id="183" name="矩形 182"/>
          <p:cNvSpPr/>
          <p:nvPr/>
        </p:nvSpPr>
        <p:spPr bwMode="gray">
          <a:xfrm>
            <a:off x="10211038" y="3388705"/>
            <a:ext cx="947695" cy="276999"/>
          </a:xfrm>
          <a:prstGeom prst="rect">
            <a:avLst/>
          </a:prstGeom>
        </p:spPr>
        <p:txBody>
          <a:bodyPr wrap="none">
            <a:spAutoFit/>
          </a:bodyPr>
          <a:lstStyle/>
          <a:p>
            <a:pPr algn="ctr" fontAlgn="ctr"/>
            <a:r>
              <a:rPr lang="en-US" sz="1200" dirty="0">
                <a:solidFill>
                  <a:schemeClr val="accent6">
                    <a:lumMod val="75000"/>
                  </a:schemeClr>
                </a:solidFill>
                <a:latin typeface="Huawei Sans" panose="020C0503030203020204" pitchFamily="34" charset="0"/>
              </a:rPr>
              <a:t>Other area</a:t>
            </a:r>
          </a:p>
        </p:txBody>
      </p:sp>
      <p:sp>
        <p:nvSpPr>
          <p:cNvPr id="184" name="矩形 183"/>
          <p:cNvSpPr/>
          <p:nvPr/>
        </p:nvSpPr>
        <p:spPr bwMode="gray">
          <a:xfrm>
            <a:off x="7685635" y="4434814"/>
            <a:ext cx="1032654" cy="461665"/>
          </a:xfrm>
          <a:prstGeom prst="rect">
            <a:avLst/>
          </a:prstGeom>
        </p:spPr>
        <p:txBody>
          <a:bodyPr wrap="none">
            <a:spAutoFit/>
          </a:bodyPr>
          <a:lstStyle/>
          <a:p>
            <a:pPr algn="ctr" fontAlgn="ctr"/>
            <a:r>
              <a:rPr lang="en-US" sz="1200" b="1" dirty="0">
                <a:latin typeface="Huawei Sans" panose="020C0503030203020204" pitchFamily="34" charset="0"/>
              </a:rPr>
              <a:t>SSID: Guest</a:t>
            </a:r>
          </a:p>
          <a:p>
            <a:pPr algn="ctr" fontAlgn="ctr"/>
            <a:r>
              <a:rPr lang="en-US" sz="1200" b="1" dirty="0">
                <a:solidFill>
                  <a:srgbClr val="C00000"/>
                </a:solidFill>
                <a:latin typeface="Huawei Sans" panose="020C0503030203020204" pitchFamily="34" charset="0"/>
              </a:rPr>
              <a:t>VLAN pool</a:t>
            </a:r>
            <a:endParaRPr lang="en-US" altLang="zh-CN" sz="1200" b="1" dirty="0">
              <a:solidFill>
                <a:srgbClr val="C00000"/>
              </a:solidFill>
              <a:latin typeface="Huawei Sans" panose="020C0503030203020204" pitchFamily="34" charset="0"/>
            </a:endParaRPr>
          </a:p>
        </p:txBody>
      </p:sp>
      <p:sp>
        <p:nvSpPr>
          <p:cNvPr id="185" name="矩形 184"/>
          <p:cNvSpPr/>
          <p:nvPr/>
        </p:nvSpPr>
        <p:spPr bwMode="gray">
          <a:xfrm>
            <a:off x="9564036" y="4434814"/>
            <a:ext cx="1032654" cy="461665"/>
          </a:xfrm>
          <a:prstGeom prst="rect">
            <a:avLst/>
          </a:prstGeom>
        </p:spPr>
        <p:txBody>
          <a:bodyPr wrap="none">
            <a:spAutoFit/>
          </a:bodyPr>
          <a:lstStyle/>
          <a:p>
            <a:pPr algn="ctr" fontAlgn="ctr"/>
            <a:r>
              <a:rPr lang="en-US" sz="1200" b="1" dirty="0">
                <a:latin typeface="Huawei Sans" panose="020C0503030203020204" pitchFamily="34" charset="0"/>
              </a:rPr>
              <a:t>SSID: Guest</a:t>
            </a:r>
          </a:p>
          <a:p>
            <a:pPr algn="ctr" fontAlgn="ctr"/>
            <a:r>
              <a:rPr lang="en-US" sz="1200" b="1" dirty="0">
                <a:latin typeface="Huawei Sans" panose="020C0503030203020204" pitchFamily="34" charset="0"/>
              </a:rPr>
              <a:t>VLAN pool</a:t>
            </a:r>
            <a:endParaRPr lang="en-US" altLang="zh-CN" sz="1200" b="1" dirty="0">
              <a:latin typeface="Huawei Sans" panose="020C0503030203020204" pitchFamily="34" charset="0"/>
            </a:endParaRPr>
          </a:p>
        </p:txBody>
      </p:sp>
      <p:sp>
        <p:nvSpPr>
          <p:cNvPr id="196" name="文本框 195"/>
          <p:cNvSpPr txBox="1"/>
          <p:nvPr/>
        </p:nvSpPr>
        <p:spPr bwMode="gray">
          <a:xfrm>
            <a:off x="6740525" y="5078334"/>
            <a:ext cx="5005387" cy="1246495"/>
          </a:xfrm>
          <a:prstGeom prst="rect">
            <a:avLst/>
          </a:prstGeom>
          <a:noFill/>
        </p:spPr>
        <p:txBody>
          <a:bodyPr wrap="square" rtlCol="0">
            <a:spAutoFit/>
          </a:bodyPr>
          <a:lstStyle/>
          <a:p>
            <a:pPr marL="285750" indent="-285750" fontAlgn="ctr">
              <a:lnSpc>
                <a:spcPts val="1800"/>
              </a:lnSpc>
              <a:buFont typeface="Arial" panose="020B0604020202020204" pitchFamily="34" charset="0"/>
              <a:buChar char="•"/>
            </a:pPr>
            <a:r>
              <a:rPr lang="en-US" sz="1100" dirty="0">
                <a:latin typeface="Huawei Sans" panose="020C0503030203020204" pitchFamily="34" charset="0"/>
              </a:rPr>
              <a:t>In this scenario, the VLAN pool can be used as the service VLAN.</a:t>
            </a:r>
            <a:endParaRPr lang="en-US" altLang="zh-CN" sz="1100" dirty="0">
              <a:latin typeface="Huawei Sans" panose="020C0503030203020204" pitchFamily="34" charset="0"/>
            </a:endParaRPr>
          </a:p>
          <a:p>
            <a:pPr marL="285750" indent="-285750" fontAlgn="ctr">
              <a:lnSpc>
                <a:spcPts val="1800"/>
              </a:lnSpc>
              <a:buFont typeface="Arial" panose="020B0604020202020204" pitchFamily="34" charset="0"/>
              <a:buChar char="•"/>
            </a:pPr>
            <a:r>
              <a:rPr lang="en-US" sz="1100" dirty="0">
                <a:latin typeface="Huawei Sans" panose="020C0503030203020204" pitchFamily="34" charset="0"/>
              </a:rPr>
              <a:t>A VLAN pool provides the VLAN management and assignment algorithms. In this way, an SSID can map to multiple VLANs so that a large number of STAs can be distributed to different VLANs, reducing the number of broadcast domains.</a:t>
            </a:r>
            <a:endParaRPr lang="en-US" altLang="zh-CN" sz="1100" dirty="0">
              <a:solidFill>
                <a:srgbClr val="C00000"/>
              </a:solidFill>
              <a:latin typeface="Huawei Sans" panose="020C0503030203020204" pitchFamily="34" charset="0"/>
            </a:endParaRPr>
          </a:p>
        </p:txBody>
      </p:sp>
    </p:spTree>
    <p:extLst>
      <p:ext uri="{BB962C8B-B14F-4D97-AF65-F5344CB8AC3E}">
        <p14:creationId xmlns:p14="http://schemas.microsoft.com/office/powerpoint/2010/main" val="2610680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Configuration Procedure</a:t>
            </a:r>
            <a:endParaRPr lang="en-US" altLang="zh-CN" dirty="0">
              <a:latin typeface="Huawei Sans" panose="020C0503030203020204" pitchFamily="34" charset="0"/>
              <a:sym typeface="FrutigerNext LT Regular" pitchFamily="34" charset="0"/>
            </a:endParaRPr>
          </a:p>
        </p:txBody>
      </p:sp>
      <p:sp>
        <p:nvSpPr>
          <p:cNvPr id="9" name="矩形 8"/>
          <p:cNvSpPr/>
          <p:nvPr/>
        </p:nvSpPr>
        <p:spPr bwMode="gray">
          <a:xfrm>
            <a:off x="887368" y="1748712"/>
            <a:ext cx="10620000"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[AC] </a:t>
            </a:r>
            <a:r>
              <a:rPr lang="en-US" sz="1600" b="1" dirty="0" err="1">
                <a:latin typeface="Huawei Sans" panose="020C0503030203020204" pitchFamily="34" charset="0"/>
              </a:rPr>
              <a:t>vlan</a:t>
            </a:r>
            <a:r>
              <a:rPr lang="en-US" sz="1600" b="1" dirty="0">
                <a:latin typeface="Huawei Sans" panose="020C0503030203020204" pitchFamily="34" charset="0"/>
              </a:rPr>
              <a:t> pool </a:t>
            </a:r>
            <a:r>
              <a:rPr lang="en-US" sz="1600" i="1" dirty="0">
                <a:latin typeface="Huawei Sans" panose="020C0503030203020204" pitchFamily="34" charset="0"/>
              </a:rPr>
              <a:t>pool-name</a:t>
            </a:r>
            <a:endParaRPr lang="en-US" altLang="zh-CN" sz="1600" i="1"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a16="http://schemas.microsoft.com/office/drawing/2014/main" id="{78EC096F-44EF-442D-BAE3-371604554A8C}"/>
              </a:ext>
            </a:extLst>
          </p:cNvPr>
          <p:cNvSpPr/>
          <p:nvPr/>
        </p:nvSpPr>
        <p:spPr bwMode="gray">
          <a:xfrm>
            <a:off x="887368" y="2723536"/>
            <a:ext cx="10620000"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[AC-</a:t>
            </a:r>
            <a:r>
              <a:rPr lang="en-US" sz="1600" dirty="0" err="1">
                <a:latin typeface="Huawei Sans" panose="020C0503030203020204" pitchFamily="34" charset="0"/>
              </a:rPr>
              <a:t>vlan</a:t>
            </a:r>
            <a:r>
              <a:rPr lang="en-US" sz="1600" dirty="0">
                <a:latin typeface="Huawei Sans" panose="020C0503030203020204" pitchFamily="34" charset="0"/>
              </a:rPr>
              <a:t>-pool-pool-name] </a:t>
            </a:r>
            <a:r>
              <a:rPr lang="en-US" sz="1600" b="1" dirty="0" err="1">
                <a:latin typeface="Huawei Sans" panose="020C0503030203020204" pitchFamily="34" charset="0"/>
              </a:rPr>
              <a:t>vlan</a:t>
            </a:r>
            <a:r>
              <a:rPr lang="en-US" sz="1600" b="1" dirty="0">
                <a:latin typeface="Huawei Sans" panose="020C0503030203020204" pitchFamily="34" charset="0"/>
              </a:rPr>
              <a:t> { start-</a:t>
            </a:r>
            <a:r>
              <a:rPr lang="en-US" sz="1600" b="1" dirty="0" err="1">
                <a:latin typeface="Huawei Sans" panose="020C0503030203020204" pitchFamily="34" charset="0"/>
              </a:rPr>
              <a:t>vlan</a:t>
            </a:r>
            <a:r>
              <a:rPr lang="en-US" sz="1600" b="1" dirty="0">
                <a:latin typeface="Huawei Sans" panose="020C0503030203020204" pitchFamily="34" charset="0"/>
              </a:rPr>
              <a:t> [ to end-</a:t>
            </a:r>
            <a:r>
              <a:rPr lang="en-US" sz="1600" b="1" dirty="0" err="1">
                <a:latin typeface="Huawei Sans" panose="020C0503030203020204" pitchFamily="34" charset="0"/>
              </a:rPr>
              <a:t>vlan</a:t>
            </a:r>
            <a:r>
              <a:rPr lang="en-US" sz="1600" b="1" dirty="0">
                <a:latin typeface="Huawei Sans" panose="020C0503030203020204" pitchFamily="34" charset="0"/>
              </a:rPr>
              <a:t> ] } &amp;&lt;1-10&gt;</a:t>
            </a:r>
            <a:endParaRPr lang="en-US" altLang="zh-CN" sz="1600" b="1" i="1" dirty="0">
              <a:latin typeface="Huawei Sans" panose="020C0503030203020204" pitchFamily="34" charset="0"/>
              <a:cs typeface="Courier New" panose="02070309020205020404" pitchFamily="49" charset="0"/>
            </a:endParaRPr>
          </a:p>
        </p:txBody>
      </p:sp>
      <p:sp>
        <p:nvSpPr>
          <p:cNvPr id="11" name="矩形 10">
            <a:extLst>
              <a:ext uri="{FF2B5EF4-FFF2-40B4-BE49-F238E27FC236}">
                <a16:creationId xmlns:a16="http://schemas.microsoft.com/office/drawing/2014/main" id="{F6E6D307-213E-44E5-B106-B96DE5BAD771}"/>
              </a:ext>
            </a:extLst>
          </p:cNvPr>
          <p:cNvSpPr/>
          <p:nvPr/>
        </p:nvSpPr>
        <p:spPr bwMode="gray">
          <a:xfrm>
            <a:off x="887368" y="3769212"/>
            <a:ext cx="10620000"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[AC-</a:t>
            </a:r>
            <a:r>
              <a:rPr lang="en-US" sz="1600" dirty="0" err="1">
                <a:latin typeface="Huawei Sans" panose="020C0503030203020204" pitchFamily="34" charset="0"/>
              </a:rPr>
              <a:t>vlan</a:t>
            </a:r>
            <a:r>
              <a:rPr lang="en-US" sz="1600" dirty="0">
                <a:latin typeface="Huawei Sans" panose="020C0503030203020204" pitchFamily="34" charset="0"/>
              </a:rPr>
              <a:t>-pool-pool-name] </a:t>
            </a:r>
            <a:r>
              <a:rPr lang="en-US" sz="1600" b="1" dirty="0">
                <a:latin typeface="Huawei Sans" panose="020C0503030203020204" pitchFamily="34" charset="0"/>
              </a:rPr>
              <a:t>assignment { even | hash }</a:t>
            </a:r>
            <a:endParaRPr lang="en-US" altLang="zh-CN" sz="1600" b="1" i="1" dirty="0">
              <a:latin typeface="Huawei Sans" panose="020C0503030203020204" pitchFamily="34" charset="0"/>
              <a:cs typeface="Courier New" panose="02070309020205020404" pitchFamily="49" charset="0"/>
            </a:endParaRPr>
          </a:p>
        </p:txBody>
      </p:sp>
      <p:sp>
        <p:nvSpPr>
          <p:cNvPr id="12" name="矩形 11">
            <a:extLst>
              <a:ext uri="{FF2B5EF4-FFF2-40B4-BE49-F238E27FC236}">
                <a16:creationId xmlns:a16="http://schemas.microsoft.com/office/drawing/2014/main" id="{17F6BACB-E2A5-449E-8B0C-59261525FBA4}"/>
              </a:ext>
            </a:extLst>
          </p:cNvPr>
          <p:cNvSpPr/>
          <p:nvPr/>
        </p:nvSpPr>
        <p:spPr bwMode="gray">
          <a:xfrm>
            <a:off x="887368" y="4681525"/>
            <a:ext cx="10620000" cy="830997"/>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[AC] </a:t>
            </a:r>
            <a:r>
              <a:rPr lang="en-US" sz="1600" b="1" dirty="0" err="1">
                <a:latin typeface="Huawei Sans" panose="020C0503030203020204" pitchFamily="34" charset="0"/>
              </a:rPr>
              <a:t>wlan</a:t>
            </a:r>
            <a:r>
              <a:rPr lang="en-US" sz="1600" b="1" dirty="0">
                <a:latin typeface="Huawei Sans" panose="020C0503030203020204" pitchFamily="34" charset="0"/>
              </a:rPr>
              <a:t> </a:t>
            </a:r>
            <a:r>
              <a:rPr lang="en-US" sz="1600" dirty="0">
                <a:latin typeface="Huawei Sans" panose="020C0503030203020204" pitchFamily="34" charset="0"/>
              </a:rPr>
              <a:t> </a:t>
            </a:r>
          </a:p>
          <a:p>
            <a:pPr fontAlgn="ctr"/>
            <a:r>
              <a:rPr lang="en-US" sz="1600" dirty="0">
                <a:latin typeface="Huawei Sans" panose="020C0503030203020204" pitchFamily="34" charset="0"/>
              </a:rPr>
              <a:t>[AC-</a:t>
            </a:r>
            <a:r>
              <a:rPr lang="en-US" sz="1600" dirty="0" err="1">
                <a:latin typeface="Huawei Sans" panose="020C0503030203020204" pitchFamily="34" charset="0"/>
              </a:rPr>
              <a:t>wlan</a:t>
            </a:r>
            <a:r>
              <a:rPr lang="en-US" sz="1600" dirty="0">
                <a:latin typeface="Huawei Sans" panose="020C0503030203020204" pitchFamily="34" charset="0"/>
              </a:rPr>
              <a:t>-view] </a:t>
            </a:r>
            <a:r>
              <a:rPr lang="en-US" sz="1600" b="1" dirty="0" err="1">
                <a:latin typeface="Huawei Sans" panose="020C0503030203020204" pitchFamily="34" charset="0"/>
              </a:rPr>
              <a:t>vap</a:t>
            </a:r>
            <a:r>
              <a:rPr lang="en-US" sz="1600" b="1" dirty="0">
                <a:latin typeface="Huawei Sans" panose="020C0503030203020204" pitchFamily="34" charset="0"/>
              </a:rPr>
              <a:t>-profile name </a:t>
            </a:r>
            <a:r>
              <a:rPr lang="en-US" sz="1600" i="1" dirty="0">
                <a:latin typeface="Huawei Sans" panose="020C0503030203020204" pitchFamily="34" charset="0"/>
              </a:rPr>
              <a:t>profile-name</a:t>
            </a:r>
          </a:p>
          <a:p>
            <a:pPr fontAlgn="ctr"/>
            <a:r>
              <a:rPr lang="en-US" sz="1600" dirty="0">
                <a:latin typeface="Huawei Sans" panose="020C0503030203020204" pitchFamily="34" charset="0"/>
              </a:rPr>
              <a:t>[AC-</a:t>
            </a:r>
            <a:r>
              <a:rPr lang="en-US" sz="1600" dirty="0" err="1">
                <a:latin typeface="Huawei Sans" panose="020C0503030203020204" pitchFamily="34" charset="0"/>
              </a:rPr>
              <a:t>wlan</a:t>
            </a:r>
            <a:r>
              <a:rPr lang="en-US" sz="1600" dirty="0">
                <a:latin typeface="Huawei Sans" panose="020C0503030203020204" pitchFamily="34" charset="0"/>
              </a:rPr>
              <a:t>-</a:t>
            </a:r>
            <a:r>
              <a:rPr lang="en-US" sz="1600" dirty="0" err="1">
                <a:latin typeface="Huawei Sans" panose="020C0503030203020204" pitchFamily="34" charset="0"/>
              </a:rPr>
              <a:t>vap</a:t>
            </a:r>
            <a:r>
              <a:rPr lang="en-US" sz="1600" dirty="0">
                <a:latin typeface="Huawei Sans" panose="020C0503030203020204" pitchFamily="34" charset="0"/>
              </a:rPr>
              <a:t>-prof-</a:t>
            </a:r>
            <a:r>
              <a:rPr lang="en-US" sz="1600" i="1" dirty="0">
                <a:latin typeface="Huawei Sans" panose="020C0503030203020204" pitchFamily="34" charset="0"/>
              </a:rPr>
              <a:t>profile-name</a:t>
            </a:r>
            <a:r>
              <a:rPr lang="en-US" sz="1600" dirty="0">
                <a:latin typeface="Huawei Sans" panose="020C0503030203020204" pitchFamily="34" charset="0"/>
              </a:rPr>
              <a:t>] </a:t>
            </a:r>
            <a:r>
              <a:rPr lang="en-US" sz="1600" b="1" dirty="0">
                <a:latin typeface="Huawei Sans" panose="020C0503030203020204" pitchFamily="34" charset="0"/>
              </a:rPr>
              <a:t>service-</a:t>
            </a:r>
            <a:r>
              <a:rPr lang="en-US" sz="1600" b="1" dirty="0" err="1">
                <a:latin typeface="Huawei Sans" panose="020C0503030203020204" pitchFamily="34" charset="0"/>
              </a:rPr>
              <a:t>vlan</a:t>
            </a:r>
            <a:r>
              <a:rPr lang="en-US" sz="1600" b="1" dirty="0">
                <a:latin typeface="Huawei Sans" panose="020C0503030203020204" pitchFamily="34" charset="0"/>
              </a:rPr>
              <a:t> </a:t>
            </a:r>
            <a:r>
              <a:rPr lang="en-US" sz="1600" b="1" dirty="0" err="1">
                <a:latin typeface="Huawei Sans" panose="020C0503030203020204" pitchFamily="34" charset="0"/>
              </a:rPr>
              <a:t>vlan</a:t>
            </a:r>
            <a:r>
              <a:rPr lang="en-US" sz="1600" b="1" dirty="0">
                <a:latin typeface="Huawei Sans" panose="020C0503030203020204" pitchFamily="34" charset="0"/>
              </a:rPr>
              <a:t>-pool </a:t>
            </a:r>
            <a:r>
              <a:rPr lang="en-US" sz="1600" i="1" dirty="0">
                <a:latin typeface="Huawei Sans" panose="020C0503030203020204" pitchFamily="34" charset="0"/>
              </a:rPr>
              <a:t>pool-name</a:t>
            </a:r>
            <a:r>
              <a:rPr lang="en-US" sz="1600" dirty="0">
                <a:latin typeface="Huawei Sans" panose="020C0503030203020204" pitchFamily="34" charset="0"/>
              </a:rPr>
              <a:t> </a:t>
            </a:r>
          </a:p>
        </p:txBody>
      </p:sp>
      <p:sp>
        <p:nvSpPr>
          <p:cNvPr id="8" name="矩形 7">
            <a:extLst>
              <a:ext uri="{FF2B5EF4-FFF2-40B4-BE49-F238E27FC236}">
                <a16:creationId xmlns:a16="http://schemas.microsoft.com/office/drawing/2014/main" id="{042CB922-E409-47AD-A46C-41AB2D856F80}"/>
              </a:ext>
            </a:extLst>
          </p:cNvPr>
          <p:cNvSpPr/>
          <p:nvPr/>
        </p:nvSpPr>
        <p:spPr bwMode="gray">
          <a:xfrm>
            <a:off x="446088" y="1292623"/>
            <a:ext cx="11084902" cy="338422"/>
          </a:xfrm>
          <a:prstGeom prst="rect">
            <a:avLst/>
          </a:prstGeom>
        </p:spPr>
        <p:txBody>
          <a:bodyPr wrap="square">
            <a:spAutoFit/>
          </a:bodyPr>
          <a:lstStyle/>
          <a:p>
            <a:pPr marL="342763" indent="-342763" fontAlgn="ctr">
              <a:buFont typeface="+mj-lt"/>
              <a:buAutoNum type="arabicPeriod"/>
            </a:pPr>
            <a:r>
              <a:rPr lang="en-US" sz="1599" dirty="0">
                <a:latin typeface="Huawei Sans" panose="020C0503030203020204" pitchFamily="34" charset="0"/>
              </a:rPr>
              <a:t>Create a VLAN pool and enter the VLAN pool view.</a:t>
            </a:r>
          </a:p>
        </p:txBody>
      </p:sp>
      <p:sp>
        <p:nvSpPr>
          <p:cNvPr id="13" name="矩形 12">
            <a:extLst>
              <a:ext uri="{FF2B5EF4-FFF2-40B4-BE49-F238E27FC236}">
                <a16:creationId xmlns:a16="http://schemas.microsoft.com/office/drawing/2014/main" id="{E992E481-3A13-4ED1-976F-C43B3AA838AD}"/>
              </a:ext>
            </a:extLst>
          </p:cNvPr>
          <p:cNvSpPr/>
          <p:nvPr/>
        </p:nvSpPr>
        <p:spPr bwMode="gray">
          <a:xfrm>
            <a:off x="446088" y="2342093"/>
            <a:ext cx="11084902" cy="338426"/>
          </a:xfrm>
          <a:prstGeom prst="rect">
            <a:avLst/>
          </a:prstGeom>
        </p:spPr>
        <p:txBody>
          <a:bodyPr wrap="square">
            <a:spAutoFit/>
          </a:bodyPr>
          <a:lstStyle/>
          <a:p>
            <a:pPr marL="342900" indent="-342900" fontAlgn="ctr">
              <a:buFont typeface="+mj-lt"/>
              <a:buAutoNum type="arabicPeriod" startAt="2"/>
            </a:pPr>
            <a:r>
              <a:rPr lang="en-US" sz="1599" dirty="0">
                <a:latin typeface="Huawei Sans" panose="020C0503030203020204" pitchFamily="34" charset="0"/>
              </a:rPr>
              <a:t>Add specified VLANs to the VLAN pool.</a:t>
            </a:r>
          </a:p>
        </p:txBody>
      </p:sp>
      <p:sp>
        <p:nvSpPr>
          <p:cNvPr id="14" name="矩形 13">
            <a:extLst>
              <a:ext uri="{FF2B5EF4-FFF2-40B4-BE49-F238E27FC236}">
                <a16:creationId xmlns:a16="http://schemas.microsoft.com/office/drawing/2014/main" id="{B202A732-94F2-4D70-8E73-B3F0AFC10DE0}"/>
              </a:ext>
            </a:extLst>
          </p:cNvPr>
          <p:cNvSpPr/>
          <p:nvPr/>
        </p:nvSpPr>
        <p:spPr bwMode="gray">
          <a:xfrm>
            <a:off x="446088" y="3396108"/>
            <a:ext cx="11084902" cy="338426"/>
          </a:xfrm>
          <a:prstGeom prst="rect">
            <a:avLst/>
          </a:prstGeom>
        </p:spPr>
        <p:txBody>
          <a:bodyPr wrap="square">
            <a:spAutoFit/>
          </a:bodyPr>
          <a:lstStyle/>
          <a:p>
            <a:pPr marL="342900" indent="-342900" fontAlgn="ctr">
              <a:buFont typeface="+mj-lt"/>
              <a:buAutoNum type="arabicPeriod" startAt="3"/>
            </a:pPr>
            <a:r>
              <a:rPr lang="en-US" sz="1599" dirty="0">
                <a:latin typeface="Huawei Sans" panose="020C0503030203020204" pitchFamily="34" charset="0"/>
              </a:rPr>
              <a:t>Configure a VLAN assignment algorithm in the VLAN pool.</a:t>
            </a:r>
          </a:p>
        </p:txBody>
      </p:sp>
      <p:sp>
        <p:nvSpPr>
          <p:cNvPr id="15" name="矩形 14">
            <a:extLst>
              <a:ext uri="{FF2B5EF4-FFF2-40B4-BE49-F238E27FC236}">
                <a16:creationId xmlns:a16="http://schemas.microsoft.com/office/drawing/2014/main" id="{322A9447-DB16-410E-8913-0A152C9B419A}"/>
              </a:ext>
            </a:extLst>
          </p:cNvPr>
          <p:cNvSpPr/>
          <p:nvPr/>
        </p:nvSpPr>
        <p:spPr bwMode="gray">
          <a:xfrm>
            <a:off x="446088" y="4298544"/>
            <a:ext cx="11084902" cy="338426"/>
          </a:xfrm>
          <a:prstGeom prst="rect">
            <a:avLst/>
          </a:prstGeom>
        </p:spPr>
        <p:txBody>
          <a:bodyPr wrap="square">
            <a:spAutoFit/>
          </a:bodyPr>
          <a:lstStyle/>
          <a:p>
            <a:pPr marL="342900" indent="-342900" fontAlgn="ctr">
              <a:buFont typeface="+mj-lt"/>
              <a:buAutoNum type="arabicPeriod" startAt="4"/>
            </a:pPr>
            <a:r>
              <a:rPr lang="en-US" sz="1599" dirty="0">
                <a:latin typeface="Huawei Sans" panose="020C0503030203020204" pitchFamily="34" charset="0"/>
              </a:rPr>
              <a:t>Configure the service VLAN for a VAP.</a:t>
            </a:r>
          </a:p>
        </p:txBody>
      </p:sp>
    </p:spTree>
    <p:extLst>
      <p:ext uri="{BB962C8B-B14F-4D97-AF65-F5344CB8AC3E}">
        <p14:creationId xmlns:p14="http://schemas.microsoft.com/office/powerpoint/2010/main" val="547309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bwMode="gray">
          <a:xfrm>
            <a:off x="451877" y="2786071"/>
            <a:ext cx="5588135" cy="3136382"/>
          </a:xfrm>
        </p:spPr>
        <p:txBody>
          <a:bodyPr/>
          <a:lstStyle/>
          <a:p>
            <a:pPr fontAlgn="ctr"/>
            <a:r>
              <a:rPr lang="en-US" sz="1400" dirty="0">
                <a:latin typeface="Huawei Sans" panose="020C0503030203020204" pitchFamily="34" charset="0"/>
              </a:rPr>
              <a:t>The AC functions as the DHCP server for STAs, which has the DHCP function enabled.</a:t>
            </a:r>
          </a:p>
          <a:p>
            <a:pPr fontAlgn="ctr"/>
            <a:r>
              <a:rPr lang="en-US" sz="1400" dirty="0">
                <a:latin typeface="Huawei Sans" panose="020C0503030203020204" pitchFamily="34" charset="0"/>
              </a:rPr>
              <a:t>The DHCP server supports two network segments: 10.1.2.0/24 and 10.1.3.0/24.</a:t>
            </a:r>
          </a:p>
          <a:p>
            <a:pPr fontAlgn="ctr"/>
            <a:r>
              <a:rPr lang="en-US" sz="1400" dirty="0">
                <a:latin typeface="Huawei Sans" panose="020C0503030203020204" pitchFamily="34" charset="0"/>
              </a:rPr>
              <a:t>DHCP clients can dynamically obtain IP addresses on the 10.1.2.0 and 10.1.3.0 network segments from the DHCP server, with the gateway addresses of 10.1.2.254 and 10.1.3.254, respectively.</a:t>
            </a:r>
          </a:p>
          <a:p>
            <a:pPr fontAlgn="ct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Configuration Example (1/2)</a:t>
            </a:r>
            <a:endParaRPr lang="en-US" altLang="zh-CN" dirty="0">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8" name="直接连接符 7"/>
          <p:cNvCxnSpPr>
            <a:cxnSpLocks/>
            <a:stCxn id="27" idx="3"/>
            <a:endCxn id="28" idx="1"/>
          </p:cNvCxnSpPr>
          <p:nvPr/>
        </p:nvCxnSpPr>
        <p:spPr bwMode="gray">
          <a:xfrm>
            <a:off x="2616620" y="1976517"/>
            <a:ext cx="76847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p:cNvCxnSpPr>
            <a:cxnSpLocks/>
            <a:stCxn id="28" idx="3"/>
            <a:endCxn id="26" idx="1"/>
          </p:cNvCxnSpPr>
          <p:nvPr/>
        </p:nvCxnSpPr>
        <p:spPr bwMode="gray">
          <a:xfrm>
            <a:off x="3925095" y="1976517"/>
            <a:ext cx="111422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 name="文本框 9"/>
          <p:cNvSpPr txBox="1"/>
          <p:nvPr/>
        </p:nvSpPr>
        <p:spPr bwMode="gray">
          <a:xfrm>
            <a:off x="537346" y="130448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2" name="文本框 11"/>
          <p:cNvSpPr txBox="1"/>
          <p:nvPr/>
        </p:nvSpPr>
        <p:spPr bwMode="gray">
          <a:xfrm>
            <a:off x="4752123" y="1370594"/>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4" name="文本框 13"/>
          <p:cNvSpPr txBox="1"/>
          <p:nvPr/>
        </p:nvSpPr>
        <p:spPr bwMode="gray">
          <a:xfrm>
            <a:off x="3385238" y="2050958"/>
            <a:ext cx="75600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Switch</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5" name="文本框 14"/>
          <p:cNvSpPr txBox="1"/>
          <p:nvPr/>
        </p:nvSpPr>
        <p:spPr bwMode="gray">
          <a:xfrm>
            <a:off x="5082341" y="2041516"/>
            <a:ext cx="41296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AC</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7" name="文本框 16"/>
          <p:cNvSpPr txBox="1"/>
          <p:nvPr/>
        </p:nvSpPr>
        <p:spPr bwMode="gray">
          <a:xfrm>
            <a:off x="2698656" y="1847125"/>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8" name="文本框 17"/>
          <p:cNvSpPr txBox="1"/>
          <p:nvPr/>
        </p:nvSpPr>
        <p:spPr bwMode="gray">
          <a:xfrm>
            <a:off x="4336591" y="1851460"/>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3" name="矩形 22"/>
          <p:cNvSpPr/>
          <p:nvPr/>
        </p:nvSpPr>
        <p:spPr bwMode="gray">
          <a:xfrm>
            <a:off x="6040012" y="1787388"/>
            <a:ext cx="5705902"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[AC] </a:t>
            </a:r>
            <a:r>
              <a:rPr lang="en-US" sz="1400" b="1" dirty="0" err="1">
                <a:solidFill>
                  <a:prstClr val="black"/>
                </a:solidFill>
                <a:latin typeface="Huawei Sans" panose="020C0503030203020204" pitchFamily="34" charset="0"/>
              </a:rPr>
              <a:t>vlan</a:t>
            </a:r>
            <a:r>
              <a:rPr lang="en-US" sz="1400" b="1" dirty="0">
                <a:solidFill>
                  <a:prstClr val="black"/>
                </a:solidFill>
                <a:latin typeface="Huawei Sans" panose="020C0503030203020204" pitchFamily="34" charset="0"/>
              </a:rPr>
              <a:t> pool </a:t>
            </a:r>
            <a:r>
              <a:rPr lang="en-US" sz="1400" i="1" dirty="0">
                <a:solidFill>
                  <a:prstClr val="black"/>
                </a:solidFill>
                <a:latin typeface="Huawei Sans" panose="020C0503030203020204" pitchFamily="34" charset="0"/>
              </a:rPr>
              <a:t>STA</a:t>
            </a:r>
          </a:p>
          <a:p>
            <a:pPr fontAlgn="ctr">
              <a:lnSpc>
                <a:spcPts val="2400"/>
              </a:lnSpc>
            </a:pPr>
            <a:r>
              <a:rPr lang="en-US" sz="1400" dirty="0">
                <a:solidFill>
                  <a:prstClr val="black"/>
                </a:solidFill>
                <a:latin typeface="Huawei Sans" panose="020C0503030203020204" pitchFamily="34" charset="0"/>
              </a:rPr>
              <a:t>[AC-</a:t>
            </a:r>
            <a:r>
              <a:rPr lang="en-US" sz="1400" dirty="0" err="1">
                <a:solidFill>
                  <a:prstClr val="black"/>
                </a:solidFill>
                <a:latin typeface="Huawei Sans" panose="020C0503030203020204" pitchFamily="34" charset="0"/>
              </a:rPr>
              <a:t>vlan</a:t>
            </a:r>
            <a:r>
              <a:rPr lang="en-US" sz="1400" dirty="0">
                <a:solidFill>
                  <a:prstClr val="black"/>
                </a:solidFill>
                <a:latin typeface="Huawei Sans" panose="020C0503030203020204" pitchFamily="34" charset="0"/>
              </a:rPr>
              <a:t>-pool-STA] </a:t>
            </a:r>
            <a:r>
              <a:rPr lang="en-US" sz="1400" b="1" dirty="0" err="1">
                <a:solidFill>
                  <a:prstClr val="black"/>
                </a:solidFill>
                <a:latin typeface="Huawei Sans" panose="020C0503030203020204" pitchFamily="34" charset="0"/>
              </a:rPr>
              <a:t>vlan</a:t>
            </a:r>
            <a:r>
              <a:rPr lang="en-US" sz="1400" b="1" dirty="0">
                <a:solidFill>
                  <a:prstClr val="black"/>
                </a:solidFill>
                <a:latin typeface="Huawei Sans" panose="020C0503030203020204" pitchFamily="34" charset="0"/>
              </a:rPr>
              <a:t> 20 30</a:t>
            </a:r>
          </a:p>
          <a:p>
            <a:pPr fontAlgn="ctr">
              <a:lnSpc>
                <a:spcPts val="2400"/>
              </a:lnSpc>
            </a:pPr>
            <a:r>
              <a:rPr lang="en-US" sz="1400" dirty="0">
                <a:solidFill>
                  <a:prstClr val="black"/>
                </a:solidFill>
                <a:latin typeface="Huawei Sans" panose="020C0503030203020204" pitchFamily="34" charset="0"/>
              </a:rPr>
              <a:t>[AC-</a:t>
            </a:r>
            <a:r>
              <a:rPr lang="en-US" sz="1400" dirty="0" err="1">
                <a:solidFill>
                  <a:prstClr val="black"/>
                </a:solidFill>
                <a:latin typeface="Huawei Sans" panose="020C0503030203020204" pitchFamily="34" charset="0"/>
              </a:rPr>
              <a:t>vlan</a:t>
            </a:r>
            <a:r>
              <a:rPr lang="en-US" sz="1400" dirty="0">
                <a:solidFill>
                  <a:prstClr val="black"/>
                </a:solidFill>
                <a:latin typeface="Huawei Sans" panose="020C0503030203020204" pitchFamily="34" charset="0"/>
              </a:rPr>
              <a:t>-pool-STA] </a:t>
            </a:r>
            <a:r>
              <a:rPr lang="en-US" sz="1400" b="1" dirty="0">
                <a:solidFill>
                  <a:prstClr val="black"/>
                </a:solidFill>
                <a:latin typeface="Huawei Sans" panose="020C0503030203020204" pitchFamily="34" charset="0"/>
              </a:rPr>
              <a:t>assignment hash</a:t>
            </a:r>
          </a:p>
          <a:p>
            <a:pPr fontAlgn="ctr">
              <a:lnSpc>
                <a:spcPts val="2400"/>
              </a:lnSpc>
            </a:pPr>
            <a:r>
              <a:rPr lang="en-US" sz="1400" dirty="0">
                <a:solidFill>
                  <a:prstClr val="black"/>
                </a:solidFill>
                <a:latin typeface="Huawei Sans" panose="020C0503030203020204" pitchFamily="34" charset="0"/>
              </a:rPr>
              <a:t>[AC-</a:t>
            </a:r>
            <a:r>
              <a:rPr lang="en-US" sz="1400" dirty="0" err="1">
                <a:solidFill>
                  <a:prstClr val="black"/>
                </a:solidFill>
                <a:latin typeface="Huawei Sans" panose="020C0503030203020204" pitchFamily="34" charset="0"/>
              </a:rPr>
              <a:t>vlan</a:t>
            </a:r>
            <a:r>
              <a:rPr lang="en-US" sz="1400" dirty="0">
                <a:solidFill>
                  <a:prstClr val="black"/>
                </a:solidFill>
                <a:latin typeface="Huawei Sans" panose="020C0503030203020204" pitchFamily="34" charset="0"/>
              </a:rPr>
              <a:t>-pool-STA] </a:t>
            </a:r>
            <a:r>
              <a:rPr lang="en-US" sz="1400" b="1" dirty="0">
                <a:solidFill>
                  <a:prstClr val="black"/>
                </a:solidFill>
                <a:latin typeface="Huawei Sans" panose="020C0503030203020204" pitchFamily="34" charset="0"/>
              </a:rPr>
              <a:t>quit</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4" name="矩形 23"/>
          <p:cNvSpPr/>
          <p:nvPr/>
        </p:nvSpPr>
        <p:spPr bwMode="gray">
          <a:xfrm>
            <a:off x="6040012" y="3246300"/>
            <a:ext cx="5705901"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[AC] </a:t>
            </a:r>
            <a:r>
              <a:rPr lang="en-US" sz="1400" b="1" dirty="0" err="1">
                <a:solidFill>
                  <a:prstClr val="black"/>
                </a:solidFill>
                <a:latin typeface="Huawei Sans" panose="020C0503030203020204" pitchFamily="34" charset="0"/>
              </a:rPr>
              <a:t>wlan</a:t>
            </a:r>
            <a:r>
              <a:rPr lang="en-US" sz="1400" b="1" dirty="0">
                <a:solidFill>
                  <a:prstClr val="black"/>
                </a:solidFill>
                <a:latin typeface="Huawei Sans" panose="020C0503030203020204" pitchFamily="34" charset="0"/>
              </a:rPr>
              <a:t>	</a:t>
            </a:r>
          </a:p>
          <a:p>
            <a:pPr fontAlgn="ctr">
              <a:lnSpc>
                <a:spcPts val="2400"/>
              </a:lnSpc>
            </a:pPr>
            <a:r>
              <a:rPr lang="en-US" sz="1400" dirty="0">
                <a:solidFill>
                  <a:prstClr val="black"/>
                </a:solidFill>
                <a:latin typeface="Huawei Sans" panose="020C0503030203020204" pitchFamily="34" charset="0"/>
              </a:rPr>
              <a:t>[AC-</a:t>
            </a:r>
            <a:r>
              <a:rPr lang="en-US" sz="1400" dirty="0" err="1">
                <a:solidFill>
                  <a:prstClr val="black"/>
                </a:solidFill>
                <a:latin typeface="Huawei Sans" panose="020C0503030203020204" pitchFamily="34" charset="0"/>
              </a:rPr>
              <a:t>wlan</a:t>
            </a:r>
            <a:r>
              <a:rPr lang="en-US" sz="1400" dirty="0">
                <a:solidFill>
                  <a:prstClr val="black"/>
                </a:solidFill>
                <a:latin typeface="Huawei Sans" panose="020C0503030203020204" pitchFamily="34" charset="0"/>
              </a:rPr>
              <a:t>-view] </a:t>
            </a:r>
            <a:r>
              <a:rPr lang="en-US" sz="1400" b="1" dirty="0" err="1">
                <a:solidFill>
                  <a:prstClr val="black"/>
                </a:solidFill>
                <a:latin typeface="Huawei Sans" panose="020C0503030203020204" pitchFamily="34" charset="0"/>
              </a:rPr>
              <a:t>vap</a:t>
            </a:r>
            <a:r>
              <a:rPr lang="en-US" sz="1400" b="1" dirty="0">
                <a:solidFill>
                  <a:prstClr val="black"/>
                </a:solidFill>
                <a:latin typeface="Huawei Sans" panose="020C0503030203020204" pitchFamily="34" charset="0"/>
              </a:rPr>
              <a:t>-profile name </a:t>
            </a:r>
            <a:r>
              <a:rPr lang="en-US" sz="1400" i="1" dirty="0" err="1">
                <a:solidFill>
                  <a:prstClr val="black"/>
                </a:solidFill>
                <a:latin typeface="Huawei Sans" panose="020C0503030203020204" pitchFamily="34" charset="0"/>
              </a:rPr>
              <a:t>huawei</a:t>
            </a:r>
            <a:endParaRPr lang="en-US" sz="1400" i="1" dirty="0">
              <a:solidFill>
                <a:prstClr val="black"/>
              </a:solidFill>
              <a:latin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[AC-</a:t>
            </a:r>
            <a:r>
              <a:rPr lang="en-US" sz="1400" dirty="0" err="1">
                <a:solidFill>
                  <a:prstClr val="black"/>
                </a:solidFill>
                <a:latin typeface="Huawei Sans" panose="020C0503030203020204" pitchFamily="34" charset="0"/>
              </a:rPr>
              <a:t>wlan</a:t>
            </a:r>
            <a:r>
              <a:rPr lang="en-US" sz="1400" dirty="0">
                <a:solidFill>
                  <a:prstClr val="black"/>
                </a:solidFill>
                <a:latin typeface="Huawei Sans" panose="020C0503030203020204" pitchFamily="34" charset="0"/>
              </a:rPr>
              <a:t>-</a:t>
            </a:r>
            <a:r>
              <a:rPr lang="en-US" sz="1400" dirty="0" err="1">
                <a:solidFill>
                  <a:prstClr val="black"/>
                </a:solidFill>
                <a:latin typeface="Huawei Sans" panose="020C0503030203020204" pitchFamily="34" charset="0"/>
              </a:rPr>
              <a:t>vap</a:t>
            </a:r>
            <a:r>
              <a:rPr lang="en-US" sz="1400" dirty="0">
                <a:solidFill>
                  <a:prstClr val="black"/>
                </a:solidFill>
                <a:latin typeface="Huawei Sans" panose="020C0503030203020204" pitchFamily="34" charset="0"/>
              </a:rPr>
              <a:t>-prof-</a:t>
            </a:r>
            <a:r>
              <a:rPr lang="en-US" sz="1400" dirty="0" err="1">
                <a:solidFill>
                  <a:prstClr val="black"/>
                </a:solidFill>
                <a:latin typeface="Huawei Sans" panose="020C0503030203020204" pitchFamily="34" charset="0"/>
              </a:rPr>
              <a:t>huawei</a:t>
            </a:r>
            <a:r>
              <a:rPr lang="en-US" sz="1400" dirty="0">
                <a:solidFill>
                  <a:prstClr val="black"/>
                </a:solidFill>
                <a:latin typeface="Huawei Sans" panose="020C0503030203020204" pitchFamily="34" charset="0"/>
              </a:rPr>
              <a:t>] </a:t>
            </a:r>
            <a:r>
              <a:rPr lang="en-US" sz="1400" b="1" dirty="0">
                <a:solidFill>
                  <a:prstClr val="black"/>
                </a:solidFill>
                <a:latin typeface="Huawei Sans" panose="020C0503030203020204" pitchFamily="34" charset="0"/>
              </a:rPr>
              <a:t>service-</a:t>
            </a:r>
            <a:r>
              <a:rPr lang="en-US" sz="1400" b="1" dirty="0" err="1">
                <a:solidFill>
                  <a:prstClr val="black"/>
                </a:solidFill>
                <a:latin typeface="Huawei Sans" panose="020C0503030203020204" pitchFamily="34" charset="0"/>
              </a:rPr>
              <a:t>vlan</a:t>
            </a:r>
            <a:r>
              <a:rPr lang="en-US" sz="1400" b="1" dirty="0">
                <a:solidFill>
                  <a:prstClr val="black"/>
                </a:solidFill>
                <a:latin typeface="Huawei Sans" panose="020C0503030203020204" pitchFamily="34" charset="0"/>
              </a:rPr>
              <a:t> </a:t>
            </a:r>
            <a:r>
              <a:rPr lang="en-US" sz="1400" b="1" dirty="0" err="1">
                <a:solidFill>
                  <a:prstClr val="black"/>
                </a:solidFill>
                <a:latin typeface="Huawei Sans" panose="020C0503030203020204" pitchFamily="34" charset="0"/>
              </a:rPr>
              <a:t>vlan</a:t>
            </a:r>
            <a:r>
              <a:rPr lang="en-US" sz="1400" b="1" dirty="0">
                <a:solidFill>
                  <a:prstClr val="black"/>
                </a:solidFill>
                <a:latin typeface="Huawei Sans" panose="020C0503030203020204" pitchFamily="34" charset="0"/>
              </a:rPr>
              <a:t>-pool </a:t>
            </a:r>
            <a:r>
              <a:rPr lang="en-US" sz="1400" i="1" dirty="0">
                <a:solidFill>
                  <a:prstClr val="black"/>
                </a:solidFill>
                <a:latin typeface="Huawei Sans" panose="020C0503030203020204" pitchFamily="34" charset="0"/>
              </a:rPr>
              <a:t>STA	</a:t>
            </a:r>
          </a:p>
          <a:p>
            <a:pPr fontAlgn="ctr">
              <a:lnSpc>
                <a:spcPts val="2400"/>
              </a:lnSpc>
            </a:pPr>
            <a:r>
              <a:rPr lang="en-US" sz="1400" b="1" dirty="0">
                <a:solidFill>
                  <a:prstClr val="black"/>
                </a:solidFill>
                <a:latin typeface="Huawei Sans" panose="020C0503030203020204" pitchFamily="34" charset="0"/>
              </a:rPr>
              <a:t>Info: This operation may take a few seconds, please wait. Done</a:t>
            </a:r>
            <a:r>
              <a:rPr lang="en-US" sz="1400" dirty="0">
                <a:solidFill>
                  <a:prstClr val="black"/>
                </a:solidFill>
                <a:latin typeface="Huawei Sans" panose="020C0503030203020204" pitchFamily="34" charset="0"/>
              </a:rPr>
              <a:t>.</a:t>
            </a:r>
          </a:p>
        </p:txBody>
      </p:sp>
      <p:sp>
        <p:nvSpPr>
          <p:cNvPr id="29" name="文本框 28"/>
          <p:cNvSpPr txBox="1"/>
          <p:nvPr/>
        </p:nvSpPr>
        <p:spPr bwMode="gray">
          <a:xfrm>
            <a:off x="6040012" y="1318035"/>
            <a:ext cx="3679212" cy="338554"/>
          </a:xfrm>
          <a:prstGeom prst="rect">
            <a:avLst/>
          </a:prstGeom>
          <a:noFill/>
        </p:spPr>
        <p:txBody>
          <a:bodyPr wrap="none" rtlCol="0">
            <a:spAutoFit/>
          </a:bodyPr>
          <a:lstStyle/>
          <a:p>
            <a:pPr fontAlgn="ctr"/>
            <a:r>
              <a:rPr lang="en-US" sz="1600" b="1" dirty="0">
                <a:latin typeface="Huawei Sans" panose="020C0503030203020204" pitchFamily="34" charset="0"/>
              </a:rPr>
              <a:t>VLAN pool configuration on the AC</a:t>
            </a:r>
          </a:p>
        </p:txBody>
      </p:sp>
      <p:pic>
        <p:nvPicPr>
          <p:cNvPr id="26" name="图片 25" descr="AC-蓝.png">
            <a:extLst>
              <a:ext uri="{FF2B5EF4-FFF2-40B4-BE49-F238E27FC236}">
                <a16:creationId xmlns:a16="http://schemas.microsoft.com/office/drawing/2014/main" id="{9E05624E-0151-4DE4-9448-5493DA0990D7}"/>
              </a:ext>
            </a:extLst>
          </p:cNvPr>
          <p:cNvPicPr>
            <a:picLocks noChangeAspect="1"/>
          </p:cNvPicPr>
          <p:nvPr/>
        </p:nvPicPr>
        <p:blipFill>
          <a:blip r:embed="rId3" cstate="print"/>
          <a:stretch>
            <a:fillRect/>
          </a:stretch>
        </p:blipFill>
        <p:spPr bwMode="gray">
          <a:xfrm>
            <a:off x="5039321" y="1755608"/>
            <a:ext cx="540000" cy="441818"/>
          </a:xfrm>
          <a:prstGeom prst="rect">
            <a:avLst/>
          </a:prstGeom>
        </p:spPr>
      </p:pic>
      <p:pic>
        <p:nvPicPr>
          <p:cNvPr id="27" name="图片 26">
            <a:extLst>
              <a:ext uri="{FF2B5EF4-FFF2-40B4-BE49-F238E27FC236}">
                <a16:creationId xmlns:a16="http://schemas.microsoft.com/office/drawing/2014/main" id="{ED34F943-9719-473F-9981-95517AF533D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76620" y="1755117"/>
            <a:ext cx="540000" cy="442800"/>
          </a:xfrm>
          <a:prstGeom prst="rect">
            <a:avLst/>
          </a:prstGeom>
        </p:spPr>
      </p:pic>
      <p:pic>
        <p:nvPicPr>
          <p:cNvPr id="28" name="图片 27">
            <a:extLst>
              <a:ext uri="{FF2B5EF4-FFF2-40B4-BE49-F238E27FC236}">
                <a16:creationId xmlns:a16="http://schemas.microsoft.com/office/drawing/2014/main" id="{D46732DE-2935-4531-BD40-CD9E4005A5A0}"/>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85095" y="1755117"/>
            <a:ext cx="540000" cy="442800"/>
          </a:xfrm>
          <a:prstGeom prst="rect">
            <a:avLst/>
          </a:prstGeom>
        </p:spPr>
      </p:pic>
      <p:pic>
        <p:nvPicPr>
          <p:cNvPr id="30" name="图片 29" descr="笔记本电脑.png">
            <a:extLst>
              <a:ext uri="{FF2B5EF4-FFF2-40B4-BE49-F238E27FC236}">
                <a16:creationId xmlns:a16="http://schemas.microsoft.com/office/drawing/2014/main" id="{586346EE-77A2-482B-823B-E44D019B38BE}"/>
              </a:ext>
            </a:extLst>
          </p:cNvPr>
          <p:cNvPicPr>
            <a:picLocks noChangeAspect="1"/>
          </p:cNvPicPr>
          <p:nvPr/>
        </p:nvPicPr>
        <p:blipFill>
          <a:blip r:embed="rId6" cstate="print"/>
          <a:stretch>
            <a:fillRect/>
          </a:stretch>
        </p:blipFill>
        <p:spPr bwMode="gray">
          <a:xfrm>
            <a:off x="787323" y="1807317"/>
            <a:ext cx="539779" cy="338400"/>
          </a:xfrm>
          <a:prstGeom prst="rect">
            <a:avLst/>
          </a:prstGeom>
        </p:spPr>
      </p:pic>
      <p:pic>
        <p:nvPicPr>
          <p:cNvPr id="31" name="图片 30" descr="wifi信号蓝.png">
            <a:extLst>
              <a:ext uri="{FF2B5EF4-FFF2-40B4-BE49-F238E27FC236}">
                <a16:creationId xmlns:a16="http://schemas.microsoft.com/office/drawing/2014/main" id="{7B688AB3-D15B-4ECC-943A-E82369FF2829}"/>
              </a:ext>
            </a:extLst>
          </p:cNvPr>
          <p:cNvPicPr>
            <a:picLocks noChangeAspect="1"/>
          </p:cNvPicPr>
          <p:nvPr/>
        </p:nvPicPr>
        <p:blipFill>
          <a:blip r:embed="rId7" cstate="print"/>
          <a:stretch>
            <a:fillRect/>
          </a:stretch>
        </p:blipFill>
        <p:spPr bwMode="gray">
          <a:xfrm rot="5400000" flipV="1">
            <a:off x="1581962" y="1808570"/>
            <a:ext cx="396000" cy="331590"/>
          </a:xfrm>
          <a:prstGeom prst="rect">
            <a:avLst/>
          </a:prstGeom>
        </p:spPr>
      </p:pic>
      <p:sp>
        <p:nvSpPr>
          <p:cNvPr id="20" name="文本框 19">
            <a:extLst>
              <a:ext uri="{FF2B5EF4-FFF2-40B4-BE49-F238E27FC236}">
                <a16:creationId xmlns:a16="http://schemas.microsoft.com/office/drawing/2014/main" id="{3368B4FE-7029-49BD-BE12-CF68A38BF716}"/>
              </a:ext>
            </a:extLst>
          </p:cNvPr>
          <p:cNvSpPr txBox="1"/>
          <p:nvPr/>
        </p:nvSpPr>
        <p:spPr bwMode="gray">
          <a:xfrm>
            <a:off x="3861943" y="162448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74527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62F8EB-33A1-483C-92CC-9CB0592F6C94}"/>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(2/2)</a:t>
            </a:r>
            <a:endParaRPr lang="en-US" altLang="zh-CN" dirty="0">
              <a:latin typeface="Huawei Sans" panose="020C0503030203020204" pitchFamily="34" charset="0"/>
            </a:endParaRPr>
          </a:p>
        </p:txBody>
      </p:sp>
      <p:sp>
        <p:nvSpPr>
          <p:cNvPr id="4" name="文本框 3">
            <a:extLst>
              <a:ext uri="{FF2B5EF4-FFF2-40B4-BE49-F238E27FC236}">
                <a16:creationId xmlns:a16="http://schemas.microsoft.com/office/drawing/2014/main" id="{597D8796-3FE5-4E4B-A50A-C43D1E2B0009}"/>
              </a:ext>
            </a:extLst>
          </p:cNvPr>
          <p:cNvSpPr txBox="1"/>
          <p:nvPr/>
        </p:nvSpPr>
        <p:spPr bwMode="gray">
          <a:xfrm>
            <a:off x="864057" y="4436496"/>
            <a:ext cx="6056033" cy="1938992"/>
          </a:xfrm>
          <a:prstGeom prst="rect">
            <a:avLst/>
          </a:prstGeom>
          <a:solidFill>
            <a:srgbClr val="F4FBFE"/>
          </a:solidFill>
          <a:ln>
            <a:solidFill>
              <a:srgbClr val="99DFF9"/>
            </a:solidFill>
          </a:ln>
        </p:spPr>
        <p:txBody>
          <a:bodyPr wrap="square" rtlCol="0" anchor="ctr">
            <a:spAutoFit/>
          </a:bodyPr>
          <a:lstStyle/>
          <a:p>
            <a:pPr fontAlgn="ctr">
              <a:lnSpc>
                <a:spcPts val="2400"/>
              </a:lnSpc>
            </a:pPr>
            <a:r>
              <a:rPr lang="en-US" sz="1400" dirty="0">
                <a:solidFill>
                  <a:prstClr val="black"/>
                </a:solidFill>
                <a:latin typeface="Huawei Sans" panose="020C0503030203020204" pitchFamily="34" charset="0"/>
              </a:rPr>
              <a:t>&lt;AC&gt; </a:t>
            </a:r>
            <a:r>
              <a:rPr lang="en-US" sz="1400" b="1" dirty="0">
                <a:solidFill>
                  <a:prstClr val="black"/>
                </a:solidFill>
                <a:latin typeface="Huawei Sans" panose="020C0503030203020204" pitchFamily="34" charset="0"/>
              </a:rPr>
              <a:t>display </a:t>
            </a:r>
            <a:r>
              <a:rPr lang="en-US" sz="1400" b="1" dirty="0" err="1">
                <a:solidFill>
                  <a:prstClr val="black"/>
                </a:solidFill>
                <a:latin typeface="Huawei Sans" panose="020C0503030203020204" pitchFamily="34" charset="0"/>
              </a:rPr>
              <a:t>vlan</a:t>
            </a:r>
            <a:r>
              <a:rPr lang="en-US" sz="1400" b="1" dirty="0">
                <a:solidFill>
                  <a:prstClr val="black"/>
                </a:solidFill>
                <a:latin typeface="Huawei Sans" panose="020C0503030203020204" pitchFamily="34" charset="0"/>
              </a:rPr>
              <a:t> pool name </a:t>
            </a:r>
            <a:r>
              <a:rPr lang="en-US" sz="1400" i="1" dirty="0">
                <a:solidFill>
                  <a:prstClr val="black"/>
                </a:solidFill>
                <a:latin typeface="Huawei Sans" panose="020C0503030203020204" pitchFamily="34" charset="0"/>
              </a:rPr>
              <a:t>STA</a:t>
            </a:r>
          </a:p>
          <a:p>
            <a:pPr fontAlgn="ctr">
              <a:lnSpc>
                <a:spcPts val="2400"/>
              </a:lnSpc>
            </a:pPr>
            <a:r>
              <a:rPr lang="en-US" sz="1400" dirty="0">
                <a:solidFill>
                  <a:prstClr val="black"/>
                </a:solidFill>
                <a:latin typeface="Huawei Sans" panose="020C0503030203020204" pitchFamily="34" charset="0"/>
              </a:rPr>
              <a:t>--------------------------------------------------------------------------------</a:t>
            </a:r>
          </a:p>
          <a:p>
            <a:pPr fontAlgn="ctr">
              <a:lnSpc>
                <a:spcPts val="2400"/>
              </a:lnSpc>
            </a:pPr>
            <a:r>
              <a:rPr lang="en-US" sz="1400" dirty="0">
                <a:solidFill>
                  <a:prstClr val="black"/>
                </a:solidFill>
                <a:latin typeface="Huawei Sans" panose="020C0503030203020204" pitchFamily="34" charset="0"/>
              </a:rPr>
              <a:t>Name       		 : STA</a:t>
            </a:r>
          </a:p>
          <a:p>
            <a:pPr fontAlgn="ctr">
              <a:lnSpc>
                <a:spcPts val="2400"/>
              </a:lnSpc>
            </a:pPr>
            <a:r>
              <a:rPr lang="en-US" sz="1400" dirty="0">
                <a:solidFill>
                  <a:prstClr val="black"/>
                </a:solidFill>
                <a:latin typeface="Huawei Sans" panose="020C0503030203020204" pitchFamily="34" charset="0"/>
              </a:rPr>
              <a:t>Total       		 : 2</a:t>
            </a:r>
          </a:p>
          <a:p>
            <a:pPr fontAlgn="ctr">
              <a:lnSpc>
                <a:spcPts val="2400"/>
              </a:lnSpc>
            </a:pPr>
            <a:r>
              <a:rPr lang="en-US" sz="1400" dirty="0">
                <a:solidFill>
                  <a:prstClr val="black"/>
                </a:solidFill>
                <a:latin typeface="Huawei Sans" panose="020C0503030203020204" pitchFamily="34" charset="0"/>
              </a:rPr>
              <a:t>Assignment	 : hash</a:t>
            </a:r>
          </a:p>
          <a:p>
            <a:pPr fontAlgn="ctr">
              <a:lnSpc>
                <a:spcPts val="2400"/>
              </a:lnSpc>
            </a:pPr>
            <a:r>
              <a:rPr lang="en-US" sz="1400" dirty="0">
                <a:solidFill>
                  <a:prstClr val="black"/>
                </a:solidFill>
                <a:latin typeface="Huawei Sans" panose="020C0503030203020204" pitchFamily="34" charset="0"/>
              </a:rPr>
              <a:t>VLAN ID   		 : 20 30</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id="{7317052F-D850-495C-9EAD-E0DCFC954DC7}"/>
              </a:ext>
            </a:extLst>
          </p:cNvPr>
          <p:cNvSpPr/>
          <p:nvPr/>
        </p:nvSpPr>
        <p:spPr bwMode="gray">
          <a:xfrm>
            <a:off x="445914" y="1242264"/>
            <a:ext cx="11300173" cy="400110"/>
          </a:xfrm>
          <a:prstGeom prst="rect">
            <a:avLst/>
          </a:prstGeom>
        </p:spPr>
        <p:txBody>
          <a:bodyPr wrap="square">
            <a:spAutoFit/>
          </a:bodyPr>
          <a:lstStyle/>
          <a:p>
            <a:pPr marL="342900" indent="-342900" fontAlgn="ctr">
              <a:lnSpc>
                <a:spcPts val="2399"/>
              </a:lnSpc>
              <a:buFont typeface="+mj-lt"/>
              <a:buAutoNum type="arabicPeriod"/>
            </a:pPr>
            <a:r>
              <a:rPr lang="en-US" sz="1600" dirty="0">
                <a:latin typeface="Huawei Sans" panose="020C0503030203020204" pitchFamily="34" charset="0"/>
              </a:rPr>
              <a:t>Check brief configuration information about all VLAN pools on the AC.</a:t>
            </a:r>
          </a:p>
        </p:txBody>
      </p:sp>
      <p:sp>
        <p:nvSpPr>
          <p:cNvPr id="6" name="文本框 5">
            <a:extLst>
              <a:ext uri="{FF2B5EF4-FFF2-40B4-BE49-F238E27FC236}">
                <a16:creationId xmlns:a16="http://schemas.microsoft.com/office/drawing/2014/main" id="{B11D6D63-1F96-4A0A-AD4A-67DC4E30EB3C}"/>
              </a:ext>
            </a:extLst>
          </p:cNvPr>
          <p:cNvSpPr txBox="1"/>
          <p:nvPr/>
        </p:nvSpPr>
        <p:spPr bwMode="gray">
          <a:xfrm>
            <a:off x="864058" y="1683986"/>
            <a:ext cx="6056032" cy="2246769"/>
          </a:xfrm>
          <a:prstGeom prst="rect">
            <a:avLst/>
          </a:prstGeom>
          <a:solidFill>
            <a:srgbClr val="F4FBFE"/>
          </a:solidFill>
          <a:ln>
            <a:solidFill>
              <a:srgbClr val="99DFF9"/>
            </a:solidFill>
          </a:ln>
        </p:spPr>
        <p:txBody>
          <a:bodyPr wrap="square" rtlCol="0" anchor="ctr">
            <a:spAutoFit/>
          </a:bodyPr>
          <a:lstStyle/>
          <a:p>
            <a:pPr fontAlgn="ctr">
              <a:lnSpc>
                <a:spcPts val="2400"/>
              </a:lnSpc>
            </a:pPr>
            <a:r>
              <a:rPr lang="en-US" sz="1400" dirty="0">
                <a:solidFill>
                  <a:prstClr val="black"/>
                </a:solidFill>
                <a:latin typeface="Huawei Sans" panose="020C0503030203020204" pitchFamily="34" charset="0"/>
              </a:rPr>
              <a:t>&lt;AC&gt; </a:t>
            </a:r>
            <a:r>
              <a:rPr lang="en-US" sz="1400" b="1" dirty="0">
                <a:solidFill>
                  <a:prstClr val="black"/>
                </a:solidFill>
                <a:latin typeface="Huawei Sans" panose="020C0503030203020204" pitchFamily="34" charset="0"/>
              </a:rPr>
              <a:t>display </a:t>
            </a:r>
            <a:r>
              <a:rPr lang="en-US" sz="1400" b="1" dirty="0" err="1">
                <a:solidFill>
                  <a:prstClr val="black"/>
                </a:solidFill>
                <a:latin typeface="Huawei Sans" panose="020C0503030203020204" pitchFamily="34" charset="0"/>
              </a:rPr>
              <a:t>vlan</a:t>
            </a:r>
            <a:r>
              <a:rPr lang="en-US" sz="1400" b="1" dirty="0">
                <a:solidFill>
                  <a:prstClr val="black"/>
                </a:solidFill>
                <a:latin typeface="Huawei Sans" panose="020C0503030203020204" pitchFamily="34" charset="0"/>
              </a:rPr>
              <a:t> pool all</a:t>
            </a:r>
          </a:p>
          <a:p>
            <a:pPr fontAlgn="ctr">
              <a:lnSpc>
                <a:spcPts val="2400"/>
              </a:lnSpc>
            </a:pPr>
            <a:r>
              <a:rPr lang="en-US" sz="1400" dirty="0">
                <a:solidFill>
                  <a:prstClr val="black"/>
                </a:solidFill>
                <a:latin typeface="Huawei Sans" panose="020C0503030203020204" pitchFamily="34" charset="0"/>
              </a:rPr>
              <a:t>--------------------------------------------------------------------------------</a:t>
            </a:r>
          </a:p>
          <a:p>
            <a:pPr fontAlgn="ctr">
              <a:lnSpc>
                <a:spcPts val="2400"/>
              </a:lnSpc>
            </a:pPr>
            <a:r>
              <a:rPr lang="en-US" sz="1400" dirty="0">
                <a:solidFill>
                  <a:prstClr val="black"/>
                </a:solidFill>
                <a:latin typeface="Huawei Sans" panose="020C0503030203020204" pitchFamily="34" charset="0"/>
              </a:rPr>
              <a:t>Name                            Assignment                      VLAN total</a:t>
            </a:r>
          </a:p>
          <a:p>
            <a:pPr fontAlgn="ctr">
              <a:lnSpc>
                <a:spcPts val="2400"/>
              </a:lnSpc>
            </a:pPr>
            <a:r>
              <a:rPr lang="en-US" sz="1400" dirty="0">
                <a:solidFill>
                  <a:prstClr val="black"/>
                </a:solidFill>
                <a:latin typeface="Huawei Sans" panose="020C0503030203020204" pitchFamily="34" charset="0"/>
              </a:rPr>
              <a:t>--------------------------------------------------------------------------------</a:t>
            </a:r>
          </a:p>
          <a:p>
            <a:pPr fontAlgn="ctr">
              <a:lnSpc>
                <a:spcPts val="2400"/>
              </a:lnSpc>
            </a:pPr>
            <a:r>
              <a:rPr lang="en-US" sz="1400" dirty="0">
                <a:solidFill>
                  <a:prstClr val="black"/>
                </a:solidFill>
                <a:latin typeface="Huawei Sans" panose="020C0503030203020204" pitchFamily="34" charset="0"/>
              </a:rPr>
              <a:t>STA                               hash                                 2</a:t>
            </a:r>
          </a:p>
          <a:p>
            <a:pPr fontAlgn="ctr">
              <a:lnSpc>
                <a:spcPts val="2400"/>
              </a:lnSpc>
            </a:pPr>
            <a:r>
              <a:rPr lang="en-US" sz="1400" dirty="0">
                <a:solidFill>
                  <a:prstClr val="black"/>
                </a:solidFill>
                <a:latin typeface="Huawei Sans" panose="020C0503030203020204" pitchFamily="34" charset="0"/>
              </a:rPr>
              <a:t>--------------------------------------------------------------------------------</a:t>
            </a:r>
          </a:p>
          <a:p>
            <a:pPr fontAlgn="ctr">
              <a:lnSpc>
                <a:spcPts val="2400"/>
              </a:lnSpc>
            </a:pPr>
            <a:r>
              <a:rPr lang="en-US" sz="1400" dirty="0">
                <a:solidFill>
                  <a:prstClr val="black"/>
                </a:solidFill>
                <a:latin typeface="Huawei Sans" panose="020C0503030203020204" pitchFamily="34" charset="0"/>
              </a:rPr>
              <a:t>Total: 2</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id="{612060AF-38C8-4CBE-AA55-124C33157805}"/>
              </a:ext>
            </a:extLst>
          </p:cNvPr>
          <p:cNvSpPr/>
          <p:nvPr/>
        </p:nvSpPr>
        <p:spPr bwMode="gray">
          <a:xfrm>
            <a:off x="446088" y="3994774"/>
            <a:ext cx="11300173" cy="400110"/>
          </a:xfrm>
          <a:prstGeom prst="rect">
            <a:avLst/>
          </a:prstGeom>
        </p:spPr>
        <p:txBody>
          <a:bodyPr wrap="square">
            <a:spAutoFit/>
          </a:bodyPr>
          <a:lstStyle/>
          <a:p>
            <a:pPr marL="342900" indent="-342900" fontAlgn="ctr">
              <a:lnSpc>
                <a:spcPts val="2399"/>
              </a:lnSpc>
              <a:buFont typeface="+mj-lt"/>
              <a:buAutoNum type="arabicPeriod" startAt="2"/>
            </a:pPr>
            <a:r>
              <a:rPr lang="en-US" sz="1600" dirty="0">
                <a:latin typeface="Huawei Sans" panose="020C0503030203020204" pitchFamily="34" charset="0"/>
              </a:rPr>
              <a:t>Check detailed configuration about VLAN pool </a:t>
            </a:r>
            <a:r>
              <a:rPr lang="en-US" sz="1600" b="1" dirty="0">
                <a:latin typeface="Huawei Sans" panose="020C0503030203020204" pitchFamily="34" charset="0"/>
              </a:rPr>
              <a:t>STA</a:t>
            </a:r>
            <a:r>
              <a:rPr lang="en-US" sz="1600" dirty="0">
                <a:latin typeface="Huawei Sans" panose="020C0503030203020204" pitchFamily="34" charset="0"/>
              </a:rPr>
              <a:t> on the AC.</a:t>
            </a:r>
          </a:p>
        </p:txBody>
      </p:sp>
    </p:spTree>
    <p:extLst>
      <p:ext uri="{BB962C8B-B14F-4D97-AF65-F5344CB8AC3E}">
        <p14:creationId xmlns:p14="http://schemas.microsoft.com/office/powerpoint/2010/main" val="1333319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Large-Scale WLAN Networking Overview</a:t>
            </a:r>
            <a:endParaRPr lang="en-US" altLang="zh-CN" dirty="0">
              <a:solidFill>
                <a:schemeClr val="bg1">
                  <a:lumMod val="50000"/>
                </a:schemeClr>
              </a:solidFill>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VLAN Pool</a:t>
            </a:r>
          </a:p>
          <a:p>
            <a:pPr fontAlgn="ctr"/>
            <a:r>
              <a:rPr lang="en-US" b="1" dirty="0">
                <a:latin typeface="Huawei Sans" panose="020C0503030203020204" pitchFamily="34" charset="0"/>
              </a:rPr>
              <a:t>DHCP</a:t>
            </a:r>
            <a:endParaRPr lang="en-US" altLang="zh-CN" b="1" dirty="0">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Roaming</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Reliability</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NAC</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880310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4C04E1-D60A-480F-9A6A-AEBE7C15F68F}"/>
              </a:ext>
            </a:extLst>
          </p:cNvPr>
          <p:cNvSpPr>
            <a:spLocks noGrp="1"/>
          </p:cNvSpPr>
          <p:nvPr>
            <p:ph type="ctrTitle" sz="quarter"/>
          </p:nvPr>
        </p:nvSpPr>
        <p:spPr bwMode="gray"/>
        <p:txBody>
          <a:bodyPr/>
          <a:lstStyle/>
          <a:p>
            <a:r>
              <a:rPr lang="en-US" dirty="0">
                <a:latin typeface="Huawei Sans" panose="020C0503030203020204" pitchFamily="34" charset="0"/>
              </a:rPr>
              <a:t>Large-Scale WLAN Deployment</a:t>
            </a:r>
          </a:p>
        </p:txBody>
      </p:sp>
      <p:sp>
        <p:nvSpPr>
          <p:cNvPr id="3" name="Text Placeholder 2">
            <a:extLst>
              <a:ext uri="{FF2B5EF4-FFF2-40B4-BE49-F238E27FC236}">
                <a16:creationId xmlns:a16="http://schemas.microsoft.com/office/drawing/2014/main" id="{6DA7400A-7805-423E-8942-069AFC20EB4D}"/>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2020196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bwMode="gray">
          <a:xfrm>
            <a:off x="523632" y="3387288"/>
            <a:ext cx="5501119" cy="2855352"/>
            <a:chOff x="861778" y="1653768"/>
            <a:chExt cx="5501119" cy="2855352"/>
          </a:xfrm>
        </p:grpSpPr>
        <p:sp>
          <p:nvSpPr>
            <p:cNvPr id="29" name="圆角矩形 28"/>
            <p:cNvSpPr/>
            <p:nvPr/>
          </p:nvSpPr>
          <p:spPr bwMode="gray">
            <a:xfrm>
              <a:off x="861778" y="1653768"/>
              <a:ext cx="5436851" cy="2855352"/>
            </a:xfrm>
            <a:prstGeom prst="roundRect">
              <a:avLst>
                <a:gd name="adj" fmla="val 268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cxnSpLocks/>
            </p:cNvCxnSpPr>
            <p:nvPr/>
          </p:nvCxnSpPr>
          <p:spPr bwMode="gray">
            <a:xfrm>
              <a:off x="2864021" y="2082343"/>
              <a:ext cx="1056314" cy="87359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cxnSpLocks/>
              <a:stCxn id="71" idx="3"/>
              <a:endCxn id="67" idx="1"/>
            </p:cNvCxnSpPr>
            <p:nvPr/>
          </p:nvCxnSpPr>
          <p:spPr bwMode="gray">
            <a:xfrm>
              <a:off x="4253051" y="2936748"/>
              <a:ext cx="101147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1" idx="3"/>
              <a:endCxn id="12" idx="1"/>
            </p:cNvCxnSpPr>
            <p:nvPr/>
          </p:nvCxnSpPr>
          <p:spPr bwMode="gray">
            <a:xfrm>
              <a:off x="1721877" y="2093379"/>
              <a:ext cx="84278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0" idx="3"/>
              <a:endCxn id="13" idx="1"/>
            </p:cNvCxnSpPr>
            <p:nvPr/>
          </p:nvCxnSpPr>
          <p:spPr bwMode="gray">
            <a:xfrm>
              <a:off x="1717310" y="3756988"/>
              <a:ext cx="8565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p:cNvCxnSpPr>
            <p:nvPr/>
          </p:nvCxnSpPr>
          <p:spPr bwMode="gray">
            <a:xfrm flipV="1">
              <a:off x="2857152" y="2948232"/>
              <a:ext cx="1036902" cy="8268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descr="PC.png"/>
            <p:cNvPicPr>
              <a:picLocks noChangeAspect="1"/>
            </p:cNvPicPr>
            <p:nvPr/>
          </p:nvPicPr>
          <p:blipFill>
            <a:blip r:embed="rId3" cstate="print"/>
            <a:stretch>
              <a:fillRect/>
            </a:stretch>
          </p:blipFill>
          <p:spPr bwMode="gray">
            <a:xfrm>
              <a:off x="1178247" y="3549988"/>
              <a:ext cx="539063" cy="414000"/>
            </a:xfrm>
            <a:prstGeom prst="rect">
              <a:avLst/>
            </a:prstGeom>
          </p:spPr>
        </p:pic>
        <p:pic>
          <p:nvPicPr>
            <p:cNvPr id="11" name="图片 10" descr="PC.png"/>
            <p:cNvPicPr>
              <a:picLocks noChangeAspect="1"/>
            </p:cNvPicPr>
            <p:nvPr/>
          </p:nvPicPr>
          <p:blipFill>
            <a:blip r:embed="rId3" cstate="print"/>
            <a:stretch>
              <a:fillRect/>
            </a:stretch>
          </p:blipFill>
          <p:spPr bwMode="gray">
            <a:xfrm>
              <a:off x="1182814" y="1886379"/>
              <a:ext cx="539063" cy="414000"/>
            </a:xfrm>
            <a:prstGeom prst="rect">
              <a:avLst/>
            </a:prstGeom>
          </p:spPr>
        </p:pic>
        <p:pic>
          <p:nvPicPr>
            <p:cNvPr id="12" name="图片 11" descr="接入交换机.png"/>
            <p:cNvPicPr>
              <a:picLocks noChangeAspect="1"/>
            </p:cNvPicPr>
            <p:nvPr/>
          </p:nvPicPr>
          <p:blipFill>
            <a:blip r:embed="rId4" cstate="print"/>
            <a:stretch>
              <a:fillRect/>
            </a:stretch>
          </p:blipFill>
          <p:spPr bwMode="gray">
            <a:xfrm>
              <a:off x="2564658" y="1872470"/>
              <a:ext cx="540000" cy="441818"/>
            </a:xfrm>
            <a:prstGeom prst="rect">
              <a:avLst/>
            </a:prstGeom>
          </p:spPr>
        </p:pic>
        <p:pic>
          <p:nvPicPr>
            <p:cNvPr id="13" name="图片 12" descr="接入交换机.png"/>
            <p:cNvPicPr>
              <a:picLocks noChangeAspect="1"/>
            </p:cNvPicPr>
            <p:nvPr/>
          </p:nvPicPr>
          <p:blipFill>
            <a:blip r:embed="rId4" cstate="print"/>
            <a:stretch>
              <a:fillRect/>
            </a:stretch>
          </p:blipFill>
          <p:spPr bwMode="gray">
            <a:xfrm>
              <a:off x="2573873" y="3536079"/>
              <a:ext cx="540000" cy="441818"/>
            </a:xfrm>
            <a:prstGeom prst="rect">
              <a:avLst/>
            </a:prstGeom>
          </p:spPr>
        </p:pic>
        <p:sp>
          <p:nvSpPr>
            <p:cNvPr id="16" name="TextBox 25"/>
            <p:cNvSpPr txBox="1"/>
            <p:nvPr/>
          </p:nvSpPr>
          <p:spPr bwMode="gray">
            <a:xfrm>
              <a:off x="3551930" y="3159937"/>
              <a:ext cx="747303" cy="276999"/>
            </a:xfrm>
            <a:prstGeom prst="rect">
              <a:avLst/>
            </a:prstGeom>
            <a:noFill/>
          </p:spPr>
          <p:txBody>
            <a:bodyPr wrap="square" rtlCol="0">
              <a:spAutoFit/>
            </a:bodyPr>
            <a:lstStyle/>
            <a:p>
              <a:pPr algn="ctr" fontAlgn="ctr"/>
              <a:r>
                <a:rPr lang="en-US" sz="1200" b="1" dirty="0">
                  <a:latin typeface="Huawei Sans" panose="020C0503030203020204" pitchFamily="34" charset="0"/>
                </a:rPr>
                <a:t>RTA</a:t>
              </a:r>
            </a:p>
          </p:txBody>
        </p:sp>
        <p:sp>
          <p:nvSpPr>
            <p:cNvPr id="17" name="TextBox 7"/>
            <p:cNvSpPr txBox="1"/>
            <p:nvPr/>
          </p:nvSpPr>
          <p:spPr bwMode="gray">
            <a:xfrm>
              <a:off x="4782145" y="3201754"/>
              <a:ext cx="1580752" cy="461665"/>
            </a:xfrm>
            <a:prstGeom prst="rect">
              <a:avLst/>
            </a:prstGeom>
            <a:noFill/>
          </p:spPr>
          <p:txBody>
            <a:bodyPr wrap="square" rtlCol="0">
              <a:spAutoFit/>
            </a:bodyPr>
            <a:lstStyle/>
            <a:p>
              <a:pPr algn="ctr" fontAlgn="ctr"/>
              <a:r>
                <a:rPr lang="en-US" sz="1200" b="1" dirty="0">
                  <a:latin typeface="Huawei Sans" panose="020C0503030203020204" pitchFamily="34" charset="0"/>
                </a:rPr>
                <a:t>AC</a:t>
              </a:r>
            </a:p>
            <a:p>
              <a:pPr algn="ctr" fontAlgn="ctr"/>
              <a:r>
                <a:rPr lang="en-US" sz="1200" b="1" dirty="0">
                  <a:latin typeface="Huawei Sans" panose="020C0503030203020204" pitchFamily="34" charset="0"/>
                </a:rPr>
                <a:t>(DHCP server)</a:t>
              </a:r>
              <a:endParaRPr lang="en-US" altLang="zh-CN" sz="12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8" name="TextBox 25"/>
            <p:cNvSpPr txBox="1"/>
            <p:nvPr/>
          </p:nvSpPr>
          <p:spPr bwMode="gray">
            <a:xfrm>
              <a:off x="2542587" y="2344934"/>
              <a:ext cx="602145" cy="276999"/>
            </a:xfrm>
            <a:prstGeom prst="rect">
              <a:avLst/>
            </a:prstGeom>
            <a:noFill/>
          </p:spPr>
          <p:txBody>
            <a:bodyPr wrap="square" rtlCol="0">
              <a:spAutoFit/>
            </a:bodyPr>
            <a:lstStyle/>
            <a:p>
              <a:pPr fontAlgn="ctr"/>
              <a:r>
                <a:rPr lang="en-US" sz="1200" b="1" dirty="0">
                  <a:latin typeface="Huawei Sans" panose="020C0503030203020204" pitchFamily="34" charset="0"/>
                </a:rPr>
                <a:t>SWA</a:t>
              </a:r>
            </a:p>
          </p:txBody>
        </p:sp>
        <p:sp>
          <p:nvSpPr>
            <p:cNvPr id="19" name="TextBox 11"/>
            <p:cNvSpPr txBox="1"/>
            <p:nvPr/>
          </p:nvSpPr>
          <p:spPr bwMode="gray">
            <a:xfrm>
              <a:off x="1065069" y="2263587"/>
              <a:ext cx="959458" cy="276999"/>
            </a:xfrm>
            <a:prstGeom prst="rect">
              <a:avLst/>
            </a:prstGeom>
            <a:noFill/>
          </p:spPr>
          <p:txBody>
            <a:bodyPr wrap="square" rtlCol="0">
              <a:spAutoFit/>
            </a:bodyPr>
            <a:lstStyle/>
            <a:p>
              <a:pPr fontAlgn="ctr"/>
              <a:r>
                <a:rPr lang="en-US" sz="1200" b="1" dirty="0">
                  <a:latin typeface="Huawei Sans" panose="020C0503030203020204" pitchFamily="34" charset="0"/>
                </a:rPr>
                <a:t>Client A</a:t>
              </a:r>
            </a:p>
          </p:txBody>
        </p:sp>
        <p:sp>
          <p:nvSpPr>
            <p:cNvPr id="20" name="TextBox 25"/>
            <p:cNvSpPr txBox="1"/>
            <p:nvPr/>
          </p:nvSpPr>
          <p:spPr bwMode="gray">
            <a:xfrm>
              <a:off x="2554697" y="3981271"/>
              <a:ext cx="587099" cy="276999"/>
            </a:xfrm>
            <a:prstGeom prst="rect">
              <a:avLst/>
            </a:prstGeom>
            <a:noFill/>
          </p:spPr>
          <p:txBody>
            <a:bodyPr wrap="square" rtlCol="0">
              <a:spAutoFit/>
            </a:bodyPr>
            <a:lstStyle/>
            <a:p>
              <a:pPr fontAlgn="ctr"/>
              <a:r>
                <a:rPr lang="en-US" sz="1200" b="1" dirty="0">
                  <a:latin typeface="Huawei Sans" panose="020C0503030203020204" pitchFamily="34" charset="0"/>
                </a:rPr>
                <a:t>SWB</a:t>
              </a:r>
            </a:p>
          </p:txBody>
        </p:sp>
        <p:sp>
          <p:nvSpPr>
            <p:cNvPr id="21" name="TextBox 86"/>
            <p:cNvSpPr txBox="1"/>
            <p:nvPr/>
          </p:nvSpPr>
          <p:spPr bwMode="gray">
            <a:xfrm>
              <a:off x="1064721" y="3959242"/>
              <a:ext cx="910020" cy="276999"/>
            </a:xfrm>
            <a:prstGeom prst="rect">
              <a:avLst/>
            </a:prstGeom>
            <a:noFill/>
          </p:spPr>
          <p:txBody>
            <a:bodyPr wrap="square" rtlCol="0">
              <a:spAutoFit/>
            </a:bodyPr>
            <a:lstStyle/>
            <a:p>
              <a:pPr fontAlgn="ctr"/>
              <a:r>
                <a:rPr lang="en-US" sz="1200" b="1" dirty="0">
                  <a:latin typeface="Huawei Sans" panose="020C0503030203020204" pitchFamily="34" charset="0"/>
                </a:rPr>
                <a:t>Client B</a:t>
              </a:r>
            </a:p>
          </p:txBody>
        </p:sp>
        <p:sp>
          <p:nvSpPr>
            <p:cNvPr id="22" name="文本框 21"/>
            <p:cNvSpPr txBox="1"/>
            <p:nvPr/>
          </p:nvSpPr>
          <p:spPr bwMode="gray">
            <a:xfrm>
              <a:off x="1597452" y="3825660"/>
              <a:ext cx="1133202" cy="5964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Layer 2 broadcast domain</a:t>
              </a:r>
            </a:p>
          </p:txBody>
        </p:sp>
        <p:sp>
          <p:nvSpPr>
            <p:cNvPr id="23" name="文本框 22"/>
            <p:cNvSpPr txBox="1"/>
            <p:nvPr/>
          </p:nvSpPr>
          <p:spPr bwMode="gray">
            <a:xfrm>
              <a:off x="1538175" y="2230420"/>
              <a:ext cx="1231180" cy="5964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Layer 2 broadcast domain</a:t>
              </a:r>
            </a:p>
          </p:txBody>
        </p:sp>
        <p:sp>
          <p:nvSpPr>
            <p:cNvPr id="24" name="文本框 23"/>
            <p:cNvSpPr txBox="1"/>
            <p:nvPr/>
          </p:nvSpPr>
          <p:spPr bwMode="gray">
            <a:xfrm>
              <a:off x="1894651" y="3051856"/>
              <a:ext cx="1385169" cy="25638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100" dirty="0">
                  <a:solidFill>
                    <a:srgbClr val="EC7061"/>
                  </a:solidFill>
                  <a:latin typeface="Huawei Sans" panose="020C0503030203020204" pitchFamily="34" charset="0"/>
                </a:rPr>
                <a:t>DHCP Discover</a:t>
              </a:r>
              <a:endParaRPr lang="en-US" altLang="zh-CN" sz="1100" i="0" dirty="0">
                <a:solidFill>
                  <a:srgbClr val="EC7061"/>
                </a:solidFill>
                <a:latin typeface="Huawei Sans" panose="020C0503030203020204" pitchFamily="34" charset="0"/>
                <a:sym typeface="Huawei Sans" panose="020C0503030203020204" pitchFamily="34" charset="0"/>
              </a:endParaRPr>
            </a:p>
          </p:txBody>
        </p:sp>
        <p:cxnSp>
          <p:nvCxnSpPr>
            <p:cNvPr id="25" name="直接箭头连接符 24"/>
            <p:cNvCxnSpPr/>
            <p:nvPr/>
          </p:nvCxnSpPr>
          <p:spPr bwMode="gray">
            <a:xfrm>
              <a:off x="2260422" y="3435606"/>
              <a:ext cx="745364" cy="0"/>
            </a:xfrm>
            <a:prstGeom prst="straightConnector1">
              <a:avLst/>
            </a:prstGeom>
            <a:solidFill>
              <a:schemeClr val="accent1"/>
            </a:solidFill>
            <a:ln w="38100" cap="flat" cmpd="sng" algn="ctr">
              <a:solidFill>
                <a:srgbClr val="EC7061"/>
              </a:solidFill>
              <a:prstDash val="solid"/>
              <a:round/>
              <a:headEnd type="none" w="med" len="med"/>
              <a:tailEnd type="triangle"/>
            </a:ln>
            <a:effectLst/>
          </p:spPr>
        </p:cxnSp>
        <p:sp>
          <p:nvSpPr>
            <p:cNvPr id="26" name="文本框 25"/>
            <p:cNvSpPr txBox="1"/>
            <p:nvPr/>
          </p:nvSpPr>
          <p:spPr bwMode="gray">
            <a:xfrm>
              <a:off x="4099350" y="2284513"/>
              <a:ext cx="1385169" cy="28584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200" i="0">
                  <a:solidFill>
                    <a:srgbClr val="EC706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100" dirty="0">
                  <a:latin typeface="Huawei Sans" panose="020C0503030203020204" pitchFamily="34" charset="0"/>
                </a:rPr>
                <a:t>DHCP Discover</a:t>
              </a:r>
              <a:endParaRPr lang="en-US" altLang="zh-CN" sz="1100" dirty="0">
                <a:latin typeface="Huawei Sans" panose="020C0503030203020204" pitchFamily="34" charset="0"/>
                <a:sym typeface="Huawei Sans" panose="020C0503030203020204" pitchFamily="34" charset="0"/>
              </a:endParaRPr>
            </a:p>
          </p:txBody>
        </p:sp>
        <p:cxnSp>
          <p:nvCxnSpPr>
            <p:cNvPr id="28" name="直接箭头连接符 27"/>
            <p:cNvCxnSpPr/>
            <p:nvPr/>
          </p:nvCxnSpPr>
          <p:spPr bwMode="gray">
            <a:xfrm>
              <a:off x="4427411" y="2698944"/>
              <a:ext cx="664115" cy="0"/>
            </a:xfrm>
            <a:prstGeom prst="straightConnector1">
              <a:avLst/>
            </a:prstGeom>
            <a:solidFill>
              <a:schemeClr val="accent1"/>
            </a:solidFill>
            <a:ln w="38100" cap="flat" cmpd="sng" algn="ctr">
              <a:solidFill>
                <a:srgbClr val="EC7061"/>
              </a:solidFill>
              <a:prstDash val="solid"/>
              <a:round/>
              <a:headEnd type="none" w="med" len="med"/>
              <a:tailEnd type="triangle"/>
            </a:ln>
            <a:effectLst/>
          </p:spPr>
        </p:cxnSp>
        <p:sp>
          <p:nvSpPr>
            <p:cNvPr id="54" name="云形 53"/>
            <p:cNvSpPr/>
            <p:nvPr/>
          </p:nvSpPr>
          <p:spPr bwMode="gray">
            <a:xfrm>
              <a:off x="964140" y="3333324"/>
              <a:ext cx="2622114" cy="1164760"/>
            </a:xfrm>
            <a:prstGeom prst="cloud">
              <a:avLst/>
            </a:prstGeom>
            <a:no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5" name="云形 54"/>
            <p:cNvSpPr/>
            <p:nvPr/>
          </p:nvSpPr>
          <p:spPr bwMode="gray">
            <a:xfrm>
              <a:off x="877381" y="1698533"/>
              <a:ext cx="2622114" cy="1164760"/>
            </a:xfrm>
            <a:prstGeom prst="cloud">
              <a:avLst/>
            </a:prstGeom>
            <a:no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细黑简体" panose="02000000000000000000" pitchFamily="2" charset="-122"/>
                <a:sym typeface="Huawei Sans" panose="020C0503030203020204" pitchFamily="34" charset="0"/>
              </a:endParaRPr>
            </a:p>
          </p:txBody>
        </p:sp>
      </p:grpSp>
      <p:sp>
        <p:nvSpPr>
          <p:cNvPr id="4" name="文本占位符 3"/>
          <p:cNvSpPr>
            <a:spLocks noGrp="1"/>
          </p:cNvSpPr>
          <p:nvPr>
            <p:ph type="body" sz="quarter" idx="10"/>
          </p:nvPr>
        </p:nvSpPr>
        <p:spPr bwMode="gray"/>
        <p:txBody>
          <a:bodyPr/>
          <a:lstStyle/>
          <a:p>
            <a:pPr algn="l" fontAlgn="ctr"/>
            <a:r>
              <a:rPr lang="en-US" sz="1600" dirty="0">
                <a:latin typeface="Huawei Sans" panose="020C0503030203020204" pitchFamily="34" charset="0"/>
              </a:rPr>
              <a:t>A DHCP client broadcasts IP packets to search for DHCP servers on the local network segment. When a DHCP client and server are located in different network segments, the router between them does not forward such broadcast IP packets.</a:t>
            </a:r>
          </a:p>
          <a:p>
            <a:pPr algn="l" fontAlgn="ctr"/>
            <a:r>
              <a:rPr lang="en-US" sz="1600" dirty="0">
                <a:latin typeface="Huawei Sans" panose="020C0503030203020204" pitchFamily="34" charset="0"/>
              </a:rPr>
              <a:t>A DHCP relay agent is introduced to transparently transmit DHCP packets across network segments, allowing a DHCP server to serve clients on multiple network segments at the same time.</a:t>
            </a: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DHCP Relay</a:t>
            </a:r>
          </a:p>
        </p:txBody>
      </p:sp>
      <p:grpSp>
        <p:nvGrpSpPr>
          <p:cNvPr id="64" name="组合 63"/>
          <p:cNvGrpSpPr/>
          <p:nvPr/>
        </p:nvGrpSpPr>
        <p:grpSpPr bwMode="gray">
          <a:xfrm>
            <a:off x="6233838" y="3387288"/>
            <a:ext cx="5436000" cy="2844316"/>
            <a:chOff x="6223802" y="1664804"/>
            <a:chExt cx="5436000" cy="2844316"/>
          </a:xfrm>
        </p:grpSpPr>
        <p:sp>
          <p:nvSpPr>
            <p:cNvPr id="51" name="圆角矩形 50"/>
            <p:cNvSpPr/>
            <p:nvPr/>
          </p:nvSpPr>
          <p:spPr bwMode="gray">
            <a:xfrm>
              <a:off x="6223802" y="1664804"/>
              <a:ext cx="5436000" cy="2844316"/>
            </a:xfrm>
            <a:prstGeom prst="roundRect">
              <a:avLst>
                <a:gd name="adj" fmla="val 50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37" idx="3"/>
            </p:cNvCxnSpPr>
            <p:nvPr/>
          </p:nvCxnSpPr>
          <p:spPr bwMode="gray">
            <a:xfrm>
              <a:off x="8539554" y="2093379"/>
              <a:ext cx="526420" cy="6750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cxnSpLocks/>
              <a:stCxn id="39" idx="3"/>
            </p:cNvCxnSpPr>
            <p:nvPr/>
          </p:nvCxnSpPr>
          <p:spPr bwMode="gray">
            <a:xfrm>
              <a:off x="9685265" y="2917171"/>
              <a:ext cx="1018201" cy="26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6" idx="3"/>
              <a:endCxn id="37" idx="1"/>
            </p:cNvCxnSpPr>
            <p:nvPr/>
          </p:nvCxnSpPr>
          <p:spPr bwMode="gray">
            <a:xfrm>
              <a:off x="7156773" y="2093379"/>
              <a:ext cx="84278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5" idx="3"/>
              <a:endCxn id="38" idx="1"/>
            </p:cNvCxnSpPr>
            <p:nvPr/>
          </p:nvCxnSpPr>
          <p:spPr bwMode="gray">
            <a:xfrm>
              <a:off x="7152206" y="3756988"/>
              <a:ext cx="8565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8" idx="3"/>
            </p:cNvCxnSpPr>
            <p:nvPr/>
          </p:nvCxnSpPr>
          <p:spPr bwMode="gray">
            <a:xfrm flipV="1">
              <a:off x="8548769" y="3030745"/>
              <a:ext cx="517205" cy="72624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34" descr="PC.png"/>
            <p:cNvPicPr>
              <a:picLocks noChangeAspect="1"/>
            </p:cNvPicPr>
            <p:nvPr/>
          </p:nvPicPr>
          <p:blipFill>
            <a:blip r:embed="rId3" cstate="print"/>
            <a:stretch>
              <a:fillRect/>
            </a:stretch>
          </p:blipFill>
          <p:spPr bwMode="gray">
            <a:xfrm>
              <a:off x="6613143" y="3549988"/>
              <a:ext cx="539063" cy="414000"/>
            </a:xfrm>
            <a:prstGeom prst="rect">
              <a:avLst/>
            </a:prstGeom>
          </p:spPr>
        </p:pic>
        <p:pic>
          <p:nvPicPr>
            <p:cNvPr id="36" name="图片 35" descr="PC.png"/>
            <p:cNvPicPr>
              <a:picLocks noChangeAspect="1"/>
            </p:cNvPicPr>
            <p:nvPr/>
          </p:nvPicPr>
          <p:blipFill>
            <a:blip r:embed="rId3" cstate="print"/>
            <a:stretch>
              <a:fillRect/>
            </a:stretch>
          </p:blipFill>
          <p:spPr bwMode="gray">
            <a:xfrm>
              <a:off x="6617710" y="1886379"/>
              <a:ext cx="539063" cy="414000"/>
            </a:xfrm>
            <a:prstGeom prst="rect">
              <a:avLst/>
            </a:prstGeom>
          </p:spPr>
        </p:pic>
        <p:pic>
          <p:nvPicPr>
            <p:cNvPr id="37" name="图片 36" descr="接入交换机.png"/>
            <p:cNvPicPr>
              <a:picLocks noChangeAspect="1"/>
            </p:cNvPicPr>
            <p:nvPr/>
          </p:nvPicPr>
          <p:blipFill>
            <a:blip r:embed="rId4" cstate="print"/>
            <a:stretch>
              <a:fillRect/>
            </a:stretch>
          </p:blipFill>
          <p:spPr bwMode="gray">
            <a:xfrm>
              <a:off x="7999554" y="1872470"/>
              <a:ext cx="540000" cy="441818"/>
            </a:xfrm>
            <a:prstGeom prst="rect">
              <a:avLst/>
            </a:prstGeom>
          </p:spPr>
        </p:pic>
        <p:pic>
          <p:nvPicPr>
            <p:cNvPr id="38" name="图片 37" descr="接入交换机.png"/>
            <p:cNvPicPr>
              <a:picLocks noChangeAspect="1"/>
            </p:cNvPicPr>
            <p:nvPr/>
          </p:nvPicPr>
          <p:blipFill>
            <a:blip r:embed="rId4" cstate="print"/>
            <a:stretch>
              <a:fillRect/>
            </a:stretch>
          </p:blipFill>
          <p:spPr bwMode="gray">
            <a:xfrm>
              <a:off x="8008769" y="3536079"/>
              <a:ext cx="540000" cy="441818"/>
            </a:xfrm>
            <a:prstGeom prst="rect">
              <a:avLst/>
            </a:prstGeom>
          </p:spPr>
        </p:pic>
        <p:pic>
          <p:nvPicPr>
            <p:cNvPr id="3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056613" y="2659995"/>
              <a:ext cx="628652" cy="514351"/>
            </a:xfrm>
            <a:prstGeom prst="rect">
              <a:avLst/>
            </a:prstGeom>
            <a:noFill/>
          </p:spPr>
        </p:pic>
        <p:sp>
          <p:nvSpPr>
            <p:cNvPr id="41" name="TextBox 25"/>
            <p:cNvSpPr txBox="1"/>
            <p:nvPr/>
          </p:nvSpPr>
          <p:spPr bwMode="gray">
            <a:xfrm>
              <a:off x="9133569" y="3138079"/>
              <a:ext cx="747303" cy="276999"/>
            </a:xfrm>
            <a:prstGeom prst="rect">
              <a:avLst/>
            </a:prstGeom>
            <a:noFill/>
          </p:spPr>
          <p:txBody>
            <a:bodyPr wrap="square" rtlCol="0">
              <a:spAutoFit/>
            </a:bodyPr>
            <a:lstStyle/>
            <a:p>
              <a:pPr fontAlgn="ctr"/>
              <a:r>
                <a:rPr lang="en-US" sz="1200" b="1" dirty="0">
                  <a:latin typeface="Huawei Sans" panose="020C0503030203020204" pitchFamily="34" charset="0"/>
                </a:rPr>
                <a:t>RTA</a:t>
              </a:r>
            </a:p>
          </p:txBody>
        </p:sp>
        <p:sp>
          <p:nvSpPr>
            <p:cNvPr id="43" name="TextBox 25"/>
            <p:cNvSpPr txBox="1"/>
            <p:nvPr/>
          </p:nvSpPr>
          <p:spPr bwMode="gray">
            <a:xfrm>
              <a:off x="7977483" y="2344934"/>
              <a:ext cx="602145" cy="276999"/>
            </a:xfrm>
            <a:prstGeom prst="rect">
              <a:avLst/>
            </a:prstGeom>
            <a:noFill/>
          </p:spPr>
          <p:txBody>
            <a:bodyPr wrap="square" rtlCol="0">
              <a:spAutoFit/>
            </a:bodyPr>
            <a:lstStyle/>
            <a:p>
              <a:pPr fontAlgn="ctr"/>
              <a:r>
                <a:rPr lang="en-US" sz="1200" b="1" dirty="0">
                  <a:latin typeface="Huawei Sans" panose="020C0503030203020204" pitchFamily="34" charset="0"/>
                </a:rPr>
                <a:t>SWA</a:t>
              </a:r>
            </a:p>
          </p:txBody>
        </p:sp>
        <p:sp>
          <p:nvSpPr>
            <p:cNvPr id="44" name="TextBox 11"/>
            <p:cNvSpPr txBox="1"/>
            <p:nvPr/>
          </p:nvSpPr>
          <p:spPr bwMode="gray">
            <a:xfrm>
              <a:off x="6499965" y="2263587"/>
              <a:ext cx="959458" cy="276999"/>
            </a:xfrm>
            <a:prstGeom prst="rect">
              <a:avLst/>
            </a:prstGeom>
            <a:noFill/>
          </p:spPr>
          <p:txBody>
            <a:bodyPr wrap="square" rtlCol="0">
              <a:spAutoFit/>
            </a:bodyPr>
            <a:lstStyle/>
            <a:p>
              <a:pPr fontAlgn="ctr"/>
              <a:r>
                <a:rPr lang="en-US" sz="1200" b="1" dirty="0">
                  <a:latin typeface="Huawei Sans" panose="020C0503030203020204" pitchFamily="34" charset="0"/>
                </a:rPr>
                <a:t>Client A</a:t>
              </a:r>
            </a:p>
          </p:txBody>
        </p:sp>
        <p:sp>
          <p:nvSpPr>
            <p:cNvPr id="45" name="TextBox 25"/>
            <p:cNvSpPr txBox="1"/>
            <p:nvPr/>
          </p:nvSpPr>
          <p:spPr bwMode="gray">
            <a:xfrm>
              <a:off x="7989593" y="3981271"/>
              <a:ext cx="587099" cy="276999"/>
            </a:xfrm>
            <a:prstGeom prst="rect">
              <a:avLst/>
            </a:prstGeom>
            <a:noFill/>
          </p:spPr>
          <p:txBody>
            <a:bodyPr wrap="square" rtlCol="0">
              <a:spAutoFit/>
            </a:bodyPr>
            <a:lstStyle/>
            <a:p>
              <a:pPr fontAlgn="ctr"/>
              <a:r>
                <a:rPr lang="en-US" sz="1200" b="1" dirty="0">
                  <a:latin typeface="Huawei Sans" panose="020C0503030203020204" pitchFamily="34" charset="0"/>
                </a:rPr>
                <a:t>SWB</a:t>
              </a:r>
            </a:p>
          </p:txBody>
        </p:sp>
        <p:sp>
          <p:nvSpPr>
            <p:cNvPr id="46" name="TextBox 86"/>
            <p:cNvSpPr txBox="1"/>
            <p:nvPr/>
          </p:nvSpPr>
          <p:spPr bwMode="gray">
            <a:xfrm>
              <a:off x="6499617" y="3959242"/>
              <a:ext cx="910020" cy="276999"/>
            </a:xfrm>
            <a:prstGeom prst="rect">
              <a:avLst/>
            </a:prstGeom>
            <a:noFill/>
          </p:spPr>
          <p:txBody>
            <a:bodyPr wrap="square" rtlCol="0">
              <a:spAutoFit/>
            </a:bodyPr>
            <a:lstStyle/>
            <a:p>
              <a:pPr fontAlgn="ctr"/>
              <a:r>
                <a:rPr lang="en-US" sz="1200" b="1" dirty="0">
                  <a:latin typeface="Huawei Sans" panose="020C0503030203020204" pitchFamily="34" charset="0"/>
                </a:rPr>
                <a:t>Client B</a:t>
              </a:r>
            </a:p>
          </p:txBody>
        </p:sp>
        <p:sp>
          <p:nvSpPr>
            <p:cNvPr id="47" name="文本框 46"/>
            <p:cNvSpPr txBox="1"/>
            <p:nvPr/>
          </p:nvSpPr>
          <p:spPr bwMode="gray">
            <a:xfrm>
              <a:off x="7360177" y="3096373"/>
              <a:ext cx="1385169" cy="205629"/>
            </a:xfrm>
            <a:prstGeom prst="rect">
              <a:avLst/>
            </a:prstGeom>
            <a:solidFill>
              <a:srgbClr val="FFFFCC"/>
            </a:solidFill>
            <a:ln w="9525" algn="ctr">
              <a:solidFill>
                <a:srgbClr val="FFC000"/>
              </a:solidFill>
              <a:miter lim="800000"/>
              <a:headEnd/>
              <a:tailEnd/>
            </a:ln>
          </p:spPr>
          <p:txBody>
            <a:bodyPr vert="horz" wrap="square" lIns="87802" tIns="0" rIns="87802" bIns="36000" numCol="1" rtlCol="0" anchor="ctr" anchorCtr="0" compatLnSpc="1">
              <a:prstTxWarp prst="textNoShape">
                <a:avLst/>
              </a:prstTxWarp>
              <a:spAutoFit/>
            </a:bodyPr>
            <a:lstStyle/>
            <a:p>
              <a:pPr fontAlgn="ctr"/>
              <a:r>
                <a:rPr lang="en-US" sz="1100" dirty="0">
                  <a:latin typeface="Huawei Sans" panose="020C0503030203020204" pitchFamily="34" charset="0"/>
                </a:rPr>
                <a:t>DHCP Discover</a:t>
              </a:r>
              <a:endParaRPr lang="en-US" altLang="zh-CN"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箭头连接符 47"/>
            <p:cNvCxnSpPr/>
            <p:nvPr/>
          </p:nvCxnSpPr>
          <p:spPr bwMode="gray">
            <a:xfrm>
              <a:off x="7695318" y="3435606"/>
              <a:ext cx="745364" cy="0"/>
            </a:xfrm>
            <a:prstGeom prst="straightConnector1">
              <a:avLst/>
            </a:prstGeom>
            <a:solidFill>
              <a:schemeClr val="accent1"/>
            </a:solidFill>
            <a:ln w="38100" cap="flat" cmpd="sng" algn="ctr">
              <a:solidFill>
                <a:srgbClr val="EC7061"/>
              </a:solidFill>
              <a:prstDash val="solid"/>
              <a:round/>
              <a:headEnd type="none" w="med" len="med"/>
              <a:tailEnd type="triangle"/>
            </a:ln>
            <a:effectLst/>
          </p:spPr>
        </p:cxnSp>
        <p:sp>
          <p:nvSpPr>
            <p:cNvPr id="49" name="文本框 48"/>
            <p:cNvSpPr txBox="1"/>
            <p:nvPr/>
          </p:nvSpPr>
          <p:spPr bwMode="gray">
            <a:xfrm>
              <a:off x="8692000" y="2192739"/>
              <a:ext cx="1385169" cy="28584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200" i="0">
                  <a:solidFill>
                    <a:srgbClr val="EC706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100" dirty="0">
                  <a:latin typeface="Huawei Sans" panose="020C0503030203020204" pitchFamily="34" charset="0"/>
                </a:rPr>
                <a:t>DHCP Discover</a:t>
              </a:r>
              <a:endParaRPr lang="en-US" altLang="zh-CN" sz="1100" dirty="0">
                <a:latin typeface="Huawei Sans" panose="020C0503030203020204" pitchFamily="34" charset="0"/>
                <a:sym typeface="Huawei Sans" panose="020C0503030203020204" pitchFamily="34" charset="0"/>
              </a:endParaRPr>
            </a:p>
          </p:txBody>
        </p:sp>
        <p:cxnSp>
          <p:nvCxnSpPr>
            <p:cNvPr id="50" name="直接箭头连接符 49"/>
            <p:cNvCxnSpPr/>
            <p:nvPr/>
          </p:nvCxnSpPr>
          <p:spPr bwMode="gray">
            <a:xfrm>
              <a:off x="9056613" y="2595070"/>
              <a:ext cx="1332000" cy="1495"/>
            </a:xfrm>
            <a:prstGeom prst="straightConnector1">
              <a:avLst/>
            </a:prstGeom>
            <a:solidFill>
              <a:schemeClr val="accent1"/>
            </a:solidFill>
            <a:ln w="38100" cap="flat" cmpd="sng" algn="ctr">
              <a:solidFill>
                <a:srgbClr val="EC7061"/>
              </a:solidFill>
              <a:prstDash val="solid"/>
              <a:round/>
              <a:headEnd type="none" w="med" len="med"/>
              <a:tailEnd type="triangle"/>
            </a:ln>
            <a:effectLst/>
          </p:spPr>
        </p:cxnSp>
        <p:sp>
          <p:nvSpPr>
            <p:cNvPr id="52" name="文本框 51"/>
            <p:cNvSpPr txBox="1"/>
            <p:nvPr/>
          </p:nvSpPr>
          <p:spPr bwMode="gray">
            <a:xfrm>
              <a:off x="8710119" y="3366631"/>
              <a:ext cx="1299421"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b="1" dirty="0">
                  <a:solidFill>
                    <a:srgbClr val="EC7061"/>
                  </a:solidFill>
                  <a:latin typeface="Huawei Sans" panose="020C0503030203020204" pitchFamily="34" charset="0"/>
                </a:rPr>
                <a:t>DHCP relay</a:t>
              </a:r>
              <a:endParaRPr lang="en-US" altLang="zh-CN" sz="1600" b="1" dirty="0">
                <a:solidFill>
                  <a:srgbClr val="EC7061"/>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6" name="文本框 55"/>
            <p:cNvSpPr txBox="1"/>
            <p:nvPr/>
          </p:nvSpPr>
          <p:spPr bwMode="gray">
            <a:xfrm>
              <a:off x="7029803" y="3863996"/>
              <a:ext cx="1199286" cy="5964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Layer 2 broadcast domain</a:t>
              </a:r>
            </a:p>
          </p:txBody>
        </p:sp>
        <p:sp>
          <p:nvSpPr>
            <p:cNvPr id="57" name="文本框 56"/>
            <p:cNvSpPr txBox="1"/>
            <p:nvPr/>
          </p:nvSpPr>
          <p:spPr bwMode="gray">
            <a:xfrm>
              <a:off x="7043564" y="2204386"/>
              <a:ext cx="1005653" cy="5964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100" dirty="0">
                  <a:latin typeface="Huawei Sans" panose="020C0503030203020204" pitchFamily="34" charset="0"/>
                </a:rPr>
                <a:t>Layer 2 broadcast domain</a:t>
              </a:r>
            </a:p>
          </p:txBody>
        </p:sp>
        <p:sp>
          <p:nvSpPr>
            <p:cNvPr id="58" name="云形 57"/>
            <p:cNvSpPr/>
            <p:nvPr/>
          </p:nvSpPr>
          <p:spPr bwMode="gray">
            <a:xfrm>
              <a:off x="6336658" y="3344360"/>
              <a:ext cx="2622114" cy="1164760"/>
            </a:xfrm>
            <a:prstGeom prst="cloud">
              <a:avLst/>
            </a:prstGeom>
            <a:no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9" name="云形 58"/>
            <p:cNvSpPr/>
            <p:nvPr/>
          </p:nvSpPr>
          <p:spPr bwMode="gray">
            <a:xfrm>
              <a:off x="6259433" y="1709569"/>
              <a:ext cx="2622114" cy="1164760"/>
            </a:xfrm>
            <a:prstGeom prst="cloud">
              <a:avLst/>
            </a:prstGeom>
            <a:no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细黑简体" panose="02000000000000000000" pitchFamily="2" charset="-122"/>
                <a:sym typeface="Huawei Sans" panose="020C0503030203020204" pitchFamily="34" charset="0"/>
              </a:endParaRPr>
            </a:p>
          </p:txBody>
        </p:sp>
      </p:grpSp>
      <p:sp>
        <p:nvSpPr>
          <p:cNvPr id="61" name="十字形 60"/>
          <p:cNvSpPr/>
          <p:nvPr/>
        </p:nvSpPr>
        <p:spPr bwMode="gray">
          <a:xfrm rot="2785165">
            <a:off x="3433654" y="4022321"/>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p:cNvGrpSpPr/>
          <p:nvPr/>
        </p:nvGrpSpPr>
        <p:grpSpPr bwMode="gray">
          <a:xfrm>
            <a:off x="9170676" y="3632626"/>
            <a:ext cx="288001" cy="288001"/>
            <a:chOff x="10467178" y="5640414"/>
            <a:chExt cx="213540" cy="213540"/>
          </a:xfrm>
        </p:grpSpPr>
        <p:sp>
          <p:nvSpPr>
            <p:cNvPr id="65" name="椭圆 64"/>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7" name="图片 66" descr="AC-蓝.png">
            <a:extLst>
              <a:ext uri="{FF2B5EF4-FFF2-40B4-BE49-F238E27FC236}">
                <a16:creationId xmlns:a16="http://schemas.microsoft.com/office/drawing/2014/main" id="{62C2DE0A-F196-4A9F-B20D-F17A70A1E922}"/>
              </a:ext>
            </a:extLst>
          </p:cNvPr>
          <p:cNvPicPr>
            <a:picLocks noChangeAspect="1"/>
          </p:cNvPicPr>
          <p:nvPr/>
        </p:nvPicPr>
        <p:blipFill>
          <a:blip r:embed="rId6" cstate="print"/>
          <a:stretch>
            <a:fillRect/>
          </a:stretch>
        </p:blipFill>
        <p:spPr bwMode="gray">
          <a:xfrm>
            <a:off x="4926375" y="4400268"/>
            <a:ext cx="660000" cy="540000"/>
          </a:xfrm>
          <a:prstGeom prst="rect">
            <a:avLst/>
          </a:prstGeom>
        </p:spPr>
      </p:pic>
      <p:sp>
        <p:nvSpPr>
          <p:cNvPr id="69" name="TextBox 7">
            <a:extLst>
              <a:ext uri="{FF2B5EF4-FFF2-40B4-BE49-F238E27FC236}">
                <a16:creationId xmlns:a16="http://schemas.microsoft.com/office/drawing/2014/main" id="{920B7502-51FF-4EE5-9591-7FF5787531E2}"/>
              </a:ext>
            </a:extLst>
          </p:cNvPr>
          <p:cNvSpPr txBox="1"/>
          <p:nvPr/>
        </p:nvSpPr>
        <p:spPr bwMode="gray">
          <a:xfrm>
            <a:off x="10195799" y="4873048"/>
            <a:ext cx="1580752" cy="461665"/>
          </a:xfrm>
          <a:prstGeom prst="rect">
            <a:avLst/>
          </a:prstGeom>
          <a:noFill/>
        </p:spPr>
        <p:txBody>
          <a:bodyPr wrap="square" rtlCol="0">
            <a:spAutoFit/>
          </a:bodyPr>
          <a:lstStyle/>
          <a:p>
            <a:pPr algn="ctr" fontAlgn="ctr"/>
            <a:r>
              <a:rPr lang="en-US" sz="1200" b="1" dirty="0">
                <a:latin typeface="Huawei Sans" panose="020C0503030203020204" pitchFamily="34" charset="0"/>
              </a:rPr>
              <a:t>AC</a:t>
            </a:r>
          </a:p>
          <a:p>
            <a:pPr algn="ctr" fontAlgn="ctr"/>
            <a:r>
              <a:rPr lang="en-US" sz="1200" b="1" dirty="0">
                <a:latin typeface="Huawei Sans" panose="020C0503030203020204" pitchFamily="34" charset="0"/>
              </a:rPr>
              <a:t>(DHCP server)</a:t>
            </a:r>
            <a:endParaRPr lang="en-US" altLang="zh-CN" sz="12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70" name="图片 69" descr="AC-蓝.png">
            <a:extLst>
              <a:ext uri="{FF2B5EF4-FFF2-40B4-BE49-F238E27FC236}">
                <a16:creationId xmlns:a16="http://schemas.microsoft.com/office/drawing/2014/main" id="{E9B25A20-088E-4FF2-A5AE-726D83474D81}"/>
              </a:ext>
            </a:extLst>
          </p:cNvPr>
          <p:cNvPicPr>
            <a:picLocks noChangeAspect="1"/>
          </p:cNvPicPr>
          <p:nvPr/>
        </p:nvPicPr>
        <p:blipFill>
          <a:blip r:embed="rId6" cstate="print"/>
          <a:stretch>
            <a:fillRect/>
          </a:stretch>
        </p:blipFill>
        <p:spPr bwMode="gray">
          <a:xfrm>
            <a:off x="10702697" y="4387654"/>
            <a:ext cx="616000" cy="504000"/>
          </a:xfrm>
          <a:prstGeom prst="rect">
            <a:avLst/>
          </a:prstGeom>
        </p:spPr>
      </p:pic>
      <p:pic>
        <p:nvPicPr>
          <p:cNvPr id="71" name="图片 70">
            <a:extLst>
              <a:ext uri="{FF2B5EF4-FFF2-40B4-BE49-F238E27FC236}">
                <a16:creationId xmlns:a16="http://schemas.microsoft.com/office/drawing/2014/main" id="{4D8F06C5-9DA4-4EA8-92FF-60D922A35122}"/>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249474" y="4400268"/>
            <a:ext cx="665431" cy="540000"/>
          </a:xfrm>
          <a:prstGeom prst="rect">
            <a:avLst/>
          </a:prstGeom>
        </p:spPr>
      </p:pic>
    </p:spTree>
    <p:extLst>
      <p:ext uri="{BB962C8B-B14F-4D97-AF65-F5344CB8AC3E}">
        <p14:creationId xmlns:p14="http://schemas.microsoft.com/office/powerpoint/2010/main" val="3901197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Configuration Procedure</a:t>
            </a:r>
          </a:p>
        </p:txBody>
      </p:sp>
      <p:sp>
        <p:nvSpPr>
          <p:cNvPr id="5" name="矩形 4"/>
          <p:cNvSpPr/>
          <p:nvPr/>
        </p:nvSpPr>
        <p:spPr bwMode="gray">
          <a:xfrm>
            <a:off x="888521" y="1785108"/>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dhcp</a:t>
            </a:r>
            <a:r>
              <a:rPr lang="en-US" sz="1600" b="1" dirty="0">
                <a:latin typeface="Huawei Sans" panose="020C0503030203020204" pitchFamily="34" charset="0"/>
              </a:rPr>
              <a:t> select relay </a:t>
            </a:r>
            <a:r>
              <a:rPr lang="en-US" sz="1600" dirty="0">
                <a:latin typeface="Huawei Sans" panose="020C0503030203020204" pitchFamily="34" charset="0"/>
              </a:rPr>
              <a:t> </a:t>
            </a:r>
          </a:p>
        </p:txBody>
      </p:sp>
      <p:sp>
        <p:nvSpPr>
          <p:cNvPr id="6" name="矩形 5"/>
          <p:cNvSpPr/>
          <p:nvPr/>
        </p:nvSpPr>
        <p:spPr bwMode="gray">
          <a:xfrm>
            <a:off x="436563"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Enable the DHCP relay function on an interface.</a:t>
            </a:r>
          </a:p>
        </p:txBody>
      </p:sp>
      <p:sp>
        <p:nvSpPr>
          <p:cNvPr id="7" name="矩形 6"/>
          <p:cNvSpPr/>
          <p:nvPr/>
        </p:nvSpPr>
        <p:spPr bwMode="gray">
          <a:xfrm>
            <a:off x="888521" y="2624700"/>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dhcp</a:t>
            </a:r>
            <a:r>
              <a:rPr lang="en-US" sz="1600" b="1" dirty="0">
                <a:latin typeface="Huawei Sans" panose="020C0503030203020204" pitchFamily="34" charset="0"/>
              </a:rPr>
              <a:t> relay server-</a:t>
            </a:r>
            <a:r>
              <a:rPr lang="en-US" sz="1600" b="1" dirty="0" err="1">
                <a:latin typeface="Huawei Sans" panose="020C0503030203020204" pitchFamily="34" charset="0"/>
              </a:rPr>
              <a:t>ip</a:t>
            </a:r>
            <a:r>
              <a:rPr lang="en-US" sz="1600" b="1" dirty="0">
                <a:latin typeface="Huawei Sans" panose="020C0503030203020204" pitchFamily="34" charset="0"/>
              </a:rPr>
              <a:t> </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436563" y="2204904"/>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Specify the IP address of the DHCP server in the interface view.</a:t>
            </a:r>
          </a:p>
        </p:txBody>
      </p:sp>
      <p:sp>
        <p:nvSpPr>
          <p:cNvPr id="9" name="矩形 8"/>
          <p:cNvSpPr/>
          <p:nvPr/>
        </p:nvSpPr>
        <p:spPr bwMode="gray">
          <a:xfrm>
            <a:off x="888521" y="3464292"/>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b="1" dirty="0" err="1">
                <a:latin typeface="Huawei Sans" panose="020C0503030203020204" pitchFamily="34" charset="0"/>
              </a:rPr>
              <a:t>dhcp</a:t>
            </a:r>
            <a:r>
              <a:rPr lang="en-US" sz="1600" b="1" dirty="0">
                <a:latin typeface="Huawei Sans" panose="020C0503030203020204" pitchFamily="34" charset="0"/>
              </a:rPr>
              <a:t> server group </a:t>
            </a:r>
            <a:r>
              <a:rPr lang="en-US" sz="1600" i="1" dirty="0">
                <a:latin typeface="Huawei Sans" panose="020C0503030203020204" pitchFamily="34" charset="0"/>
              </a:rPr>
              <a:t>group-name</a:t>
            </a:r>
          </a:p>
        </p:txBody>
      </p:sp>
      <p:sp>
        <p:nvSpPr>
          <p:cNvPr id="10" name="矩形 9"/>
          <p:cNvSpPr/>
          <p:nvPr/>
        </p:nvSpPr>
        <p:spPr bwMode="gray">
          <a:xfrm>
            <a:off x="436563" y="3044496"/>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Create a DHCP server group.</a:t>
            </a:r>
          </a:p>
        </p:txBody>
      </p:sp>
      <p:sp>
        <p:nvSpPr>
          <p:cNvPr id="11" name="矩形 10"/>
          <p:cNvSpPr/>
          <p:nvPr/>
        </p:nvSpPr>
        <p:spPr bwMode="gray">
          <a:xfrm>
            <a:off x="888521" y="4303884"/>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dhcp</a:t>
            </a:r>
            <a:r>
              <a:rPr lang="en-US" sz="1600" dirty="0">
                <a:latin typeface="Huawei Sans" panose="020C0503030203020204" pitchFamily="34" charset="0"/>
              </a:rPr>
              <a:t>-server-group-HW]</a:t>
            </a:r>
            <a:r>
              <a:rPr lang="en-US" sz="1600" b="1" dirty="0" err="1">
                <a:latin typeface="Huawei Sans" panose="020C0503030203020204" pitchFamily="34" charset="0"/>
              </a:rPr>
              <a:t>dhcp</a:t>
            </a:r>
            <a:r>
              <a:rPr lang="en-US" sz="1600" b="1" dirty="0">
                <a:latin typeface="Huawei Sans" panose="020C0503030203020204" pitchFamily="34" charset="0"/>
              </a:rPr>
              <a:t>-server</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 </a:t>
            </a:r>
            <a:r>
              <a:rPr lang="en-US" sz="1600" i="1" dirty="0" err="1">
                <a:latin typeface="Huawei Sans" panose="020C0503030203020204" pitchFamily="34" charset="0"/>
              </a:rPr>
              <a:t>ip</a:t>
            </a:r>
            <a:r>
              <a:rPr lang="en-US" sz="1600" i="1" dirty="0">
                <a:latin typeface="Huawei Sans" panose="020C0503030203020204" pitchFamily="34" charset="0"/>
              </a:rPr>
              <a:t>-address-index</a:t>
            </a:r>
            <a:r>
              <a:rPr lang="en-US" sz="1600" dirty="0">
                <a:latin typeface="Huawei Sans" panose="020C0503030203020204" pitchFamily="34" charset="0"/>
              </a:rPr>
              <a:t> ]</a:t>
            </a:r>
          </a:p>
        </p:txBody>
      </p:sp>
      <p:sp>
        <p:nvSpPr>
          <p:cNvPr id="12" name="矩形 11"/>
          <p:cNvSpPr/>
          <p:nvPr/>
        </p:nvSpPr>
        <p:spPr bwMode="gray">
          <a:xfrm>
            <a:off x="436563" y="3884088"/>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Add DHCP servers to the DHCP server group.</a:t>
            </a:r>
          </a:p>
        </p:txBody>
      </p:sp>
      <p:sp>
        <p:nvSpPr>
          <p:cNvPr id="13" name="矩形 12"/>
          <p:cNvSpPr/>
          <p:nvPr/>
        </p:nvSpPr>
        <p:spPr bwMode="gray">
          <a:xfrm>
            <a:off x="888521" y="5143476"/>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dhcp</a:t>
            </a:r>
            <a:r>
              <a:rPr lang="en-US" sz="1600" b="1" dirty="0">
                <a:latin typeface="Huawei Sans" panose="020C0503030203020204" pitchFamily="34" charset="0"/>
              </a:rPr>
              <a:t> relay server-select </a:t>
            </a:r>
            <a:r>
              <a:rPr lang="en-US" sz="1600" i="1" dirty="0">
                <a:latin typeface="Huawei Sans" panose="020C0503030203020204" pitchFamily="34" charset="0"/>
              </a:rPr>
              <a:t>group-name</a:t>
            </a:r>
            <a:r>
              <a:rPr lang="en-US" sz="1600" dirty="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436563" y="4723680"/>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Apply the DHCP server group to the interface.</a:t>
            </a:r>
          </a:p>
        </p:txBody>
      </p:sp>
      <p:sp>
        <p:nvSpPr>
          <p:cNvPr id="15" name="矩形 14"/>
          <p:cNvSpPr/>
          <p:nvPr/>
        </p:nvSpPr>
        <p:spPr bwMode="gray">
          <a:xfrm>
            <a:off x="888521" y="5989849"/>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ip</a:t>
            </a:r>
            <a:r>
              <a:rPr lang="en-US" sz="1600" b="1" dirty="0">
                <a:latin typeface="Huawei Sans" panose="020C0503030203020204" pitchFamily="34" charset="0"/>
              </a:rPr>
              <a:t> address </a:t>
            </a:r>
            <a:r>
              <a:rPr lang="en-US" sz="1600" b="1" dirty="0" err="1">
                <a:latin typeface="Huawei Sans" panose="020C0503030203020204" pitchFamily="34" charset="0"/>
              </a:rPr>
              <a:t>dhcp-alloc</a:t>
            </a:r>
            <a:r>
              <a:rPr lang="en-US" sz="1600" dirty="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436563" y="5570053"/>
            <a:ext cx="11089232" cy="338554"/>
          </a:xfrm>
          <a:prstGeom prst="rect">
            <a:avLst/>
          </a:prstGeom>
        </p:spPr>
        <p:txBody>
          <a:bodyPr wrap="square">
            <a:spAutoFit/>
          </a:bodyPr>
          <a:lstStyle/>
          <a:p>
            <a:pPr marL="342900" indent="-342900" fontAlgn="ctr">
              <a:buFont typeface="+mj-lt"/>
              <a:buAutoNum type="arabicPeriod" startAt="6"/>
            </a:pPr>
            <a:r>
              <a:rPr lang="en-US" sz="1600" dirty="0">
                <a:latin typeface="Huawei Sans" panose="020C0503030203020204" pitchFamily="34" charset="0"/>
              </a:rPr>
              <a:t>Enable the DHCP client function on the interface.</a:t>
            </a:r>
          </a:p>
        </p:txBody>
      </p:sp>
    </p:spTree>
    <p:extLst>
      <p:ext uri="{BB962C8B-B14F-4D97-AF65-F5344CB8AC3E}">
        <p14:creationId xmlns:p14="http://schemas.microsoft.com/office/powerpoint/2010/main" val="2975228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a:extLst>
              <a:ext uri="{FF2B5EF4-FFF2-40B4-BE49-F238E27FC236}">
                <a16:creationId xmlns:a16="http://schemas.microsoft.com/office/drawing/2014/main" id="{3A19788D-EEF7-498E-A091-51158B743AE7}"/>
              </a:ext>
            </a:extLst>
          </p:cNvPr>
          <p:cNvSpPr txBox="1"/>
          <p:nvPr/>
        </p:nvSpPr>
        <p:spPr bwMode="gray">
          <a:xfrm>
            <a:off x="4428505" y="1663851"/>
            <a:ext cx="112148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lnSpc>
                <a:spcPct val="150000"/>
              </a:lnSpc>
            </a:pPr>
            <a:r>
              <a:rPr lang="en-US" sz="1200" dirty="0">
                <a:latin typeface="Huawei Sans" panose="020C0503030203020204" pitchFamily="34" charset="0"/>
              </a:rPr>
              <a:t>172.21.1.0/24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id="{2C7ED4A5-54A4-4636-A06A-8BAB2E3FDF23}"/>
              </a:ext>
            </a:extLst>
          </p:cNvPr>
          <p:cNvSpPr txBox="1"/>
          <p:nvPr/>
        </p:nvSpPr>
        <p:spPr bwMode="gray">
          <a:xfrm>
            <a:off x="4313328"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2" name="文本占位符 21"/>
          <p:cNvSpPr>
            <a:spLocks noGrp="1"/>
          </p:cNvSpPr>
          <p:nvPr>
            <p:ph type="body" sz="quarter" idx="10"/>
          </p:nvPr>
        </p:nvSpPr>
        <p:spPr bwMode="gray">
          <a:xfrm>
            <a:off x="451877" y="2549045"/>
            <a:ext cx="5987023" cy="3373407"/>
          </a:xfrm>
        </p:spPr>
        <p:txBody>
          <a:bodyPr/>
          <a:lstStyle/>
          <a:p>
            <a:pPr fontAlgn="ctr"/>
            <a:r>
              <a:rPr lang="en-US" sz="1200" dirty="0">
                <a:latin typeface="Huawei Sans" panose="020C0503030203020204" pitchFamily="34" charset="0"/>
              </a:rPr>
              <a:t>Configure VLAN 10 as the management VLAN, and enable the AP to obtain an IP address through DHCP.</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rPr>
              <a:t>Configure basic interworking parameters on the switch, AC, and AR.</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200" dirty="0">
                <a:solidFill>
                  <a:schemeClr val="bg1">
                    <a:lumMod val="65000"/>
                  </a:schemeClr>
                </a:solidFill>
                <a:latin typeface="Huawei Sans" panose="020C0503030203020204" pitchFamily="34" charset="0"/>
              </a:rPr>
              <a:t>Configure the AP, AC, and AR as the DHCP client, DHCP relay agent, and DHCP server, respectively, and enable the DHCP function.</a:t>
            </a:r>
          </a:p>
          <a:p>
            <a:pPr fontAlgn="ctr"/>
            <a:r>
              <a:rPr lang="en-US" sz="1200" dirty="0">
                <a:solidFill>
                  <a:schemeClr val="bg1">
                    <a:lumMod val="65000"/>
                  </a:schemeClr>
                </a:solidFill>
                <a:latin typeface="Huawei Sans" panose="020C0503030203020204" pitchFamily="34" charset="0"/>
              </a:rPr>
              <a:t>Enable the DHCP relay function on the AC and specify the IP address of the DHCP server as 172.21.1.2.</a:t>
            </a:r>
          </a:p>
          <a:p>
            <a:pPr fontAlgn="ctr"/>
            <a:r>
              <a:rPr lang="en-US" sz="1200" dirty="0">
                <a:solidFill>
                  <a:schemeClr val="bg1">
                    <a:lumMod val="65000"/>
                  </a:schemeClr>
                </a:solidFill>
                <a:latin typeface="Huawei Sans" panose="020C0503030203020204" pitchFamily="34" charset="0"/>
              </a:rPr>
              <a:t>Create an IP address pool named </a:t>
            </a:r>
            <a:r>
              <a:rPr lang="en-US" sz="1200" b="1" dirty="0">
                <a:solidFill>
                  <a:schemeClr val="bg1">
                    <a:lumMod val="65000"/>
                  </a:schemeClr>
                </a:solidFill>
                <a:latin typeface="Huawei Sans" panose="020C0503030203020204" pitchFamily="34" charset="0"/>
              </a:rPr>
              <a:t>AP</a:t>
            </a:r>
            <a:r>
              <a:rPr lang="en-US" sz="1200" dirty="0">
                <a:solidFill>
                  <a:schemeClr val="bg1">
                    <a:lumMod val="65000"/>
                  </a:schemeClr>
                </a:solidFill>
                <a:latin typeface="Huawei Sans" panose="020C0503030203020204" pitchFamily="34" charset="0"/>
              </a:rPr>
              <a:t> on the AR, and set the IP segment to 10.1.1.0/24 and the gateway address to 10.1.1.2.</a:t>
            </a: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Configuration Example (1/4)</a:t>
            </a:r>
            <a:endParaRPr lang="en-US" altLang="zh-CN"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3" name="矩形 22"/>
          <p:cNvSpPr/>
          <p:nvPr/>
        </p:nvSpPr>
        <p:spPr bwMode="gray">
          <a:xfrm>
            <a:off x="6448425" y="1550380"/>
            <a:ext cx="5297488" cy="2734018"/>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rPr>
              <a:t>[SW] </a:t>
            </a:r>
            <a:r>
              <a:rPr lang="en-US" sz="1200" b="1" dirty="0" err="1">
                <a:solidFill>
                  <a:prstClr val="black"/>
                </a:solidFill>
                <a:latin typeface="Huawei Sans" panose="020C0503030203020204" pitchFamily="34" charset="0"/>
              </a:rPr>
              <a:t>vlan</a:t>
            </a:r>
            <a:r>
              <a:rPr lang="en-US" sz="1200" b="1" dirty="0">
                <a:solidFill>
                  <a:prstClr val="black"/>
                </a:solidFill>
                <a:latin typeface="Huawei Sans" panose="020C0503030203020204" pitchFamily="34" charset="0"/>
              </a:rPr>
              <a:t> 10</a:t>
            </a:r>
          </a:p>
          <a:p>
            <a:pPr fontAlgn="ctr">
              <a:lnSpc>
                <a:spcPct val="120000"/>
              </a:lnSpc>
            </a:pPr>
            <a:r>
              <a:rPr lang="en-US" sz="1200" dirty="0">
                <a:solidFill>
                  <a:prstClr val="black"/>
                </a:solidFill>
                <a:latin typeface="Huawei Sans" panose="020C0503030203020204" pitchFamily="34" charset="0"/>
              </a:rPr>
              <a:t>[SW-vlan10]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[SW]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GigabitEthernet</a:t>
            </a:r>
            <a:r>
              <a:rPr lang="en-US" sz="1200" b="1" dirty="0">
                <a:solidFill>
                  <a:prstClr val="black"/>
                </a:solidFill>
                <a:latin typeface="Huawei Sans" panose="020C0503030203020204" pitchFamily="34" charset="0"/>
              </a:rPr>
              <a:t> 0/0/1</a:t>
            </a:r>
          </a:p>
          <a:p>
            <a:pPr fontAlgn="ctr">
              <a:lnSpc>
                <a:spcPct val="120000"/>
              </a:lnSpc>
            </a:pPr>
            <a:r>
              <a:rPr lang="en-US" sz="1200" dirty="0">
                <a:solidFill>
                  <a:prstClr val="black"/>
                </a:solidFill>
                <a:latin typeface="Huawei Sans" panose="020C0503030203020204" pitchFamily="34" charset="0"/>
              </a:rPr>
              <a:t>[SW-GigabitEthernet0/0/1] </a:t>
            </a:r>
            <a:r>
              <a:rPr lang="en-US" sz="1200" b="1" dirty="0">
                <a:solidFill>
                  <a:prstClr val="black"/>
                </a:solidFill>
                <a:latin typeface="Huawei Sans" panose="020C0503030203020204" pitchFamily="34" charset="0"/>
              </a:rPr>
              <a:t>port link-type access 	</a:t>
            </a:r>
          </a:p>
          <a:p>
            <a:pPr fontAlgn="ctr">
              <a:lnSpc>
                <a:spcPct val="120000"/>
              </a:lnSpc>
            </a:pPr>
            <a:r>
              <a:rPr lang="en-US" sz="1200" dirty="0">
                <a:solidFill>
                  <a:prstClr val="black"/>
                </a:solidFill>
                <a:latin typeface="Huawei Sans" panose="020C0503030203020204" pitchFamily="34" charset="0"/>
              </a:rPr>
              <a:t>[SW-GigabitEthernet0/0/1] </a:t>
            </a:r>
            <a:r>
              <a:rPr lang="en-US" sz="1200" b="1" dirty="0">
                <a:solidFill>
                  <a:prstClr val="black"/>
                </a:solidFill>
                <a:latin typeface="Huawei Sans" panose="020C0503030203020204" pitchFamily="34" charset="0"/>
              </a:rPr>
              <a:t>port default </a:t>
            </a:r>
            <a:r>
              <a:rPr lang="en-US" sz="1200" b="1" dirty="0" err="1">
                <a:solidFill>
                  <a:prstClr val="black"/>
                </a:solidFill>
                <a:latin typeface="Huawei Sans" panose="020C0503030203020204" pitchFamily="34" charset="0"/>
              </a:rPr>
              <a:t>vlan</a:t>
            </a:r>
            <a:r>
              <a:rPr lang="en-US" sz="1200" b="1" dirty="0">
                <a:solidFill>
                  <a:prstClr val="black"/>
                </a:solidFill>
                <a:latin typeface="Huawei Sans" panose="020C0503030203020204" pitchFamily="34" charset="0"/>
              </a:rPr>
              <a:t> 10</a:t>
            </a:r>
          </a:p>
          <a:p>
            <a:pPr fontAlgn="ctr">
              <a:lnSpc>
                <a:spcPct val="120000"/>
              </a:lnSpc>
            </a:pPr>
            <a:r>
              <a:rPr lang="en-US" sz="1200" dirty="0">
                <a:solidFill>
                  <a:prstClr val="black"/>
                </a:solidFill>
                <a:latin typeface="Huawei Sans" panose="020C0503030203020204" pitchFamily="34" charset="0"/>
              </a:rPr>
              <a:t>[SW-GigabitEthernet0/0/1]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[SW]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GigabitEthernet</a:t>
            </a:r>
            <a:r>
              <a:rPr lang="en-US" sz="1200" b="1" dirty="0">
                <a:solidFill>
                  <a:prstClr val="black"/>
                </a:solidFill>
                <a:latin typeface="Huawei Sans" panose="020C0503030203020204" pitchFamily="34" charset="0"/>
              </a:rPr>
              <a:t> 0/0/2</a:t>
            </a:r>
          </a:p>
          <a:p>
            <a:pPr fontAlgn="ctr">
              <a:lnSpc>
                <a:spcPct val="120000"/>
              </a:lnSpc>
            </a:pPr>
            <a:r>
              <a:rPr lang="en-US" sz="1200" dirty="0">
                <a:solidFill>
                  <a:prstClr val="black"/>
                </a:solidFill>
                <a:latin typeface="Huawei Sans" panose="020C0503030203020204" pitchFamily="34" charset="0"/>
              </a:rPr>
              <a:t>[SW-GigabitEthernet0/0/2] </a:t>
            </a:r>
            <a:r>
              <a:rPr lang="en-US" sz="1200" b="1" dirty="0">
                <a:solidFill>
                  <a:prstClr val="black"/>
                </a:solidFill>
                <a:latin typeface="Huawei Sans" panose="020C0503030203020204" pitchFamily="34" charset="0"/>
              </a:rPr>
              <a:t>port link-type trunk 	</a:t>
            </a:r>
          </a:p>
          <a:p>
            <a:pPr fontAlgn="ctr">
              <a:lnSpc>
                <a:spcPct val="120000"/>
              </a:lnSpc>
            </a:pPr>
            <a:r>
              <a:rPr lang="en-US" sz="1200" dirty="0">
                <a:solidFill>
                  <a:prstClr val="black"/>
                </a:solidFill>
                <a:latin typeface="Huawei Sans" panose="020C0503030203020204" pitchFamily="34" charset="0"/>
              </a:rPr>
              <a:t>[SW-GigabitEthernet0/0/2] </a:t>
            </a:r>
            <a:r>
              <a:rPr lang="en-US" sz="1200" b="1" dirty="0">
                <a:solidFill>
                  <a:prstClr val="black"/>
                </a:solidFill>
                <a:latin typeface="Huawei Sans" panose="020C0503030203020204" pitchFamily="34" charset="0"/>
              </a:rPr>
              <a:t>port trunk allow-pass </a:t>
            </a:r>
            <a:r>
              <a:rPr lang="en-US" sz="1200" b="1" dirty="0" err="1">
                <a:solidFill>
                  <a:prstClr val="black"/>
                </a:solidFill>
                <a:latin typeface="Huawei Sans" panose="020C0503030203020204" pitchFamily="34" charset="0"/>
              </a:rPr>
              <a:t>vlan</a:t>
            </a:r>
            <a:r>
              <a:rPr lang="en-US" sz="1200" b="1" dirty="0">
                <a:solidFill>
                  <a:prstClr val="black"/>
                </a:solidFill>
                <a:latin typeface="Huawei Sans" panose="020C0503030203020204" pitchFamily="34" charset="0"/>
              </a:rPr>
              <a:t> 10</a:t>
            </a:r>
          </a:p>
          <a:p>
            <a:pPr fontAlgn="ctr">
              <a:lnSpc>
                <a:spcPct val="120000"/>
              </a:lnSpc>
            </a:pPr>
            <a:r>
              <a:rPr lang="en-US" sz="1200" dirty="0">
                <a:solidFill>
                  <a:prstClr val="black"/>
                </a:solidFill>
                <a:latin typeface="Huawei Sans" panose="020C0503030203020204" pitchFamily="34" charset="0"/>
              </a:rPr>
              <a:t>[SW-GigabitEthernet0/0/2]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[SW]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Vlanif</a:t>
            </a:r>
            <a:r>
              <a:rPr lang="en-US" sz="1200" b="1" dirty="0">
                <a:solidFill>
                  <a:prstClr val="black"/>
                </a:solidFill>
                <a:latin typeface="Huawei Sans" panose="020C0503030203020204" pitchFamily="34" charset="0"/>
              </a:rPr>
              <a:t> 10</a:t>
            </a:r>
            <a:r>
              <a:rPr lang="en-US" sz="1200" dirty="0">
                <a:solidFill>
                  <a:prstClr val="black"/>
                </a:solidFill>
                <a:latin typeface="Huawei Sans" panose="020C0503030203020204" pitchFamily="34" charset="0"/>
              </a:rPr>
              <a:t>	</a:t>
            </a:r>
          </a:p>
          <a:p>
            <a:pPr fontAlgn="ctr">
              <a:lnSpc>
                <a:spcPct val="120000"/>
              </a:lnSpc>
            </a:pPr>
            <a:r>
              <a:rPr lang="en-US" sz="1200" dirty="0">
                <a:solidFill>
                  <a:prstClr val="black"/>
                </a:solidFill>
                <a:latin typeface="Huawei Sans" panose="020C0503030203020204" pitchFamily="34" charset="0"/>
              </a:rPr>
              <a:t>[SW-Vlanif10]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address 10.1.1.1 24</a:t>
            </a:r>
          </a:p>
        </p:txBody>
      </p:sp>
      <p:sp>
        <p:nvSpPr>
          <p:cNvPr id="24" name="矩形 23"/>
          <p:cNvSpPr/>
          <p:nvPr/>
        </p:nvSpPr>
        <p:spPr bwMode="gray">
          <a:xfrm>
            <a:off x="6448425" y="4444046"/>
            <a:ext cx="5297488" cy="1847622"/>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rPr>
              <a:t>[AC] </a:t>
            </a:r>
            <a:r>
              <a:rPr lang="en-US" sz="1200" b="1" dirty="0" err="1">
                <a:solidFill>
                  <a:prstClr val="black"/>
                </a:solidFill>
                <a:latin typeface="Huawei Sans" panose="020C0503030203020204" pitchFamily="34" charset="0"/>
              </a:rPr>
              <a:t>vlan</a:t>
            </a:r>
            <a:r>
              <a:rPr lang="en-US" sz="1200" b="1" dirty="0">
                <a:solidFill>
                  <a:prstClr val="black"/>
                </a:solidFill>
                <a:latin typeface="Huawei Sans" panose="020C0503030203020204" pitchFamily="34" charset="0"/>
              </a:rPr>
              <a:t> batch 10 20</a:t>
            </a:r>
          </a:p>
          <a:p>
            <a:pPr fontAlgn="ctr">
              <a:lnSpc>
                <a:spcPct val="120000"/>
              </a:lnSpc>
            </a:pPr>
            <a:r>
              <a:rPr lang="en-US" sz="1200" dirty="0">
                <a:solidFill>
                  <a:prstClr val="black"/>
                </a:solidFill>
                <a:latin typeface="Huawei Sans" panose="020C0503030203020204" pitchFamily="34" charset="0"/>
              </a:rPr>
              <a:t>[AC]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GigabitEthernet</a:t>
            </a:r>
            <a:r>
              <a:rPr lang="en-US" sz="1200" b="1" dirty="0">
                <a:solidFill>
                  <a:prstClr val="black"/>
                </a:solidFill>
                <a:latin typeface="Huawei Sans" panose="020C0503030203020204" pitchFamily="34" charset="0"/>
              </a:rPr>
              <a:t> 0/0/1</a:t>
            </a:r>
          </a:p>
          <a:p>
            <a:pPr fontAlgn="ctr">
              <a:lnSpc>
                <a:spcPct val="120000"/>
              </a:lnSpc>
            </a:pPr>
            <a:r>
              <a:rPr lang="en-US" sz="1200" dirty="0">
                <a:solidFill>
                  <a:prstClr val="black"/>
                </a:solidFill>
                <a:latin typeface="Huawei Sans" panose="020C0503030203020204" pitchFamily="34" charset="0"/>
              </a:rPr>
              <a:t>[AC-GigabitEthernet0/0/1] </a:t>
            </a:r>
            <a:r>
              <a:rPr lang="en-US" sz="1200" b="1" dirty="0">
                <a:solidFill>
                  <a:prstClr val="black"/>
                </a:solidFill>
                <a:latin typeface="Huawei Sans" panose="020C0503030203020204" pitchFamily="34" charset="0"/>
              </a:rPr>
              <a:t>port link-type trunk</a:t>
            </a:r>
          </a:p>
          <a:p>
            <a:pPr fontAlgn="ctr">
              <a:lnSpc>
                <a:spcPct val="120000"/>
              </a:lnSpc>
            </a:pPr>
            <a:r>
              <a:rPr lang="en-US" sz="1200" dirty="0">
                <a:solidFill>
                  <a:prstClr val="black"/>
                </a:solidFill>
                <a:latin typeface="Huawei Sans" panose="020C0503030203020204" pitchFamily="34" charset="0"/>
              </a:rPr>
              <a:t>[AC-GigabitEthernet0/0/1] </a:t>
            </a:r>
            <a:r>
              <a:rPr lang="en-US" sz="1200" b="1" dirty="0">
                <a:solidFill>
                  <a:prstClr val="black"/>
                </a:solidFill>
                <a:latin typeface="Huawei Sans" panose="020C0503030203020204" pitchFamily="34" charset="0"/>
              </a:rPr>
              <a:t>port trunk allow-pass </a:t>
            </a:r>
            <a:r>
              <a:rPr lang="en-US" sz="1200" b="1" dirty="0" err="1">
                <a:solidFill>
                  <a:prstClr val="black"/>
                </a:solidFill>
                <a:latin typeface="Huawei Sans" panose="020C0503030203020204" pitchFamily="34" charset="0"/>
              </a:rPr>
              <a:t>vlan</a:t>
            </a:r>
            <a:r>
              <a:rPr lang="en-US" sz="1200" b="1" dirty="0">
                <a:solidFill>
                  <a:prstClr val="black"/>
                </a:solidFill>
                <a:latin typeface="Huawei Sans" panose="020C0503030203020204" pitchFamily="34" charset="0"/>
              </a:rPr>
              <a:t> 10</a:t>
            </a:r>
          </a:p>
          <a:p>
            <a:pPr fontAlgn="ctr">
              <a:lnSpc>
                <a:spcPct val="120000"/>
              </a:lnSpc>
            </a:pPr>
            <a:r>
              <a:rPr lang="en-US" sz="1200" dirty="0">
                <a:solidFill>
                  <a:prstClr val="black"/>
                </a:solidFill>
                <a:latin typeface="Huawei Sans" panose="020C0503030203020204" pitchFamily="34" charset="0"/>
              </a:rPr>
              <a:t>[AC-GigabitEthernet0/0/1]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[AC]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GigabitEthernet</a:t>
            </a:r>
            <a:r>
              <a:rPr lang="en-US" sz="1200" b="1" dirty="0">
                <a:solidFill>
                  <a:prstClr val="black"/>
                </a:solidFill>
                <a:latin typeface="Huawei Sans" panose="020C0503030203020204" pitchFamily="34" charset="0"/>
              </a:rPr>
              <a:t> 0/0/2</a:t>
            </a:r>
          </a:p>
          <a:p>
            <a:pPr fontAlgn="ctr">
              <a:lnSpc>
                <a:spcPct val="120000"/>
              </a:lnSpc>
            </a:pPr>
            <a:r>
              <a:rPr lang="en-US" sz="1200" dirty="0">
                <a:solidFill>
                  <a:prstClr val="black"/>
                </a:solidFill>
                <a:latin typeface="Huawei Sans" panose="020C0503030203020204" pitchFamily="34" charset="0"/>
              </a:rPr>
              <a:t>[AC-GigabitEthernet0/0/1] </a:t>
            </a:r>
            <a:r>
              <a:rPr lang="en-US" sz="1200" b="1" dirty="0">
                <a:solidFill>
                  <a:prstClr val="black"/>
                </a:solidFill>
                <a:latin typeface="Huawei Sans" panose="020C0503030203020204" pitchFamily="34" charset="0"/>
              </a:rPr>
              <a:t>port link-type access</a:t>
            </a:r>
          </a:p>
          <a:p>
            <a:pPr fontAlgn="ctr">
              <a:lnSpc>
                <a:spcPct val="120000"/>
              </a:lnSpc>
            </a:pPr>
            <a:r>
              <a:rPr lang="en-US" sz="1200" dirty="0">
                <a:solidFill>
                  <a:prstClr val="black"/>
                </a:solidFill>
                <a:latin typeface="Huawei Sans" panose="020C0503030203020204" pitchFamily="34" charset="0"/>
              </a:rPr>
              <a:t>[AC-GigabitEthernet0/0/1] </a:t>
            </a:r>
            <a:r>
              <a:rPr lang="en-US" sz="1200" b="1" dirty="0">
                <a:solidFill>
                  <a:prstClr val="black"/>
                </a:solidFill>
                <a:latin typeface="Huawei Sans" panose="020C0503030203020204" pitchFamily="34" charset="0"/>
              </a:rPr>
              <a:t>port default </a:t>
            </a:r>
            <a:r>
              <a:rPr lang="en-US" sz="1200" b="1" dirty="0" err="1">
                <a:solidFill>
                  <a:prstClr val="black"/>
                </a:solidFill>
                <a:latin typeface="Huawei Sans" panose="020C0503030203020204" pitchFamily="34" charset="0"/>
              </a:rPr>
              <a:t>vlan</a:t>
            </a:r>
            <a:r>
              <a:rPr lang="en-US" sz="1200" b="1" dirty="0">
                <a:solidFill>
                  <a:prstClr val="black"/>
                </a:solidFill>
                <a:latin typeface="Huawei Sans" panose="020C0503030203020204" pitchFamily="34" charset="0"/>
              </a:rPr>
              <a:t> 20</a:t>
            </a:r>
          </a:p>
        </p:txBody>
      </p:sp>
      <p:sp>
        <p:nvSpPr>
          <p:cNvPr id="29" name="文本框 28"/>
          <p:cNvSpPr txBox="1"/>
          <p:nvPr/>
        </p:nvSpPr>
        <p:spPr bwMode="gray">
          <a:xfrm>
            <a:off x="6422883" y="1242648"/>
            <a:ext cx="5323030" cy="307777"/>
          </a:xfrm>
          <a:prstGeom prst="rect">
            <a:avLst/>
          </a:prstGeom>
          <a:noFill/>
        </p:spPr>
        <p:txBody>
          <a:bodyPr wrap="square" rtlCol="0">
            <a:spAutoFit/>
          </a:bodyPr>
          <a:lstStyle/>
          <a:p>
            <a:pPr fontAlgn="ctr"/>
            <a:r>
              <a:rPr lang="en-US" sz="1400" b="1" dirty="0">
                <a:latin typeface="Huawei Sans" panose="020C0503030203020204" pitchFamily="34" charset="0"/>
              </a:rPr>
              <a:t>Configurations on the switch and AC</a:t>
            </a:r>
          </a:p>
        </p:txBody>
      </p:sp>
      <p:cxnSp>
        <p:nvCxnSpPr>
          <p:cNvPr id="26" name="直接连接符 25">
            <a:extLst>
              <a:ext uri="{FF2B5EF4-FFF2-40B4-BE49-F238E27FC236}">
                <a16:creationId xmlns:a16="http://schemas.microsoft.com/office/drawing/2014/main" id="{45A2B4F0-7EC0-49F4-8A0B-E62C303F0698}"/>
              </a:ext>
            </a:extLst>
          </p:cNvPr>
          <p:cNvCxnSpPr>
            <a:cxnSpLocks/>
            <a:stCxn id="36" idx="3"/>
            <a:endCxn id="37" idx="1"/>
          </p:cNvCxnSpPr>
          <p:nvPr/>
        </p:nvCxnSpPr>
        <p:spPr bwMode="gray">
          <a:xfrm>
            <a:off x="1181781" y="1994468"/>
            <a:ext cx="8506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直接连接符 26">
            <a:extLst>
              <a:ext uri="{FF2B5EF4-FFF2-40B4-BE49-F238E27FC236}">
                <a16:creationId xmlns:a16="http://schemas.microsoft.com/office/drawing/2014/main" id="{A76A4E76-041A-4277-A892-92CA79BEDA42}"/>
              </a:ext>
            </a:extLst>
          </p:cNvPr>
          <p:cNvCxnSpPr>
            <a:cxnSpLocks/>
            <a:stCxn id="37" idx="3"/>
            <a:endCxn id="35" idx="1"/>
          </p:cNvCxnSpPr>
          <p:nvPr/>
        </p:nvCxnSpPr>
        <p:spPr bwMode="gray">
          <a:xfrm>
            <a:off x="2572448" y="1994468"/>
            <a:ext cx="126833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0" name="文本框 29">
            <a:extLst>
              <a:ext uri="{FF2B5EF4-FFF2-40B4-BE49-F238E27FC236}">
                <a16:creationId xmlns:a16="http://schemas.microsoft.com/office/drawing/2014/main" id="{F4281C1A-BB81-484F-94D3-6591828AFC99}"/>
              </a:ext>
            </a:extLst>
          </p:cNvPr>
          <p:cNvSpPr txBox="1"/>
          <p:nvPr/>
        </p:nvSpPr>
        <p:spPr bwMode="gray">
          <a:xfrm>
            <a:off x="5332059" y="1410165"/>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id="{02560C23-994E-4160-99CC-A75FAFDFAB44}"/>
              </a:ext>
            </a:extLst>
          </p:cNvPr>
          <p:cNvSpPr txBox="1"/>
          <p:nvPr/>
        </p:nvSpPr>
        <p:spPr bwMode="gray">
          <a:xfrm>
            <a:off x="2065113" y="2096606"/>
            <a:ext cx="464257"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id="{C5BAC776-5D35-45CB-B85D-B74BEF4A3FC3}"/>
              </a:ext>
            </a:extLst>
          </p:cNvPr>
          <p:cNvSpPr txBox="1"/>
          <p:nvPr/>
        </p:nvSpPr>
        <p:spPr bwMode="gray">
          <a:xfrm>
            <a:off x="3883804" y="2096606"/>
            <a:ext cx="41296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AC</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id="{0CF0EBD0-55B8-4885-95CF-876C8A0EC9FF}"/>
              </a:ext>
            </a:extLst>
          </p:cNvPr>
          <p:cNvSpPr txBox="1"/>
          <p:nvPr/>
        </p:nvSpPr>
        <p:spPr bwMode="gray">
          <a:xfrm>
            <a:off x="1354253" y="1877063"/>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id="{E2A7BA78-DF56-406F-A74E-5B7B9D6442DC}"/>
              </a:ext>
            </a:extLst>
          </p:cNvPr>
          <p:cNvSpPr txBox="1"/>
          <p:nvPr/>
        </p:nvSpPr>
        <p:spPr bwMode="gray">
          <a:xfrm>
            <a:off x="3185325"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35" name="图片 34" descr="AC-蓝.png">
            <a:extLst>
              <a:ext uri="{FF2B5EF4-FFF2-40B4-BE49-F238E27FC236}">
                <a16:creationId xmlns:a16="http://schemas.microsoft.com/office/drawing/2014/main" id="{87527DFB-0281-437D-B4D9-0D79662882DF}"/>
              </a:ext>
            </a:extLst>
          </p:cNvPr>
          <p:cNvPicPr>
            <a:picLocks noChangeAspect="1"/>
          </p:cNvPicPr>
          <p:nvPr/>
        </p:nvPicPr>
        <p:blipFill>
          <a:blip r:embed="rId3" cstate="print"/>
          <a:stretch>
            <a:fillRect/>
          </a:stretch>
        </p:blipFill>
        <p:spPr bwMode="gray">
          <a:xfrm>
            <a:off x="3840784" y="1773559"/>
            <a:ext cx="540000" cy="441818"/>
          </a:xfrm>
          <a:prstGeom prst="rect">
            <a:avLst/>
          </a:prstGeom>
        </p:spPr>
      </p:pic>
      <p:pic>
        <p:nvPicPr>
          <p:cNvPr id="36" name="图片 35">
            <a:extLst>
              <a:ext uri="{FF2B5EF4-FFF2-40B4-BE49-F238E27FC236}">
                <a16:creationId xmlns:a16="http://schemas.microsoft.com/office/drawing/2014/main" id="{C68FD8ED-80AA-41DC-808D-019514B61AA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41781" y="1773068"/>
            <a:ext cx="540000" cy="442800"/>
          </a:xfrm>
          <a:prstGeom prst="rect">
            <a:avLst/>
          </a:prstGeom>
        </p:spPr>
      </p:pic>
      <p:pic>
        <p:nvPicPr>
          <p:cNvPr id="37" name="图片 36">
            <a:extLst>
              <a:ext uri="{FF2B5EF4-FFF2-40B4-BE49-F238E27FC236}">
                <a16:creationId xmlns:a16="http://schemas.microsoft.com/office/drawing/2014/main" id="{0C45C58C-77E7-47CE-A78C-04B6DFA8D3A4}"/>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032448" y="1773068"/>
            <a:ext cx="540000" cy="442800"/>
          </a:xfrm>
          <a:prstGeom prst="rect">
            <a:avLst/>
          </a:prstGeom>
        </p:spPr>
      </p:pic>
      <p:sp>
        <p:nvSpPr>
          <p:cNvPr id="40" name="文本框 39">
            <a:extLst>
              <a:ext uri="{FF2B5EF4-FFF2-40B4-BE49-F238E27FC236}">
                <a16:creationId xmlns:a16="http://schemas.microsoft.com/office/drawing/2014/main" id="{3EBB35F1-774F-4AF0-9D85-D7685F398280}"/>
              </a:ext>
            </a:extLst>
          </p:cNvPr>
          <p:cNvSpPr txBox="1"/>
          <p:nvPr/>
        </p:nvSpPr>
        <p:spPr bwMode="gray">
          <a:xfrm>
            <a:off x="679652" y="2096606"/>
            <a:ext cx="40815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AP</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id="{C2BDD047-A8BC-482B-AC6E-8DA54781E520}"/>
              </a:ext>
            </a:extLst>
          </p:cNvPr>
          <p:cNvSpPr txBox="1"/>
          <p:nvPr/>
        </p:nvSpPr>
        <p:spPr bwMode="gray">
          <a:xfrm>
            <a:off x="3599271" y="1410165"/>
            <a:ext cx="101569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relay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id="{70C19B91-E5C6-4B81-AC82-08384CE908B1}"/>
              </a:ext>
            </a:extLst>
          </p:cNvPr>
          <p:cNvSpPr txBox="1"/>
          <p:nvPr/>
        </p:nvSpPr>
        <p:spPr bwMode="gray">
          <a:xfrm>
            <a:off x="2494572"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id="{146D24BF-6F05-46DC-8DF0-591F923C1E1E}"/>
              </a:ext>
            </a:extLst>
          </p:cNvPr>
          <p:cNvSpPr txBox="1"/>
          <p:nvPr/>
        </p:nvSpPr>
        <p:spPr bwMode="gray">
          <a:xfrm>
            <a:off x="5528653" y="2231432"/>
            <a:ext cx="680211" cy="307777"/>
          </a:xfrm>
          <a:prstGeom prst="rect">
            <a:avLst/>
          </a:prstGeom>
          <a:noFill/>
        </p:spPr>
        <p:txBody>
          <a:bodyPr wrap="square" rtlCol="0">
            <a:spAutoFit/>
          </a:bodyPr>
          <a:lstStyle/>
          <a:p>
            <a:pPr algn="ct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cxnSp>
        <p:nvCxnSpPr>
          <p:cNvPr id="47" name="直接连接符 46">
            <a:extLst>
              <a:ext uri="{FF2B5EF4-FFF2-40B4-BE49-F238E27FC236}">
                <a16:creationId xmlns:a16="http://schemas.microsoft.com/office/drawing/2014/main" id="{A163C206-3E72-434A-BF0A-E050C9CAA093}"/>
              </a:ext>
            </a:extLst>
          </p:cNvPr>
          <p:cNvCxnSpPr>
            <a:cxnSpLocks/>
            <a:stCxn id="35" idx="3"/>
            <a:endCxn id="51" idx="1"/>
          </p:cNvCxnSpPr>
          <p:nvPr/>
        </p:nvCxnSpPr>
        <p:spPr bwMode="gray">
          <a:xfrm flipV="1">
            <a:off x="4380784" y="1993977"/>
            <a:ext cx="1217974"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3E34153A-F3F0-4B00-9A96-88A3B2A3E304}"/>
              </a:ext>
            </a:extLst>
          </p:cNvPr>
          <p:cNvSpPr txBox="1"/>
          <p:nvPr/>
        </p:nvSpPr>
        <p:spPr bwMode="gray">
          <a:xfrm>
            <a:off x="2719356" y="1646304"/>
            <a:ext cx="94836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10.1.1.0/24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51" name="图片 50">
            <a:extLst>
              <a:ext uri="{FF2B5EF4-FFF2-40B4-BE49-F238E27FC236}">
                <a16:creationId xmlns:a16="http://schemas.microsoft.com/office/drawing/2014/main" id="{5553B35A-A48A-49B5-BC3A-6D357DC1594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98758" y="1772577"/>
            <a:ext cx="540000" cy="442800"/>
          </a:xfrm>
          <a:prstGeom prst="rect">
            <a:avLst/>
          </a:prstGeom>
        </p:spPr>
      </p:pic>
      <p:sp>
        <p:nvSpPr>
          <p:cNvPr id="52" name="文本框 51">
            <a:extLst>
              <a:ext uri="{FF2B5EF4-FFF2-40B4-BE49-F238E27FC236}">
                <a16:creationId xmlns:a16="http://schemas.microsoft.com/office/drawing/2014/main" id="{5D5493E6-07BB-4CDC-8F49-E95182219932}"/>
              </a:ext>
            </a:extLst>
          </p:cNvPr>
          <p:cNvSpPr txBox="1"/>
          <p:nvPr/>
        </p:nvSpPr>
        <p:spPr bwMode="gray">
          <a:xfrm>
            <a:off x="4953525"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1024039F-9287-4926-BD13-C3FCE21A3576}"/>
              </a:ext>
            </a:extLst>
          </p:cNvPr>
          <p:cNvSpPr txBox="1"/>
          <p:nvPr/>
        </p:nvSpPr>
        <p:spPr bwMode="gray">
          <a:xfrm>
            <a:off x="406255" y="142462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16265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bwMode="gray">
          <a:xfrm>
            <a:off x="451877" y="2739263"/>
            <a:ext cx="5987023" cy="3183190"/>
          </a:xfrm>
        </p:spPr>
        <p:txBody>
          <a:bodyPr/>
          <a:lstStyle/>
          <a:p>
            <a:pPr fontAlgn="ctr"/>
            <a:r>
              <a:rPr lang="en-US" sz="1200" dirty="0">
                <a:solidFill>
                  <a:schemeClr val="bg1">
                    <a:lumMod val="65000"/>
                  </a:schemeClr>
                </a:solidFill>
                <a:latin typeface="Huawei Sans" panose="020C0503030203020204" pitchFamily="34" charset="0"/>
              </a:rPr>
              <a:t>Configure VLAN 10 as the management VLAN, and enable the AP to obtain an IP address through DHCP.</a:t>
            </a:r>
            <a:endParaRPr lang="en-US" altLang="zh-CN" sz="1200" dirty="0">
              <a:solidFill>
                <a:schemeClr val="bg1">
                  <a:lumMod val="65000"/>
                </a:schemeClr>
              </a:solidFill>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200" dirty="0">
                <a:solidFill>
                  <a:schemeClr val="bg1">
                    <a:lumMod val="65000"/>
                  </a:schemeClr>
                </a:solidFill>
                <a:latin typeface="Huawei Sans" panose="020C0503030203020204" pitchFamily="34" charset="0"/>
              </a:rPr>
              <a:t>Configure basic interworking parameters on the switch, AC, and AR.</a:t>
            </a:r>
            <a:endParaRPr lang="en-US" altLang="zh-CN" sz="1200" dirty="0">
              <a:solidFill>
                <a:schemeClr val="bg1">
                  <a:lumMod val="65000"/>
                </a:schemeClr>
              </a:solidFill>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rPr>
              <a:t>Configure the AP, AC, and AR as the DHCP client, DHCP relay agent, and DHCP server, respectively, and enable the DHCP function.</a:t>
            </a:r>
          </a:p>
          <a:p>
            <a:pPr fontAlgn="ctr"/>
            <a:r>
              <a:rPr lang="en-US" sz="1200" dirty="0">
                <a:latin typeface="Huawei Sans" panose="020C0503030203020204" pitchFamily="34" charset="0"/>
              </a:rPr>
              <a:t>Enable the DHCP relay function on the AC and specify the IP address of the DHCP server as 172.21.1.2.</a:t>
            </a:r>
          </a:p>
          <a:p>
            <a:pPr fontAlgn="ctr"/>
            <a:r>
              <a:rPr lang="en-US" sz="1200" dirty="0">
                <a:solidFill>
                  <a:schemeClr val="bg1">
                    <a:lumMod val="65000"/>
                  </a:schemeClr>
                </a:solidFill>
                <a:latin typeface="Huawei Sans" panose="020C0503030203020204" pitchFamily="34" charset="0"/>
              </a:rPr>
              <a:t>Create an IP address pool named </a:t>
            </a:r>
            <a:r>
              <a:rPr lang="en-US" sz="1200" b="1" dirty="0">
                <a:solidFill>
                  <a:schemeClr val="bg1">
                    <a:lumMod val="65000"/>
                  </a:schemeClr>
                </a:solidFill>
                <a:latin typeface="Huawei Sans" panose="020C0503030203020204" pitchFamily="34" charset="0"/>
              </a:rPr>
              <a:t>AP</a:t>
            </a:r>
            <a:r>
              <a:rPr lang="en-US" sz="1200" dirty="0">
                <a:solidFill>
                  <a:schemeClr val="bg1">
                    <a:lumMod val="65000"/>
                  </a:schemeClr>
                </a:solidFill>
                <a:latin typeface="Huawei Sans" panose="020C0503030203020204" pitchFamily="34" charset="0"/>
              </a:rPr>
              <a:t> on the AR, and set the IP segment to 10.1.1.0/24 and the gateway address to 10.1.1.2.</a:t>
            </a: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Configuration Example (2/4)</a:t>
            </a:r>
            <a:endParaRPr lang="en-US" altLang="zh-CN"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4" name="矩形 23"/>
          <p:cNvSpPr/>
          <p:nvPr/>
        </p:nvSpPr>
        <p:spPr bwMode="gray">
          <a:xfrm>
            <a:off x="6453081" y="1592994"/>
            <a:ext cx="5292831" cy="1421928"/>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rPr>
              <a:t>[AC]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Vlanif</a:t>
            </a:r>
            <a:r>
              <a:rPr lang="en-US" sz="1200" b="1" dirty="0">
                <a:solidFill>
                  <a:prstClr val="black"/>
                </a:solidFill>
                <a:latin typeface="Huawei Sans" panose="020C0503030203020204" pitchFamily="34" charset="0"/>
              </a:rPr>
              <a:t> 10</a:t>
            </a:r>
          </a:p>
          <a:p>
            <a:pPr fontAlgn="ctr">
              <a:lnSpc>
                <a:spcPct val="120000"/>
              </a:lnSpc>
            </a:pPr>
            <a:r>
              <a:rPr lang="en-US" sz="1200" dirty="0">
                <a:solidFill>
                  <a:prstClr val="black"/>
                </a:solidFill>
                <a:latin typeface="Huawei Sans" panose="020C0503030203020204" pitchFamily="34" charset="0"/>
              </a:rPr>
              <a:t>[AC-Vlanif10]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address 10.1.1.2 24</a:t>
            </a:r>
          </a:p>
          <a:p>
            <a:pPr fontAlgn="ctr">
              <a:lnSpc>
                <a:spcPct val="120000"/>
              </a:lnSpc>
            </a:pPr>
            <a:r>
              <a:rPr lang="en-US" sz="1200" dirty="0">
                <a:solidFill>
                  <a:prstClr val="black"/>
                </a:solidFill>
                <a:latin typeface="Huawei Sans" panose="020C0503030203020204" pitchFamily="34" charset="0"/>
              </a:rPr>
              <a:t>[AC-Vlanif10]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[AC] interface </a:t>
            </a:r>
            <a:r>
              <a:rPr lang="en-US" sz="1200" b="1" dirty="0" err="1">
                <a:solidFill>
                  <a:prstClr val="black"/>
                </a:solidFill>
                <a:latin typeface="Huawei Sans" panose="020C0503030203020204" pitchFamily="34" charset="0"/>
              </a:rPr>
              <a:t>Vlanif</a:t>
            </a:r>
            <a:r>
              <a:rPr lang="en-US" sz="1200" b="1" dirty="0">
                <a:solidFill>
                  <a:prstClr val="black"/>
                </a:solidFill>
                <a:latin typeface="Huawei Sans" panose="020C0503030203020204" pitchFamily="34" charset="0"/>
              </a:rPr>
              <a:t> 20</a:t>
            </a:r>
          </a:p>
          <a:p>
            <a:pPr fontAlgn="ctr">
              <a:lnSpc>
                <a:spcPct val="120000"/>
              </a:lnSpc>
            </a:pPr>
            <a:r>
              <a:rPr lang="en-US" sz="1200" dirty="0">
                <a:solidFill>
                  <a:prstClr val="black"/>
                </a:solidFill>
                <a:latin typeface="Huawei Sans" panose="020C0503030203020204" pitchFamily="34" charset="0"/>
              </a:rPr>
              <a:t>[AC-Vlanif20]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address 172.21.1.1 24</a:t>
            </a:r>
          </a:p>
          <a:p>
            <a:pPr fontAlgn="ctr">
              <a:lnSpc>
                <a:spcPct val="120000"/>
              </a:lnSpc>
            </a:pPr>
            <a:r>
              <a:rPr lang="en-US" sz="1200" dirty="0">
                <a:solidFill>
                  <a:prstClr val="black"/>
                </a:solidFill>
                <a:latin typeface="Huawei Sans" panose="020C0503030203020204" pitchFamily="34" charset="0"/>
              </a:rPr>
              <a:t>[AC-Vlanif20] </a:t>
            </a:r>
            <a:r>
              <a:rPr lang="en-US" sz="1200" b="1" dirty="0">
                <a:solidFill>
                  <a:prstClr val="black"/>
                </a:solidFill>
                <a:latin typeface="Huawei Sans" panose="020C0503030203020204" pitchFamily="34" charset="0"/>
              </a:rPr>
              <a:t>quit</a:t>
            </a:r>
          </a:p>
        </p:txBody>
      </p:sp>
      <p:sp>
        <p:nvSpPr>
          <p:cNvPr id="29" name="文本框 28"/>
          <p:cNvSpPr txBox="1"/>
          <p:nvPr/>
        </p:nvSpPr>
        <p:spPr bwMode="gray">
          <a:xfrm>
            <a:off x="6453082" y="1242648"/>
            <a:ext cx="3054041" cy="307777"/>
          </a:xfrm>
          <a:prstGeom prst="rect">
            <a:avLst/>
          </a:prstGeom>
          <a:noFill/>
        </p:spPr>
        <p:txBody>
          <a:bodyPr wrap="none" rtlCol="0">
            <a:spAutoFit/>
          </a:bodyPr>
          <a:lstStyle/>
          <a:p>
            <a:pPr fontAlgn="ctr"/>
            <a:r>
              <a:rPr lang="en-US" sz="1400" b="1" dirty="0">
                <a:latin typeface="Huawei Sans" panose="020C0503030203020204" pitchFamily="34" charset="0"/>
              </a:rPr>
              <a:t>Configurations on the AC and AR</a:t>
            </a:r>
          </a:p>
        </p:txBody>
      </p:sp>
      <p:sp>
        <p:nvSpPr>
          <p:cNvPr id="38" name="矩形 37">
            <a:extLst>
              <a:ext uri="{FF2B5EF4-FFF2-40B4-BE49-F238E27FC236}">
                <a16:creationId xmlns:a16="http://schemas.microsoft.com/office/drawing/2014/main" id="{28E1E060-6BDD-47A2-9F68-04EEF310CF46}"/>
              </a:ext>
            </a:extLst>
          </p:cNvPr>
          <p:cNvSpPr/>
          <p:nvPr/>
        </p:nvSpPr>
        <p:spPr bwMode="gray">
          <a:xfrm>
            <a:off x="6453081" y="3120958"/>
            <a:ext cx="5292831" cy="757130"/>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rPr>
              <a:t>[AR]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GigabitEthernet</a:t>
            </a:r>
            <a:r>
              <a:rPr lang="en-US" sz="1200" b="1" dirty="0">
                <a:solidFill>
                  <a:prstClr val="black"/>
                </a:solidFill>
                <a:latin typeface="Huawei Sans" panose="020C0503030203020204" pitchFamily="34" charset="0"/>
              </a:rPr>
              <a:t> 0/0/1</a:t>
            </a:r>
          </a:p>
          <a:p>
            <a:pPr fontAlgn="ctr">
              <a:lnSpc>
                <a:spcPct val="120000"/>
              </a:lnSpc>
            </a:pPr>
            <a:r>
              <a:rPr lang="en-US" sz="1200" dirty="0">
                <a:solidFill>
                  <a:prstClr val="black"/>
                </a:solidFill>
                <a:latin typeface="Huawei Sans" panose="020C0503030203020204" pitchFamily="34" charset="0"/>
              </a:rPr>
              <a:t>[AR-GigabitEthernet0/0/1]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address 172.21.1.2 24</a:t>
            </a:r>
          </a:p>
          <a:p>
            <a:pPr fontAlgn="ctr">
              <a:lnSpc>
                <a:spcPct val="120000"/>
              </a:lnSpc>
            </a:pPr>
            <a:r>
              <a:rPr lang="en-US" sz="1200" dirty="0">
                <a:solidFill>
                  <a:prstClr val="black"/>
                </a:solidFill>
                <a:latin typeface="Huawei Sans" panose="020C0503030203020204" pitchFamily="34" charset="0"/>
              </a:rPr>
              <a:t>[AR-GigabitEthernet0/0/1] </a:t>
            </a:r>
            <a:r>
              <a:rPr lang="en-US" sz="1200" b="1" dirty="0">
                <a:solidFill>
                  <a:prstClr val="black"/>
                </a:solidFill>
                <a:latin typeface="Huawei Sans" panose="020C0503030203020204" pitchFamily="34" charset="0"/>
              </a:rPr>
              <a:t>quit</a:t>
            </a:r>
          </a:p>
        </p:txBody>
      </p:sp>
      <p:sp>
        <p:nvSpPr>
          <p:cNvPr id="39" name="矩形 38">
            <a:extLst>
              <a:ext uri="{FF2B5EF4-FFF2-40B4-BE49-F238E27FC236}">
                <a16:creationId xmlns:a16="http://schemas.microsoft.com/office/drawing/2014/main" id="{BD601E91-04EF-4021-B799-B146EBEF5FAD}"/>
              </a:ext>
            </a:extLst>
          </p:cNvPr>
          <p:cNvSpPr/>
          <p:nvPr/>
        </p:nvSpPr>
        <p:spPr bwMode="gray">
          <a:xfrm>
            <a:off x="6453081" y="3990050"/>
            <a:ext cx="5292831" cy="1643527"/>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rPr>
              <a:t>[AC]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server group AP</a:t>
            </a:r>
          </a:p>
          <a:p>
            <a:pPr fontAlgn="ctr">
              <a:lnSpc>
                <a:spcPct val="120000"/>
              </a:lnSpc>
            </a:pPr>
            <a:r>
              <a:rPr lang="en-US" sz="1200" dirty="0">
                <a:solidFill>
                  <a:prstClr val="black"/>
                </a:solidFill>
                <a:latin typeface="Huawei Sans" panose="020C0503030203020204" pitchFamily="34" charset="0"/>
              </a:rPr>
              <a:t>[AC-</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-server-group-AP]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-server 172.21.1.2</a:t>
            </a:r>
          </a:p>
          <a:p>
            <a:pPr fontAlgn="ctr">
              <a:lnSpc>
                <a:spcPct val="120000"/>
              </a:lnSpc>
            </a:pPr>
            <a:r>
              <a:rPr lang="en-US" sz="1200" dirty="0">
                <a:solidFill>
                  <a:prstClr val="black"/>
                </a:solidFill>
                <a:latin typeface="Huawei Sans" panose="020C0503030203020204" pitchFamily="34" charset="0"/>
              </a:rPr>
              <a:t>[AC-</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-server-group-AP]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[AC]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Vlanif</a:t>
            </a:r>
            <a:r>
              <a:rPr lang="en-US" sz="1200" b="1" dirty="0">
                <a:solidFill>
                  <a:prstClr val="black"/>
                </a:solidFill>
                <a:latin typeface="Huawei Sans" panose="020C0503030203020204" pitchFamily="34" charset="0"/>
              </a:rPr>
              <a:t> 10</a:t>
            </a:r>
          </a:p>
          <a:p>
            <a:pPr fontAlgn="ctr">
              <a:lnSpc>
                <a:spcPct val="120000"/>
              </a:lnSpc>
            </a:pPr>
            <a:r>
              <a:rPr lang="en-US" sz="1200" dirty="0">
                <a:solidFill>
                  <a:prstClr val="black"/>
                </a:solidFill>
                <a:latin typeface="Huawei Sans" panose="020C0503030203020204" pitchFamily="34" charset="0"/>
              </a:rPr>
              <a:t>[AC-Vlanif10]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select relay</a:t>
            </a:r>
          </a:p>
          <a:p>
            <a:pPr fontAlgn="ctr">
              <a:lnSpc>
                <a:spcPct val="120000"/>
              </a:lnSpc>
            </a:pPr>
            <a:r>
              <a:rPr lang="en-US" sz="1200" dirty="0">
                <a:solidFill>
                  <a:prstClr val="black"/>
                </a:solidFill>
                <a:latin typeface="Huawei Sans" panose="020C0503030203020204" pitchFamily="34" charset="0"/>
              </a:rPr>
              <a:t>[AC-Vlanif10]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relay server-select AP</a:t>
            </a:r>
          </a:p>
          <a:p>
            <a:pPr fontAlgn="ctr">
              <a:lnSpc>
                <a:spcPct val="120000"/>
              </a:lnSpc>
            </a:pPr>
            <a:r>
              <a:rPr lang="en-US" sz="1200" dirty="0">
                <a:solidFill>
                  <a:prstClr val="black"/>
                </a:solidFill>
                <a:latin typeface="Huawei Sans" panose="020C0503030203020204" pitchFamily="34" charset="0"/>
              </a:rPr>
              <a:t>[AC-Vlanif10] </a:t>
            </a:r>
            <a:r>
              <a:rPr lang="en-US" sz="1200" b="1" dirty="0">
                <a:solidFill>
                  <a:prstClr val="black"/>
                </a:solidFill>
                <a:latin typeface="Huawei Sans" panose="020C0503030203020204" pitchFamily="34" charset="0"/>
              </a:rPr>
              <a:t>quit</a:t>
            </a:r>
          </a:p>
        </p:txBody>
      </p:sp>
      <p:sp>
        <p:nvSpPr>
          <p:cNvPr id="42" name="文本框 41">
            <a:extLst>
              <a:ext uri="{FF2B5EF4-FFF2-40B4-BE49-F238E27FC236}">
                <a16:creationId xmlns:a16="http://schemas.microsoft.com/office/drawing/2014/main" id="{A5B33609-5323-4424-B67B-EFE7ADE608C7}"/>
              </a:ext>
            </a:extLst>
          </p:cNvPr>
          <p:cNvSpPr txBox="1"/>
          <p:nvPr/>
        </p:nvSpPr>
        <p:spPr bwMode="gray">
          <a:xfrm>
            <a:off x="4428505" y="1663851"/>
            <a:ext cx="112148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lnSpc>
                <a:spcPct val="150000"/>
              </a:lnSpc>
            </a:pPr>
            <a:r>
              <a:rPr lang="en-US" sz="1200" dirty="0">
                <a:latin typeface="Huawei Sans" panose="020C0503030203020204" pitchFamily="34" charset="0"/>
              </a:rPr>
              <a:t>172.21.1.0/24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id="{B503126E-1C8A-49D0-8130-751CACD3E10F}"/>
              </a:ext>
            </a:extLst>
          </p:cNvPr>
          <p:cNvSpPr txBox="1"/>
          <p:nvPr/>
        </p:nvSpPr>
        <p:spPr bwMode="gray">
          <a:xfrm>
            <a:off x="4313328"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45" name="直接连接符 44">
            <a:extLst>
              <a:ext uri="{FF2B5EF4-FFF2-40B4-BE49-F238E27FC236}">
                <a16:creationId xmlns:a16="http://schemas.microsoft.com/office/drawing/2014/main" id="{005E6577-DFBF-4378-8925-2096B016242E}"/>
              </a:ext>
            </a:extLst>
          </p:cNvPr>
          <p:cNvCxnSpPr>
            <a:cxnSpLocks/>
            <a:stCxn id="60" idx="3"/>
            <a:endCxn id="61" idx="1"/>
          </p:cNvCxnSpPr>
          <p:nvPr/>
        </p:nvCxnSpPr>
        <p:spPr bwMode="gray">
          <a:xfrm>
            <a:off x="1181781" y="1994468"/>
            <a:ext cx="8506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3" name="直接连接符 52">
            <a:extLst>
              <a:ext uri="{FF2B5EF4-FFF2-40B4-BE49-F238E27FC236}">
                <a16:creationId xmlns:a16="http://schemas.microsoft.com/office/drawing/2014/main" id="{790EEA20-3F0E-4BD2-ADAC-AB1AFEA8E4E6}"/>
              </a:ext>
            </a:extLst>
          </p:cNvPr>
          <p:cNvCxnSpPr>
            <a:cxnSpLocks/>
            <a:stCxn id="61" idx="3"/>
            <a:endCxn id="59" idx="1"/>
          </p:cNvCxnSpPr>
          <p:nvPr/>
        </p:nvCxnSpPr>
        <p:spPr bwMode="gray">
          <a:xfrm>
            <a:off x="2572448" y="1994468"/>
            <a:ext cx="126833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4" name="文本框 53">
            <a:extLst>
              <a:ext uri="{FF2B5EF4-FFF2-40B4-BE49-F238E27FC236}">
                <a16:creationId xmlns:a16="http://schemas.microsoft.com/office/drawing/2014/main" id="{41E35841-5174-46EB-ABC9-DB8BC6125DB3}"/>
              </a:ext>
            </a:extLst>
          </p:cNvPr>
          <p:cNvSpPr txBox="1"/>
          <p:nvPr/>
        </p:nvSpPr>
        <p:spPr bwMode="gray">
          <a:xfrm>
            <a:off x="5332059" y="1410165"/>
            <a:ext cx="10573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5" name="文本框 54">
            <a:extLst>
              <a:ext uri="{FF2B5EF4-FFF2-40B4-BE49-F238E27FC236}">
                <a16:creationId xmlns:a16="http://schemas.microsoft.com/office/drawing/2014/main" id="{85418A69-B980-4AC5-B821-59599E6771AA}"/>
              </a:ext>
            </a:extLst>
          </p:cNvPr>
          <p:cNvSpPr txBox="1"/>
          <p:nvPr/>
        </p:nvSpPr>
        <p:spPr bwMode="gray">
          <a:xfrm>
            <a:off x="2065113" y="2096606"/>
            <a:ext cx="464257"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6" name="文本框 55">
            <a:extLst>
              <a:ext uri="{FF2B5EF4-FFF2-40B4-BE49-F238E27FC236}">
                <a16:creationId xmlns:a16="http://schemas.microsoft.com/office/drawing/2014/main" id="{23089EE2-2A5D-4A0A-86F1-2F3DDA777432}"/>
              </a:ext>
            </a:extLst>
          </p:cNvPr>
          <p:cNvSpPr txBox="1"/>
          <p:nvPr/>
        </p:nvSpPr>
        <p:spPr bwMode="gray">
          <a:xfrm>
            <a:off x="3883804" y="2096606"/>
            <a:ext cx="41296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AC</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7" name="文本框 56">
            <a:extLst>
              <a:ext uri="{FF2B5EF4-FFF2-40B4-BE49-F238E27FC236}">
                <a16:creationId xmlns:a16="http://schemas.microsoft.com/office/drawing/2014/main" id="{EEE4AE53-BFDE-4451-A354-2BA76940DC29}"/>
              </a:ext>
            </a:extLst>
          </p:cNvPr>
          <p:cNvSpPr txBox="1"/>
          <p:nvPr/>
        </p:nvSpPr>
        <p:spPr bwMode="gray">
          <a:xfrm>
            <a:off x="1354253" y="1877063"/>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id="{A086C959-C98B-431D-AA2F-785EFF3142F3}"/>
              </a:ext>
            </a:extLst>
          </p:cNvPr>
          <p:cNvSpPr txBox="1"/>
          <p:nvPr/>
        </p:nvSpPr>
        <p:spPr bwMode="gray">
          <a:xfrm>
            <a:off x="3185325"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59" name="图片 58" descr="AC-蓝.png">
            <a:extLst>
              <a:ext uri="{FF2B5EF4-FFF2-40B4-BE49-F238E27FC236}">
                <a16:creationId xmlns:a16="http://schemas.microsoft.com/office/drawing/2014/main" id="{36E5BA45-E147-4FE0-9174-10B5F11CF8C6}"/>
              </a:ext>
            </a:extLst>
          </p:cNvPr>
          <p:cNvPicPr>
            <a:picLocks noChangeAspect="1"/>
          </p:cNvPicPr>
          <p:nvPr/>
        </p:nvPicPr>
        <p:blipFill>
          <a:blip r:embed="rId3" cstate="print"/>
          <a:stretch>
            <a:fillRect/>
          </a:stretch>
        </p:blipFill>
        <p:spPr bwMode="gray">
          <a:xfrm>
            <a:off x="3840784" y="1773559"/>
            <a:ext cx="540000" cy="441818"/>
          </a:xfrm>
          <a:prstGeom prst="rect">
            <a:avLst/>
          </a:prstGeom>
        </p:spPr>
      </p:pic>
      <p:pic>
        <p:nvPicPr>
          <p:cNvPr id="60" name="图片 59">
            <a:extLst>
              <a:ext uri="{FF2B5EF4-FFF2-40B4-BE49-F238E27FC236}">
                <a16:creationId xmlns:a16="http://schemas.microsoft.com/office/drawing/2014/main" id="{531F05E7-75BF-4BF5-9D4F-374AE4534F6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41781" y="1773068"/>
            <a:ext cx="540000" cy="442800"/>
          </a:xfrm>
          <a:prstGeom prst="rect">
            <a:avLst/>
          </a:prstGeom>
        </p:spPr>
      </p:pic>
      <p:pic>
        <p:nvPicPr>
          <p:cNvPr id="61" name="图片 60">
            <a:extLst>
              <a:ext uri="{FF2B5EF4-FFF2-40B4-BE49-F238E27FC236}">
                <a16:creationId xmlns:a16="http://schemas.microsoft.com/office/drawing/2014/main" id="{F7C191D1-2614-4578-9B0B-37F3DE616F4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032448" y="1773068"/>
            <a:ext cx="540000" cy="442800"/>
          </a:xfrm>
          <a:prstGeom prst="rect">
            <a:avLst/>
          </a:prstGeom>
        </p:spPr>
      </p:pic>
      <p:sp>
        <p:nvSpPr>
          <p:cNvPr id="62" name="文本框 61">
            <a:extLst>
              <a:ext uri="{FF2B5EF4-FFF2-40B4-BE49-F238E27FC236}">
                <a16:creationId xmlns:a16="http://schemas.microsoft.com/office/drawing/2014/main" id="{A4ECF8C7-D538-4DC5-83E1-B96D51367031}"/>
              </a:ext>
            </a:extLst>
          </p:cNvPr>
          <p:cNvSpPr txBox="1"/>
          <p:nvPr/>
        </p:nvSpPr>
        <p:spPr bwMode="gray">
          <a:xfrm>
            <a:off x="679652" y="2096606"/>
            <a:ext cx="40815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AP</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id="{3B638CA1-5A1C-4EB6-BCB1-49DE76F7D3EC}"/>
              </a:ext>
            </a:extLst>
          </p:cNvPr>
          <p:cNvSpPr txBox="1"/>
          <p:nvPr/>
        </p:nvSpPr>
        <p:spPr bwMode="gray">
          <a:xfrm>
            <a:off x="3599271" y="1410165"/>
            <a:ext cx="97882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relay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id="{D1066DD8-F89A-45DE-B9D9-25570B3156C0}"/>
              </a:ext>
            </a:extLst>
          </p:cNvPr>
          <p:cNvSpPr txBox="1"/>
          <p:nvPr/>
        </p:nvSpPr>
        <p:spPr bwMode="gray">
          <a:xfrm>
            <a:off x="2494572"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id="{A9649909-5CF5-4650-8325-DD341690DE08}"/>
              </a:ext>
            </a:extLst>
          </p:cNvPr>
          <p:cNvSpPr txBox="1"/>
          <p:nvPr/>
        </p:nvSpPr>
        <p:spPr bwMode="gray">
          <a:xfrm>
            <a:off x="5528653" y="2231432"/>
            <a:ext cx="680211" cy="307777"/>
          </a:xfrm>
          <a:prstGeom prst="rect">
            <a:avLst/>
          </a:prstGeom>
          <a:noFill/>
        </p:spPr>
        <p:txBody>
          <a:bodyPr wrap="square" rtlCol="0">
            <a:spAutoFit/>
          </a:bodyPr>
          <a:lstStyle/>
          <a:p>
            <a:pPr algn="ct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cxnSp>
        <p:nvCxnSpPr>
          <p:cNvPr id="66" name="直接连接符 65">
            <a:extLst>
              <a:ext uri="{FF2B5EF4-FFF2-40B4-BE49-F238E27FC236}">
                <a16:creationId xmlns:a16="http://schemas.microsoft.com/office/drawing/2014/main" id="{FAB790D7-DFF1-43B5-AC55-E2BF21F93675}"/>
              </a:ext>
            </a:extLst>
          </p:cNvPr>
          <p:cNvCxnSpPr>
            <a:cxnSpLocks/>
            <a:stCxn id="59" idx="3"/>
            <a:endCxn id="68" idx="1"/>
          </p:cNvCxnSpPr>
          <p:nvPr/>
        </p:nvCxnSpPr>
        <p:spPr bwMode="gray">
          <a:xfrm flipV="1">
            <a:off x="4380784" y="1993977"/>
            <a:ext cx="1217974"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4BBED1E7-1208-4FD2-937F-30E15F246E8F}"/>
              </a:ext>
            </a:extLst>
          </p:cNvPr>
          <p:cNvSpPr txBox="1"/>
          <p:nvPr/>
        </p:nvSpPr>
        <p:spPr bwMode="gray">
          <a:xfrm>
            <a:off x="2719356" y="1646304"/>
            <a:ext cx="94836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10.1.1.0/24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68" name="图片 67">
            <a:extLst>
              <a:ext uri="{FF2B5EF4-FFF2-40B4-BE49-F238E27FC236}">
                <a16:creationId xmlns:a16="http://schemas.microsoft.com/office/drawing/2014/main" id="{48F93F6A-21E6-4FEC-96EB-6DA7A0ABBAA6}"/>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98758" y="1772577"/>
            <a:ext cx="540000" cy="442800"/>
          </a:xfrm>
          <a:prstGeom prst="rect">
            <a:avLst/>
          </a:prstGeom>
        </p:spPr>
      </p:pic>
      <p:sp>
        <p:nvSpPr>
          <p:cNvPr id="69" name="文本框 68">
            <a:extLst>
              <a:ext uri="{FF2B5EF4-FFF2-40B4-BE49-F238E27FC236}">
                <a16:creationId xmlns:a16="http://schemas.microsoft.com/office/drawing/2014/main" id="{77F51D78-1212-4FB8-9841-3462668DB868}"/>
              </a:ext>
            </a:extLst>
          </p:cNvPr>
          <p:cNvSpPr txBox="1"/>
          <p:nvPr/>
        </p:nvSpPr>
        <p:spPr bwMode="gray">
          <a:xfrm>
            <a:off x="4953525"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70" name="文本框 69">
            <a:extLst>
              <a:ext uri="{FF2B5EF4-FFF2-40B4-BE49-F238E27FC236}">
                <a16:creationId xmlns:a16="http://schemas.microsoft.com/office/drawing/2014/main" id="{90B493F8-DE6E-48A8-A199-5DEA9F19CE48}"/>
              </a:ext>
            </a:extLst>
          </p:cNvPr>
          <p:cNvSpPr txBox="1"/>
          <p:nvPr/>
        </p:nvSpPr>
        <p:spPr bwMode="gray">
          <a:xfrm>
            <a:off x="406255" y="1424623"/>
            <a:ext cx="101569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6524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bwMode="gray">
          <a:xfrm>
            <a:off x="451877" y="2751377"/>
            <a:ext cx="5987023" cy="3171076"/>
          </a:xfrm>
        </p:spPr>
        <p:txBody>
          <a:bodyPr/>
          <a:lstStyle/>
          <a:p>
            <a:pPr fontAlgn="ctr"/>
            <a:r>
              <a:rPr lang="en-US" sz="1200" dirty="0">
                <a:solidFill>
                  <a:schemeClr val="bg1">
                    <a:lumMod val="65000"/>
                  </a:schemeClr>
                </a:solidFill>
                <a:latin typeface="Huawei Sans" panose="020C0503030203020204" pitchFamily="34" charset="0"/>
              </a:rPr>
              <a:t>Configure VLAN 10 as the management VLAN, and enable the AP to obtain an IP address through DHCP.</a:t>
            </a:r>
            <a:endParaRPr lang="en-US" altLang="zh-CN" sz="1200" dirty="0">
              <a:solidFill>
                <a:schemeClr val="bg1">
                  <a:lumMod val="65000"/>
                </a:schemeClr>
              </a:solidFill>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200" dirty="0">
                <a:solidFill>
                  <a:schemeClr val="bg1">
                    <a:lumMod val="65000"/>
                  </a:schemeClr>
                </a:solidFill>
                <a:latin typeface="Huawei Sans" panose="020C0503030203020204" pitchFamily="34" charset="0"/>
              </a:rPr>
              <a:t>Configure basic interworking parameters on the switch, AC, and AR.</a:t>
            </a:r>
            <a:endParaRPr lang="en-US" altLang="zh-CN" sz="1200" dirty="0">
              <a:solidFill>
                <a:schemeClr val="bg1">
                  <a:lumMod val="65000"/>
                </a:schemeClr>
              </a:solidFill>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200" dirty="0">
                <a:solidFill>
                  <a:schemeClr val="bg1">
                    <a:lumMod val="65000"/>
                  </a:schemeClr>
                </a:solidFill>
                <a:latin typeface="Huawei Sans" panose="020C0503030203020204" pitchFamily="34" charset="0"/>
              </a:rPr>
              <a:t>Configure the AP, AC, and AR as the DHCP client, DHCP relay agent, and DHCP server, respectively, and enable the DHCP function.</a:t>
            </a:r>
          </a:p>
          <a:p>
            <a:pPr fontAlgn="ctr"/>
            <a:r>
              <a:rPr lang="en-US" sz="1200" dirty="0">
                <a:solidFill>
                  <a:schemeClr val="bg1">
                    <a:lumMod val="65000"/>
                  </a:schemeClr>
                </a:solidFill>
                <a:latin typeface="Huawei Sans" panose="020C0503030203020204" pitchFamily="34" charset="0"/>
              </a:rPr>
              <a:t>Enable the DHCP relay function on the AC and specify the IP address of the DHCP server as 172.21.1.2.</a:t>
            </a:r>
          </a:p>
          <a:p>
            <a:pPr fontAlgn="ctr"/>
            <a:r>
              <a:rPr lang="en-US" sz="1200" dirty="0">
                <a:latin typeface="Huawei Sans" panose="020C0503030203020204" pitchFamily="34" charset="0"/>
              </a:rPr>
              <a:t>Create an IP address pool named </a:t>
            </a:r>
            <a:r>
              <a:rPr lang="en-US" sz="1200" b="1" dirty="0">
                <a:latin typeface="Huawei Sans" panose="020C0503030203020204" pitchFamily="34" charset="0"/>
              </a:rPr>
              <a:t>AP</a:t>
            </a:r>
            <a:r>
              <a:rPr lang="en-US" sz="1200" dirty="0">
                <a:latin typeface="Huawei Sans" panose="020C0503030203020204" pitchFamily="34" charset="0"/>
              </a:rPr>
              <a:t> on the AR, set the IP segment to 10.1.1.0/24 and the gateway address to 10.1.1.2, and add a static route so that the AR can access the 10.1.1.0 network segment.</a:t>
            </a: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Configuration Example (3/4)</a:t>
            </a:r>
            <a:endParaRPr lang="en-US" altLang="zh-CN"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4" name="矩形 23"/>
          <p:cNvSpPr/>
          <p:nvPr/>
        </p:nvSpPr>
        <p:spPr bwMode="gray">
          <a:xfrm>
            <a:off x="6446877" y="2992409"/>
            <a:ext cx="5295556" cy="2069221"/>
          </a:xfrm>
          <a:prstGeom prst="rect">
            <a:avLst/>
          </a:prstGeom>
          <a:solidFill>
            <a:srgbClr val="F4FBFE"/>
          </a:solidFill>
          <a:ln>
            <a:solidFill>
              <a:srgbClr val="99DFF9"/>
            </a:solidFill>
          </a:ln>
        </p:spPr>
        <p:txBody>
          <a:bodyPr wrap="square" rtlCol="0">
            <a:spAutoFit/>
          </a:bodyPr>
          <a:lstStyle/>
          <a:p>
            <a:pPr fontAlgn="ctr">
              <a:lnSpc>
                <a:spcPct val="120000"/>
              </a:lnSpc>
            </a:pPr>
            <a:r>
              <a:rPr lang="en-US" sz="1200" dirty="0">
                <a:solidFill>
                  <a:prstClr val="black"/>
                </a:solidFill>
                <a:latin typeface="Huawei Sans" panose="020C0503030203020204" pitchFamily="34" charset="0"/>
              </a:rPr>
              <a:t>[AR]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pool AP</a:t>
            </a:r>
            <a:r>
              <a:rPr lang="en-US" sz="1200" dirty="0">
                <a:solidFill>
                  <a:prstClr val="black"/>
                </a:solidFill>
                <a:latin typeface="Huawei Sans" panose="020C0503030203020204" pitchFamily="34" charset="0"/>
              </a:rPr>
              <a:t>	</a:t>
            </a:r>
          </a:p>
          <a:p>
            <a:pPr fontAlgn="ctr">
              <a:lnSpc>
                <a:spcPct val="120000"/>
              </a:lnSpc>
            </a:pPr>
            <a:r>
              <a:rPr lang="en-US" sz="1200" dirty="0">
                <a:solidFill>
                  <a:prstClr val="black"/>
                </a:solidFill>
                <a:latin typeface="Huawei Sans" panose="020C0503030203020204" pitchFamily="34" charset="0"/>
              </a:rPr>
              <a:t>[AR-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-pool-AP] </a:t>
            </a:r>
            <a:r>
              <a:rPr lang="en-US" sz="1200" b="1" dirty="0">
                <a:solidFill>
                  <a:prstClr val="black"/>
                </a:solidFill>
                <a:latin typeface="Huawei Sans" panose="020C0503030203020204" pitchFamily="34" charset="0"/>
              </a:rPr>
              <a:t>network 10.1.1.0 mask 24</a:t>
            </a:r>
          </a:p>
          <a:p>
            <a:pPr fontAlgn="ctr">
              <a:lnSpc>
                <a:spcPct val="120000"/>
              </a:lnSpc>
            </a:pPr>
            <a:r>
              <a:rPr lang="en-US" sz="1200" dirty="0">
                <a:solidFill>
                  <a:prstClr val="black"/>
                </a:solidFill>
                <a:latin typeface="Huawei Sans" panose="020C0503030203020204" pitchFamily="34" charset="0"/>
              </a:rPr>
              <a:t>[AR-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-pool-AP] </a:t>
            </a:r>
            <a:r>
              <a:rPr lang="en-US" sz="1200" b="1" dirty="0">
                <a:solidFill>
                  <a:prstClr val="black"/>
                </a:solidFill>
                <a:latin typeface="Huawei Sans" panose="020C0503030203020204" pitchFamily="34" charset="0"/>
              </a:rPr>
              <a:t>gateway-list 10.1.1.2</a:t>
            </a:r>
          </a:p>
          <a:p>
            <a:pPr fontAlgn="ctr">
              <a:lnSpc>
                <a:spcPct val="120000"/>
              </a:lnSpc>
            </a:pPr>
            <a:r>
              <a:rPr lang="en-US" sz="1200" dirty="0">
                <a:solidFill>
                  <a:prstClr val="black"/>
                </a:solidFill>
                <a:latin typeface="Huawei Sans" panose="020C0503030203020204" pitchFamily="34" charset="0"/>
              </a:rPr>
              <a:t>[AR-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-pool-AP] </a:t>
            </a:r>
            <a:r>
              <a:rPr lang="en-US" sz="1200" b="1" dirty="0">
                <a:solidFill>
                  <a:prstClr val="black"/>
                </a:solidFill>
                <a:latin typeface="Huawei Sans" panose="020C0503030203020204" pitchFamily="34" charset="0"/>
              </a:rPr>
              <a:t>excluded-</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-address 10.1.1.1</a:t>
            </a:r>
          </a:p>
          <a:p>
            <a:pPr fontAlgn="ctr">
              <a:lnSpc>
                <a:spcPct val="120000"/>
              </a:lnSpc>
            </a:pPr>
            <a:r>
              <a:rPr lang="en-US" sz="1200" dirty="0">
                <a:solidFill>
                  <a:prstClr val="black"/>
                </a:solidFill>
                <a:latin typeface="Huawei Sans" panose="020C0503030203020204" pitchFamily="34" charset="0"/>
              </a:rPr>
              <a:t>[AR-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-pool-AP]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[AR]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GigabitEthernet</a:t>
            </a:r>
            <a:r>
              <a:rPr lang="en-US" sz="1200" b="1" dirty="0">
                <a:solidFill>
                  <a:prstClr val="black"/>
                </a:solidFill>
                <a:latin typeface="Huawei Sans" panose="020C0503030203020204" pitchFamily="34" charset="0"/>
              </a:rPr>
              <a:t> 0/0/1</a:t>
            </a:r>
          </a:p>
          <a:p>
            <a:pPr fontAlgn="ctr">
              <a:lnSpc>
                <a:spcPct val="120000"/>
              </a:lnSpc>
            </a:pPr>
            <a:r>
              <a:rPr lang="en-US" sz="1200" dirty="0">
                <a:solidFill>
                  <a:prstClr val="black"/>
                </a:solidFill>
                <a:latin typeface="Huawei Sans" panose="020C0503030203020204" pitchFamily="34" charset="0"/>
              </a:rPr>
              <a:t>[AR-GigabitEthernet0/0/1]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select global</a:t>
            </a:r>
          </a:p>
          <a:p>
            <a:pPr fontAlgn="ctr">
              <a:lnSpc>
                <a:spcPct val="120000"/>
              </a:lnSpc>
            </a:pPr>
            <a:r>
              <a:rPr lang="en-US" sz="1200" dirty="0">
                <a:solidFill>
                  <a:prstClr val="black"/>
                </a:solidFill>
                <a:latin typeface="Huawei Sans" panose="020C0503030203020204" pitchFamily="34" charset="0"/>
              </a:rPr>
              <a:t>[AR-GigabitEthernet0/0/1] </a:t>
            </a:r>
            <a:r>
              <a:rPr lang="en-US" sz="1200" b="1" dirty="0">
                <a:solidFill>
                  <a:prstClr val="black"/>
                </a:solidFill>
                <a:latin typeface="Huawei Sans" panose="020C0503030203020204" pitchFamily="34" charset="0"/>
              </a:rPr>
              <a:t>quit</a:t>
            </a:r>
          </a:p>
          <a:p>
            <a:pPr fontAlgn="ctr">
              <a:lnSpc>
                <a:spcPct val="120000"/>
              </a:lnSpc>
            </a:pPr>
            <a:r>
              <a:rPr lang="en-US" sz="1200" dirty="0">
                <a:solidFill>
                  <a:prstClr val="black"/>
                </a:solidFill>
                <a:latin typeface="Huawei Sans" panose="020C0503030203020204" pitchFamily="34" charset="0"/>
              </a:rPr>
              <a:t>[AR]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route-static 10.1.1.0 255.255.255.0 172.21.1.1</a:t>
            </a:r>
          </a:p>
        </p:txBody>
      </p:sp>
      <p:sp>
        <p:nvSpPr>
          <p:cNvPr id="29" name="文本框 28"/>
          <p:cNvSpPr txBox="1"/>
          <p:nvPr/>
        </p:nvSpPr>
        <p:spPr bwMode="gray">
          <a:xfrm>
            <a:off x="6446877" y="2665473"/>
            <a:ext cx="2380780" cy="307777"/>
          </a:xfrm>
          <a:prstGeom prst="rect">
            <a:avLst/>
          </a:prstGeom>
          <a:noFill/>
        </p:spPr>
        <p:txBody>
          <a:bodyPr wrap="none" rtlCol="0">
            <a:spAutoFit/>
          </a:bodyPr>
          <a:lstStyle/>
          <a:p>
            <a:pPr fontAlgn="ctr"/>
            <a:r>
              <a:rPr lang="en-US" sz="1400" b="1" dirty="0">
                <a:latin typeface="Huawei Sans" panose="020C0503030203020204" pitchFamily="34" charset="0"/>
              </a:rPr>
              <a:t>Configuration on the AR</a:t>
            </a:r>
          </a:p>
        </p:txBody>
      </p:sp>
      <p:sp>
        <p:nvSpPr>
          <p:cNvPr id="28" name="文本框 27">
            <a:extLst>
              <a:ext uri="{FF2B5EF4-FFF2-40B4-BE49-F238E27FC236}">
                <a16:creationId xmlns:a16="http://schemas.microsoft.com/office/drawing/2014/main" id="{13732C87-B9E0-4212-B412-52FFE55BA77E}"/>
              </a:ext>
            </a:extLst>
          </p:cNvPr>
          <p:cNvSpPr txBox="1"/>
          <p:nvPr/>
        </p:nvSpPr>
        <p:spPr bwMode="gray">
          <a:xfrm>
            <a:off x="4422300" y="1663851"/>
            <a:ext cx="112148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lnSpc>
                <a:spcPct val="150000"/>
              </a:lnSpc>
            </a:pPr>
            <a:r>
              <a:rPr lang="en-US" sz="1200" dirty="0">
                <a:latin typeface="Huawei Sans" panose="020C0503030203020204" pitchFamily="34" charset="0"/>
              </a:rPr>
              <a:t>172.21.1.0/24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78C41EB7-24A4-4145-B555-CD454FB91FCB}"/>
              </a:ext>
            </a:extLst>
          </p:cNvPr>
          <p:cNvSpPr txBox="1"/>
          <p:nvPr/>
        </p:nvSpPr>
        <p:spPr bwMode="gray">
          <a:xfrm>
            <a:off x="4307123"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a16="http://schemas.microsoft.com/office/drawing/2014/main" id="{FF6E6413-6A40-4EA1-BEEA-07435627406B}"/>
              </a:ext>
            </a:extLst>
          </p:cNvPr>
          <p:cNvCxnSpPr>
            <a:cxnSpLocks/>
            <a:stCxn id="57" idx="3"/>
            <a:endCxn id="58" idx="1"/>
          </p:cNvCxnSpPr>
          <p:nvPr/>
        </p:nvCxnSpPr>
        <p:spPr bwMode="gray">
          <a:xfrm>
            <a:off x="1175576" y="1994468"/>
            <a:ext cx="8506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2" name="直接连接符 41">
            <a:extLst>
              <a:ext uri="{FF2B5EF4-FFF2-40B4-BE49-F238E27FC236}">
                <a16:creationId xmlns:a16="http://schemas.microsoft.com/office/drawing/2014/main" id="{6EDF254A-7AEF-475A-9CF9-C5609ACA3FFA}"/>
              </a:ext>
            </a:extLst>
          </p:cNvPr>
          <p:cNvCxnSpPr>
            <a:cxnSpLocks/>
            <a:stCxn id="58" idx="3"/>
            <a:endCxn id="56" idx="1"/>
          </p:cNvCxnSpPr>
          <p:nvPr/>
        </p:nvCxnSpPr>
        <p:spPr bwMode="gray">
          <a:xfrm>
            <a:off x="2566243" y="1994468"/>
            <a:ext cx="126833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3" name="文本框 42">
            <a:extLst>
              <a:ext uri="{FF2B5EF4-FFF2-40B4-BE49-F238E27FC236}">
                <a16:creationId xmlns:a16="http://schemas.microsoft.com/office/drawing/2014/main" id="{E5743762-DB8C-4B28-B441-55BFB3E8D73E}"/>
              </a:ext>
            </a:extLst>
          </p:cNvPr>
          <p:cNvSpPr txBox="1"/>
          <p:nvPr/>
        </p:nvSpPr>
        <p:spPr bwMode="gray">
          <a:xfrm>
            <a:off x="5325854" y="1410165"/>
            <a:ext cx="10573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id="{B550CB4A-29BA-4289-9762-20ED1FF9F3FD}"/>
              </a:ext>
            </a:extLst>
          </p:cNvPr>
          <p:cNvSpPr txBox="1"/>
          <p:nvPr/>
        </p:nvSpPr>
        <p:spPr bwMode="gray">
          <a:xfrm>
            <a:off x="2058908" y="2096606"/>
            <a:ext cx="464257"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3" name="文本框 52">
            <a:extLst>
              <a:ext uri="{FF2B5EF4-FFF2-40B4-BE49-F238E27FC236}">
                <a16:creationId xmlns:a16="http://schemas.microsoft.com/office/drawing/2014/main" id="{F02DF89E-130A-4E5A-A8A5-C33096F38D9F}"/>
              </a:ext>
            </a:extLst>
          </p:cNvPr>
          <p:cNvSpPr txBox="1"/>
          <p:nvPr/>
        </p:nvSpPr>
        <p:spPr bwMode="gray">
          <a:xfrm>
            <a:off x="3877599" y="2096606"/>
            <a:ext cx="41296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AC</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id="{2DEE5B8F-705F-454F-9AF3-70A95F3A2FF6}"/>
              </a:ext>
            </a:extLst>
          </p:cNvPr>
          <p:cNvSpPr txBox="1"/>
          <p:nvPr/>
        </p:nvSpPr>
        <p:spPr bwMode="gray">
          <a:xfrm>
            <a:off x="1348048" y="1877063"/>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55" name="文本框 54">
            <a:extLst>
              <a:ext uri="{FF2B5EF4-FFF2-40B4-BE49-F238E27FC236}">
                <a16:creationId xmlns:a16="http://schemas.microsoft.com/office/drawing/2014/main" id="{083FD821-EFB0-4614-A318-C471B0F7610D}"/>
              </a:ext>
            </a:extLst>
          </p:cNvPr>
          <p:cNvSpPr txBox="1"/>
          <p:nvPr/>
        </p:nvSpPr>
        <p:spPr bwMode="gray">
          <a:xfrm>
            <a:off x="3179120"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56" name="图片 55" descr="AC-蓝.png">
            <a:extLst>
              <a:ext uri="{FF2B5EF4-FFF2-40B4-BE49-F238E27FC236}">
                <a16:creationId xmlns:a16="http://schemas.microsoft.com/office/drawing/2014/main" id="{F479D904-3376-4893-9A8A-801944F5EB4A}"/>
              </a:ext>
            </a:extLst>
          </p:cNvPr>
          <p:cNvPicPr>
            <a:picLocks noChangeAspect="1"/>
          </p:cNvPicPr>
          <p:nvPr/>
        </p:nvPicPr>
        <p:blipFill>
          <a:blip r:embed="rId3" cstate="print"/>
          <a:stretch>
            <a:fillRect/>
          </a:stretch>
        </p:blipFill>
        <p:spPr bwMode="gray">
          <a:xfrm>
            <a:off x="3834579" y="1773559"/>
            <a:ext cx="540000" cy="441818"/>
          </a:xfrm>
          <a:prstGeom prst="rect">
            <a:avLst/>
          </a:prstGeom>
        </p:spPr>
      </p:pic>
      <p:pic>
        <p:nvPicPr>
          <p:cNvPr id="57" name="图片 56">
            <a:extLst>
              <a:ext uri="{FF2B5EF4-FFF2-40B4-BE49-F238E27FC236}">
                <a16:creationId xmlns:a16="http://schemas.microsoft.com/office/drawing/2014/main" id="{ED7ADA04-8419-4B48-AD4D-73638379917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5576" y="1773068"/>
            <a:ext cx="540000" cy="442800"/>
          </a:xfrm>
          <a:prstGeom prst="rect">
            <a:avLst/>
          </a:prstGeom>
        </p:spPr>
      </p:pic>
      <p:pic>
        <p:nvPicPr>
          <p:cNvPr id="58" name="图片 57">
            <a:extLst>
              <a:ext uri="{FF2B5EF4-FFF2-40B4-BE49-F238E27FC236}">
                <a16:creationId xmlns:a16="http://schemas.microsoft.com/office/drawing/2014/main" id="{4EFBDE50-8D55-4280-891F-55625A0DE0A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026243" y="1773068"/>
            <a:ext cx="540000" cy="442800"/>
          </a:xfrm>
          <a:prstGeom prst="rect">
            <a:avLst/>
          </a:prstGeom>
        </p:spPr>
      </p:pic>
      <p:sp>
        <p:nvSpPr>
          <p:cNvPr id="59" name="文本框 58">
            <a:extLst>
              <a:ext uri="{FF2B5EF4-FFF2-40B4-BE49-F238E27FC236}">
                <a16:creationId xmlns:a16="http://schemas.microsoft.com/office/drawing/2014/main" id="{0EADBA9D-939E-4CE3-A660-1FA4B91FF8DE}"/>
              </a:ext>
            </a:extLst>
          </p:cNvPr>
          <p:cNvSpPr txBox="1"/>
          <p:nvPr/>
        </p:nvSpPr>
        <p:spPr bwMode="gray">
          <a:xfrm>
            <a:off x="673447" y="2096606"/>
            <a:ext cx="40815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AP</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id="{C1C1244B-89CD-4DC1-9DD6-7F1E1823B62C}"/>
              </a:ext>
            </a:extLst>
          </p:cNvPr>
          <p:cNvSpPr txBox="1"/>
          <p:nvPr/>
        </p:nvSpPr>
        <p:spPr bwMode="gray">
          <a:xfrm>
            <a:off x="3593066" y="1410165"/>
            <a:ext cx="97882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relay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a16="http://schemas.microsoft.com/office/drawing/2014/main" id="{8FC0E3CB-EC57-4FDF-9E80-96FC3A5EB465}"/>
              </a:ext>
            </a:extLst>
          </p:cNvPr>
          <p:cNvSpPr txBox="1"/>
          <p:nvPr/>
        </p:nvSpPr>
        <p:spPr bwMode="gray">
          <a:xfrm>
            <a:off x="2488367"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id="{AB9BBE99-21C0-4186-8865-814F8F4D0FEE}"/>
              </a:ext>
            </a:extLst>
          </p:cNvPr>
          <p:cNvSpPr txBox="1"/>
          <p:nvPr/>
        </p:nvSpPr>
        <p:spPr bwMode="gray">
          <a:xfrm>
            <a:off x="5522448" y="2231432"/>
            <a:ext cx="680211" cy="307777"/>
          </a:xfrm>
          <a:prstGeom prst="rect">
            <a:avLst/>
          </a:prstGeom>
          <a:noFill/>
        </p:spPr>
        <p:txBody>
          <a:bodyPr wrap="square" rtlCol="0">
            <a:spAutoFit/>
          </a:bodyPr>
          <a:lstStyle/>
          <a:p>
            <a:pPr algn="ct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cxnSp>
        <p:nvCxnSpPr>
          <p:cNvPr id="63" name="直接连接符 62">
            <a:extLst>
              <a:ext uri="{FF2B5EF4-FFF2-40B4-BE49-F238E27FC236}">
                <a16:creationId xmlns:a16="http://schemas.microsoft.com/office/drawing/2014/main" id="{6A501E19-A2C1-436E-9A81-2D460A6FBC44}"/>
              </a:ext>
            </a:extLst>
          </p:cNvPr>
          <p:cNvCxnSpPr>
            <a:cxnSpLocks/>
            <a:stCxn id="56" idx="3"/>
            <a:endCxn id="65" idx="1"/>
          </p:cNvCxnSpPr>
          <p:nvPr/>
        </p:nvCxnSpPr>
        <p:spPr bwMode="gray">
          <a:xfrm flipV="1">
            <a:off x="4374579" y="1993977"/>
            <a:ext cx="1217974"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0A17BFAF-8139-415B-8222-2FEE6768A169}"/>
              </a:ext>
            </a:extLst>
          </p:cNvPr>
          <p:cNvSpPr txBox="1"/>
          <p:nvPr/>
        </p:nvSpPr>
        <p:spPr bwMode="gray">
          <a:xfrm>
            <a:off x="2713151" y="1646304"/>
            <a:ext cx="94836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10.1.1.0/24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65" name="图片 64">
            <a:extLst>
              <a:ext uri="{FF2B5EF4-FFF2-40B4-BE49-F238E27FC236}">
                <a16:creationId xmlns:a16="http://schemas.microsoft.com/office/drawing/2014/main" id="{0D6C32D0-4E0B-43DC-AC4A-E9D62BD7F946}"/>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92553" y="1772577"/>
            <a:ext cx="540000" cy="442800"/>
          </a:xfrm>
          <a:prstGeom prst="rect">
            <a:avLst/>
          </a:prstGeom>
        </p:spPr>
      </p:pic>
      <p:sp>
        <p:nvSpPr>
          <p:cNvPr id="66" name="文本框 65">
            <a:extLst>
              <a:ext uri="{FF2B5EF4-FFF2-40B4-BE49-F238E27FC236}">
                <a16:creationId xmlns:a16="http://schemas.microsoft.com/office/drawing/2014/main" id="{8370673A-A8CF-4499-A09B-B67ED9ECDD17}"/>
              </a:ext>
            </a:extLst>
          </p:cNvPr>
          <p:cNvSpPr txBox="1"/>
          <p:nvPr/>
        </p:nvSpPr>
        <p:spPr bwMode="gray">
          <a:xfrm>
            <a:off x="4947320" y="186463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67" name="文本框 66">
            <a:extLst>
              <a:ext uri="{FF2B5EF4-FFF2-40B4-BE49-F238E27FC236}">
                <a16:creationId xmlns:a16="http://schemas.microsoft.com/office/drawing/2014/main" id="{CE9CBA23-49E2-4DF1-879B-F9E4DB4157ED}"/>
              </a:ext>
            </a:extLst>
          </p:cNvPr>
          <p:cNvSpPr txBox="1"/>
          <p:nvPr/>
        </p:nvSpPr>
        <p:spPr bwMode="gray">
          <a:xfrm>
            <a:off x="400050" y="1424623"/>
            <a:ext cx="101569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07423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Configuration Example (4/4)</a:t>
            </a:r>
            <a:endParaRPr lang="en-US" altLang="zh-CN" dirty="0">
              <a:latin typeface="Huawei Sans" panose="020C0503030203020204" pitchFamily="34" charset="0"/>
              <a:sym typeface="Huawei Sans" panose="020C0503030203020204" pitchFamily="34" charset="0"/>
            </a:endParaRPr>
          </a:p>
        </p:txBody>
      </p:sp>
      <p:sp>
        <p:nvSpPr>
          <p:cNvPr id="53" name="矩形 52"/>
          <p:cNvSpPr/>
          <p:nvPr/>
        </p:nvSpPr>
        <p:spPr bwMode="gray">
          <a:xfrm>
            <a:off x="446089" y="1233488"/>
            <a:ext cx="5247090" cy="707886"/>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Check the IP address allocation of the DHCP pool on the AR.</a:t>
            </a:r>
          </a:p>
        </p:txBody>
      </p:sp>
      <p:sp>
        <p:nvSpPr>
          <p:cNvPr id="55" name="矩形 54"/>
          <p:cNvSpPr/>
          <p:nvPr/>
        </p:nvSpPr>
        <p:spPr bwMode="gray">
          <a:xfrm>
            <a:off x="848911" y="2027971"/>
            <a:ext cx="4844267" cy="1877437"/>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[AR]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pool name AP used</a:t>
            </a:r>
          </a:p>
          <a:p>
            <a:pPr fontAlgn="ctr"/>
            <a:r>
              <a:rPr lang="en-US" sz="1200" dirty="0">
                <a:solidFill>
                  <a:prstClr val="black"/>
                </a:solidFill>
                <a:latin typeface="Huawei Sans" panose="020C0503030203020204" pitchFamily="34" charset="0"/>
              </a:rPr>
              <a:t>...</a:t>
            </a:r>
          </a:p>
          <a:p>
            <a:pPr fontAlgn="ctr"/>
            <a:r>
              <a:rPr lang="en-US" sz="1200" dirty="0">
                <a:solidFill>
                  <a:prstClr val="black"/>
                </a:solidFill>
                <a:latin typeface="Huawei Sans" panose="020C0503030203020204" pitchFamily="34" charset="0"/>
              </a:rPr>
              <a:t>Network section : </a:t>
            </a:r>
          </a:p>
          <a:p>
            <a:pPr fontAlgn="ctr"/>
            <a:r>
              <a:rPr lang="en-US" sz="1200" dirty="0">
                <a:solidFill>
                  <a:prstClr val="black"/>
                </a:solidFill>
                <a:latin typeface="Huawei Sans" panose="020C0503030203020204" pitchFamily="34" charset="0"/>
              </a:rPr>
              <a:t>  ----------------------------------------------------------------------</a:t>
            </a:r>
          </a:p>
          <a:p>
            <a:pPr fontAlgn="ctr"/>
            <a:r>
              <a:rPr lang="en-US" sz="1200" dirty="0">
                <a:solidFill>
                  <a:prstClr val="black"/>
                </a:solidFill>
                <a:latin typeface="Huawei Sans" panose="020C0503030203020204" pitchFamily="34" charset="0"/>
              </a:rPr>
              <a:t>  Index       IP                MAC                      Lease   Status  </a:t>
            </a:r>
          </a:p>
          <a:p>
            <a:pPr fontAlgn="ctr"/>
            <a:r>
              <a:rPr lang="en-US" sz="1200" dirty="0">
                <a:solidFill>
                  <a:prstClr val="black"/>
                </a:solidFill>
                <a:latin typeface="Huawei Sans" panose="020C0503030203020204" pitchFamily="34" charset="0"/>
              </a:rPr>
              <a:t>  ----------------------------------------------------------------------</a:t>
            </a:r>
          </a:p>
          <a:p>
            <a:pPr fontAlgn="ctr"/>
            <a:r>
              <a:rPr lang="en-US" sz="1200" dirty="0">
                <a:solidFill>
                  <a:srgbClr val="EC7061"/>
                </a:solidFill>
                <a:latin typeface="Huawei Sans" panose="020C0503030203020204" pitchFamily="34" charset="0"/>
              </a:rPr>
              <a:t>    253       10.1.1.254    00e0-fcca-1150       2181    Used       </a:t>
            </a:r>
          </a:p>
          <a:p>
            <a:pPr fontAlgn="ctr"/>
            <a:r>
              <a:rPr lang="en-US" sz="1200" dirty="0">
                <a:solidFill>
                  <a:prstClr val="black"/>
                </a:solidFill>
                <a:latin typeface="Huawei Sans" panose="020C0503030203020204" pitchFamily="34" charset="0"/>
              </a:rPr>
              <a:t>  ----------------------------------------------------------------------</a:t>
            </a:r>
          </a:p>
          <a:p>
            <a:pPr fontAlgn="ctr"/>
            <a:r>
              <a:rPr lang="en-US" sz="1200" dirty="0">
                <a:solidFill>
                  <a:prstClr val="black"/>
                </a:solidFill>
                <a:latin typeface="Huawei Sans" panose="020C0503030203020204" pitchFamily="34" charset="0"/>
              </a:rPr>
              <a:t>[AR]</a:t>
            </a:r>
          </a:p>
        </p:txBody>
      </p:sp>
      <p:sp>
        <p:nvSpPr>
          <p:cNvPr id="5" name="文本占位符 21">
            <a:extLst>
              <a:ext uri="{FF2B5EF4-FFF2-40B4-BE49-F238E27FC236}">
                <a16:creationId xmlns:a16="http://schemas.microsoft.com/office/drawing/2014/main" id="{F648B5AB-1F5C-43B2-8B78-C5D5DDF6D9AC}"/>
              </a:ext>
            </a:extLst>
          </p:cNvPr>
          <p:cNvSpPr txBox="1">
            <a:spLocks/>
          </p:cNvSpPr>
          <p:nvPr/>
        </p:nvSpPr>
        <p:spPr bwMode="gray">
          <a:xfrm>
            <a:off x="848911" y="4096096"/>
            <a:ext cx="5022500" cy="37773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r>
              <a:rPr lang="en-US" sz="1600" dirty="0">
                <a:latin typeface="Huawei Sans" panose="020C0503030203020204" pitchFamily="34" charset="0"/>
              </a:rPr>
              <a:t>The command output shows that the DHCP server has allocated an IP address to the AP.</a:t>
            </a:r>
            <a:endParaRPr lang="en-US" altLang="zh-CN" sz="1400" dirty="0">
              <a:latin typeface="Huawei Sans" panose="020C0503030203020204" pitchFamily="34" charset="0"/>
              <a:sym typeface="Huawei Sans" panose="020C0503030203020204" pitchFamily="34" charset="0"/>
            </a:endParaRPr>
          </a:p>
        </p:txBody>
      </p:sp>
      <p:sp>
        <p:nvSpPr>
          <p:cNvPr id="6" name="矩形 5">
            <a:extLst>
              <a:ext uri="{FF2B5EF4-FFF2-40B4-BE49-F238E27FC236}">
                <a16:creationId xmlns:a16="http://schemas.microsoft.com/office/drawing/2014/main" id="{0DD9A5F3-79D8-48EA-B22B-D7F23B031F4A}"/>
              </a:ext>
            </a:extLst>
          </p:cNvPr>
          <p:cNvSpPr/>
          <p:nvPr/>
        </p:nvSpPr>
        <p:spPr bwMode="gray">
          <a:xfrm>
            <a:off x="6498822" y="2027971"/>
            <a:ext cx="5247089" cy="132343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&lt;AC&gt;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relay all </a:t>
            </a:r>
          </a:p>
          <a:p>
            <a:pPr fontAlgn="ctr">
              <a:lnSpc>
                <a:spcPts val="2399"/>
              </a:lnSpc>
            </a:pPr>
            <a:r>
              <a:rPr lang="en-US" sz="1200" dirty="0">
                <a:solidFill>
                  <a:prstClr val="black"/>
                </a:solidFill>
                <a:latin typeface="Huawei Sans" panose="020C0503030203020204" pitchFamily="34" charset="0"/>
              </a:rPr>
              <a:t> DHCP relay agent running information of interface Vlanif10 :</a:t>
            </a:r>
          </a:p>
          <a:p>
            <a:pPr fontAlgn="ctr">
              <a:lnSpc>
                <a:spcPts val="2399"/>
              </a:lnSpc>
            </a:pPr>
            <a:r>
              <a:rPr lang="en-US" sz="1200" dirty="0">
                <a:solidFill>
                  <a:prstClr val="black"/>
                </a:solidFill>
                <a:latin typeface="Huawei Sans" panose="020C0503030203020204" pitchFamily="34" charset="0"/>
              </a:rPr>
              <a:t> Server group name        : </a:t>
            </a:r>
            <a:r>
              <a:rPr lang="en-US" sz="1200" dirty="0">
                <a:solidFill>
                  <a:srgbClr val="EC7061"/>
                </a:solidFill>
                <a:latin typeface="Huawei Sans" panose="020C0503030203020204" pitchFamily="34" charset="0"/>
              </a:rPr>
              <a:t>AP</a:t>
            </a:r>
          </a:p>
          <a:p>
            <a:pPr fontAlgn="ctr">
              <a:lnSpc>
                <a:spcPts val="2399"/>
              </a:lnSpc>
            </a:pPr>
            <a:r>
              <a:rPr lang="en-US" sz="1200" dirty="0">
                <a:solidFill>
                  <a:prstClr val="black"/>
                </a:solidFill>
                <a:latin typeface="Huawei Sans" panose="020C0503030203020204" pitchFamily="34" charset="0"/>
              </a:rPr>
              <a:t> Gateway address in use  : </a:t>
            </a:r>
            <a:r>
              <a:rPr lang="en-US" sz="1200" dirty="0">
                <a:solidFill>
                  <a:srgbClr val="EC7061"/>
                </a:solidFill>
                <a:latin typeface="Huawei Sans" panose="020C0503030203020204" pitchFamily="34" charset="0"/>
              </a:rPr>
              <a:t>10.1.1.2</a:t>
            </a:r>
          </a:p>
        </p:txBody>
      </p:sp>
      <p:sp>
        <p:nvSpPr>
          <p:cNvPr id="7" name="矩形 6">
            <a:extLst>
              <a:ext uri="{FF2B5EF4-FFF2-40B4-BE49-F238E27FC236}">
                <a16:creationId xmlns:a16="http://schemas.microsoft.com/office/drawing/2014/main" id="{0CAE4BE0-290C-4C81-AA0F-E80A76797280}"/>
              </a:ext>
            </a:extLst>
          </p:cNvPr>
          <p:cNvSpPr/>
          <p:nvPr/>
        </p:nvSpPr>
        <p:spPr bwMode="gray">
          <a:xfrm>
            <a:off x="6096001" y="1233488"/>
            <a:ext cx="5649912"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Check DHCP relay information on the AC.</a:t>
            </a:r>
          </a:p>
        </p:txBody>
      </p:sp>
    </p:spTree>
    <p:extLst>
      <p:ext uri="{BB962C8B-B14F-4D97-AF65-F5344CB8AC3E}">
        <p14:creationId xmlns:p14="http://schemas.microsoft.com/office/powerpoint/2010/main" val="519285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a:extLst>
              <a:ext uri="{FF2B5EF4-FFF2-40B4-BE49-F238E27FC236}">
                <a16:creationId xmlns:a16="http://schemas.microsoft.com/office/drawing/2014/main" id="{E4FA1789-0EA2-4231-91B1-24067AEB5A26}"/>
              </a:ext>
            </a:extLst>
          </p:cNvPr>
          <p:cNvGrpSpPr/>
          <p:nvPr/>
        </p:nvGrpSpPr>
        <p:grpSpPr bwMode="gray">
          <a:xfrm>
            <a:off x="6257985" y="2626686"/>
            <a:ext cx="5408091" cy="2947434"/>
            <a:chOff x="6257985" y="2921961"/>
            <a:chExt cx="5408091" cy="2947434"/>
          </a:xfrm>
        </p:grpSpPr>
        <p:sp>
          <p:nvSpPr>
            <p:cNvPr id="105" name="圆角矩形 28">
              <a:extLst>
                <a:ext uri="{FF2B5EF4-FFF2-40B4-BE49-F238E27FC236}">
                  <a16:creationId xmlns:a16="http://schemas.microsoft.com/office/drawing/2014/main" id="{3BCF4D16-51C8-4351-9C10-34E718109DC6}"/>
                </a:ext>
              </a:extLst>
            </p:cNvPr>
            <p:cNvSpPr/>
            <p:nvPr/>
          </p:nvSpPr>
          <p:spPr bwMode="gray">
            <a:xfrm>
              <a:off x="6257985" y="2921961"/>
              <a:ext cx="5408091" cy="2947434"/>
            </a:xfrm>
            <a:prstGeom prst="roundRect">
              <a:avLst>
                <a:gd name="adj" fmla="val 164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368">
              <a:extLst>
                <a:ext uri="{FF2B5EF4-FFF2-40B4-BE49-F238E27FC236}">
                  <a16:creationId xmlns:a16="http://schemas.microsoft.com/office/drawing/2014/main" id="{12612672-F9A6-4CE2-9D4F-6016B35EB246}"/>
                </a:ext>
              </a:extLst>
            </p:cNvPr>
            <p:cNvSpPr/>
            <p:nvPr/>
          </p:nvSpPr>
          <p:spPr bwMode="gray">
            <a:xfrm rot="1260817" flipV="1">
              <a:off x="9304488" y="4089631"/>
              <a:ext cx="1766105" cy="534436"/>
            </a:xfrm>
            <a:custGeom>
              <a:avLst/>
              <a:gdLst>
                <a:gd name="connsiteX0" fmla="*/ 0 w 3530601"/>
                <a:gd name="connsiteY0" fmla="*/ 779713 h 779713"/>
                <a:gd name="connsiteX1" fmla="*/ 3530601 w 3530601"/>
                <a:gd name="connsiteY1" fmla="*/ 754313 h 779713"/>
                <a:gd name="connsiteX0" fmla="*/ 1 w 3594124"/>
                <a:gd name="connsiteY0" fmla="*/ 487134 h 1176106"/>
                <a:gd name="connsiteX1" fmla="*/ 3594124 w 3594124"/>
                <a:gd name="connsiteY1" fmla="*/ 1176106 h 1176106"/>
                <a:gd name="connsiteX0" fmla="*/ 0 w 3594123"/>
                <a:gd name="connsiteY0" fmla="*/ 21413 h 710385"/>
                <a:gd name="connsiteX1" fmla="*/ 3594123 w 3594123"/>
                <a:gd name="connsiteY1" fmla="*/ 710385 h 710385"/>
                <a:gd name="connsiteX0" fmla="*/ 0 w 3789997"/>
                <a:gd name="connsiteY0" fmla="*/ 43597 h 683781"/>
                <a:gd name="connsiteX1" fmla="*/ 3789997 w 3789997"/>
                <a:gd name="connsiteY1" fmla="*/ 683782 h 683781"/>
                <a:gd name="connsiteX0" fmla="*/ 0 w 3789997"/>
                <a:gd name="connsiteY0" fmla="*/ 0 h 640185"/>
                <a:gd name="connsiteX1" fmla="*/ 3789997 w 3789997"/>
                <a:gd name="connsiteY1" fmla="*/ 640185 h 640185"/>
                <a:gd name="connsiteX0" fmla="*/ 0 w 2402396"/>
                <a:gd name="connsiteY0" fmla="*/ 1278994 h 1284749"/>
                <a:gd name="connsiteX1" fmla="*/ 2402396 w 2402396"/>
                <a:gd name="connsiteY1" fmla="*/ 176036 h 1284749"/>
                <a:gd name="connsiteX0" fmla="*/ 0 w 2773679"/>
                <a:gd name="connsiteY0" fmla="*/ 1220374 h 1226310"/>
                <a:gd name="connsiteX1" fmla="*/ 2773679 w 2773679"/>
                <a:gd name="connsiteY1" fmla="*/ 180588 h 1226310"/>
                <a:gd name="connsiteX0" fmla="*/ 0 w 2773679"/>
                <a:gd name="connsiteY0" fmla="*/ 1273595 h 1273595"/>
                <a:gd name="connsiteX1" fmla="*/ 2773679 w 2773679"/>
                <a:gd name="connsiteY1" fmla="*/ 233809 h 1273595"/>
                <a:gd name="connsiteX0" fmla="*/ 0 w 2721625"/>
                <a:gd name="connsiteY0" fmla="*/ 1064008 h 1064008"/>
                <a:gd name="connsiteX1" fmla="*/ 2721625 w 2721625"/>
                <a:gd name="connsiteY1" fmla="*/ 266802 h 1064008"/>
                <a:gd name="connsiteX0" fmla="*/ 0 w 2721625"/>
                <a:gd name="connsiteY0" fmla="*/ 798313 h 798313"/>
                <a:gd name="connsiteX1" fmla="*/ 2721625 w 2721625"/>
                <a:gd name="connsiteY1" fmla="*/ 1107 h 798313"/>
                <a:gd name="connsiteX0" fmla="*/ 0 w 2605998"/>
                <a:gd name="connsiteY0" fmla="*/ 927534 h 927534"/>
                <a:gd name="connsiteX1" fmla="*/ 2605998 w 2605998"/>
                <a:gd name="connsiteY1" fmla="*/ 816 h 927534"/>
                <a:gd name="connsiteX0" fmla="*/ 0 w 2605998"/>
                <a:gd name="connsiteY0" fmla="*/ 1027867 h 1027867"/>
                <a:gd name="connsiteX1" fmla="*/ 2605998 w 2605998"/>
                <a:gd name="connsiteY1" fmla="*/ 101149 h 1027867"/>
                <a:gd name="connsiteX0" fmla="*/ 0 w 2276634"/>
                <a:gd name="connsiteY0" fmla="*/ 1112006 h 1112005"/>
                <a:gd name="connsiteX1" fmla="*/ 2276634 w 2276634"/>
                <a:gd name="connsiteY1" fmla="*/ 93849 h 1112005"/>
                <a:gd name="connsiteX0" fmla="*/ 0 w 2276634"/>
                <a:gd name="connsiteY0" fmla="*/ 1127591 h 1127591"/>
                <a:gd name="connsiteX1" fmla="*/ 2276634 w 2276634"/>
                <a:gd name="connsiteY1" fmla="*/ 109434 h 1127591"/>
                <a:gd name="connsiteX0" fmla="*/ 0 w 2329826"/>
                <a:gd name="connsiteY0" fmla="*/ 1110071 h 1110071"/>
                <a:gd name="connsiteX1" fmla="*/ 2329826 w 2329826"/>
                <a:gd name="connsiteY1" fmla="*/ 111376 h 1110071"/>
                <a:gd name="connsiteX0" fmla="*/ 0 w 2388043"/>
                <a:gd name="connsiteY0" fmla="*/ 1302124 h 1302124"/>
                <a:gd name="connsiteX1" fmla="*/ 2388043 w 2388043"/>
                <a:gd name="connsiteY1" fmla="*/ 93319 h 1302124"/>
                <a:gd name="connsiteX0" fmla="*/ 0 w 2388043"/>
                <a:gd name="connsiteY0" fmla="*/ 1208805 h 1208805"/>
                <a:gd name="connsiteX1" fmla="*/ 2388043 w 2388043"/>
                <a:gd name="connsiteY1" fmla="*/ 0 h 1208805"/>
                <a:gd name="connsiteX0" fmla="*/ 0 w 2550927"/>
                <a:gd name="connsiteY0" fmla="*/ 1140075 h 1140075"/>
                <a:gd name="connsiteX1" fmla="*/ 2550927 w 2550927"/>
                <a:gd name="connsiteY1" fmla="*/ 0 h 1140075"/>
                <a:gd name="connsiteX0" fmla="*/ 0 w 2550927"/>
                <a:gd name="connsiteY0" fmla="*/ 1140075 h 1140075"/>
                <a:gd name="connsiteX1" fmla="*/ 2550927 w 2550927"/>
                <a:gd name="connsiteY1" fmla="*/ 0 h 1140075"/>
                <a:gd name="connsiteX0" fmla="*/ 0 w 2214151"/>
                <a:gd name="connsiteY0" fmla="*/ 431352 h 431352"/>
                <a:gd name="connsiteX1" fmla="*/ 2214152 w 2214151"/>
                <a:gd name="connsiteY1" fmla="*/ 157121 h 431352"/>
                <a:gd name="connsiteX0" fmla="*/ 1 w 1986628"/>
                <a:gd name="connsiteY0" fmla="*/ 308042 h 727934"/>
                <a:gd name="connsiteX1" fmla="*/ 1986628 w 1986628"/>
                <a:gd name="connsiteY1" fmla="*/ 684433 h 727934"/>
                <a:gd name="connsiteX0" fmla="*/ 0 w 1986628"/>
                <a:gd name="connsiteY0" fmla="*/ 308043 h 727934"/>
                <a:gd name="connsiteX1" fmla="*/ 1986628 w 1986628"/>
                <a:gd name="connsiteY1" fmla="*/ 684433 h 727934"/>
                <a:gd name="connsiteX0" fmla="*/ 0 w 1994022"/>
                <a:gd name="connsiteY0" fmla="*/ 349340 h 726115"/>
                <a:gd name="connsiteX1" fmla="*/ 1986628 w 1994022"/>
                <a:gd name="connsiteY1" fmla="*/ 725730 h 726115"/>
                <a:gd name="connsiteX0" fmla="*/ 1 w 2300207"/>
                <a:gd name="connsiteY0" fmla="*/ 504746 h 504746"/>
                <a:gd name="connsiteX1" fmla="*/ 2293881 w 2300207"/>
                <a:gd name="connsiteY1" fmla="*/ 245489 h 504746"/>
                <a:gd name="connsiteX0" fmla="*/ 0 w 2300477"/>
                <a:gd name="connsiteY0" fmla="*/ 807077 h 807077"/>
                <a:gd name="connsiteX1" fmla="*/ 2293880 w 2300477"/>
                <a:gd name="connsiteY1" fmla="*/ 547820 h 807077"/>
                <a:gd name="connsiteX0" fmla="*/ 0 w 2277798"/>
                <a:gd name="connsiteY0" fmla="*/ 787530 h 787530"/>
                <a:gd name="connsiteX1" fmla="*/ 2271126 w 2277798"/>
                <a:gd name="connsiteY1" fmla="*/ 593336 h 787530"/>
                <a:gd name="connsiteX0" fmla="*/ 0 w 2271165"/>
                <a:gd name="connsiteY0" fmla="*/ 738244 h 738244"/>
                <a:gd name="connsiteX1" fmla="*/ 2271126 w 2271165"/>
                <a:gd name="connsiteY1" fmla="*/ 544050 h 738244"/>
                <a:gd name="connsiteX0" fmla="*/ 0 w 1849652"/>
                <a:gd name="connsiteY0" fmla="*/ 736427 h 736427"/>
                <a:gd name="connsiteX1" fmla="*/ 1849601 w 1849652"/>
                <a:gd name="connsiteY1" fmla="*/ 549170 h 736427"/>
                <a:gd name="connsiteX0" fmla="*/ 0 w 1849642"/>
                <a:gd name="connsiteY0" fmla="*/ 742825 h 742825"/>
                <a:gd name="connsiteX1" fmla="*/ 1849601 w 1849642"/>
                <a:gd name="connsiteY1" fmla="*/ 555568 h 742825"/>
                <a:gd name="connsiteX0" fmla="*/ 0 w 1915215"/>
                <a:gd name="connsiteY0" fmla="*/ 739336 h 739336"/>
                <a:gd name="connsiteX1" fmla="*/ 1915176 w 1915215"/>
                <a:gd name="connsiteY1" fmla="*/ 565499 h 739336"/>
                <a:gd name="connsiteX0" fmla="*/ 0 w 1915176"/>
                <a:gd name="connsiteY0" fmla="*/ 827738 h 827738"/>
                <a:gd name="connsiteX1" fmla="*/ 1915176 w 1915176"/>
                <a:gd name="connsiteY1" fmla="*/ 653901 h 827738"/>
              </a:gdLst>
              <a:ahLst/>
              <a:cxnLst>
                <a:cxn ang="0">
                  <a:pos x="connsiteX0" y="connsiteY0"/>
                </a:cxn>
                <a:cxn ang="0">
                  <a:pos x="connsiteX1" y="connsiteY1"/>
                </a:cxn>
              </a:cxnLst>
              <a:rect l="l" t="t" r="r" b="b"/>
              <a:pathLst>
                <a:path w="1915176" h="827738">
                  <a:moveTo>
                    <a:pt x="0" y="827738"/>
                  </a:moveTo>
                  <a:cubicBezTo>
                    <a:pt x="128260" y="-852230"/>
                    <a:pt x="1455516" y="523272"/>
                    <a:pt x="1915176" y="653901"/>
                  </a:cubicBezTo>
                </a:path>
              </a:pathLst>
            </a:custGeom>
            <a:ln>
              <a:tailEnd type="triangle"/>
            </a:ln>
          </p:spPr>
          <p:style>
            <a:lnRef idx="3">
              <a:schemeClr val="accent1"/>
            </a:lnRef>
            <a:fillRef idx="0">
              <a:schemeClr val="accent1"/>
            </a:fillRef>
            <a:effectRef idx="2">
              <a:schemeClr val="accent1"/>
            </a:effectRef>
            <a:fontRef idx="minor">
              <a:schemeClr val="tx1"/>
            </a:fontRef>
          </p:style>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102" descr="AC-蓝.png">
              <a:extLst>
                <a:ext uri="{FF2B5EF4-FFF2-40B4-BE49-F238E27FC236}">
                  <a16:creationId xmlns:a16="http://schemas.microsoft.com/office/drawing/2014/main" id="{56CF5001-EA41-4CF1-8752-68FBCC80A62E}"/>
                </a:ext>
              </a:extLst>
            </p:cNvPr>
            <p:cNvPicPr>
              <a:picLocks noChangeAspect="1"/>
            </p:cNvPicPr>
            <p:nvPr/>
          </p:nvPicPr>
          <p:blipFill>
            <a:blip r:embed="rId3" cstate="print"/>
            <a:stretch>
              <a:fillRect/>
            </a:stretch>
          </p:blipFill>
          <p:spPr bwMode="gray">
            <a:xfrm>
              <a:off x="6380217" y="4240707"/>
              <a:ext cx="453461" cy="386538"/>
            </a:xfrm>
            <a:prstGeom prst="rect">
              <a:avLst/>
            </a:prstGeom>
          </p:spPr>
        </p:pic>
        <p:pic>
          <p:nvPicPr>
            <p:cNvPr id="52" name="图片 105" descr="AP.png">
              <a:extLst>
                <a:ext uri="{FF2B5EF4-FFF2-40B4-BE49-F238E27FC236}">
                  <a16:creationId xmlns:a16="http://schemas.microsoft.com/office/drawing/2014/main" id="{356724BF-58D1-44C6-AA47-ABC7A3E3A72E}"/>
                </a:ext>
              </a:extLst>
            </p:cNvPr>
            <p:cNvPicPr>
              <a:picLocks noChangeAspect="1"/>
            </p:cNvPicPr>
            <p:nvPr/>
          </p:nvPicPr>
          <p:blipFill>
            <a:blip r:embed="rId4" cstate="print"/>
            <a:stretch>
              <a:fillRect/>
            </a:stretch>
          </p:blipFill>
          <p:spPr bwMode="gray">
            <a:xfrm>
              <a:off x="11081147" y="4256912"/>
              <a:ext cx="453461" cy="351394"/>
            </a:xfrm>
            <a:prstGeom prst="rect">
              <a:avLst/>
            </a:prstGeom>
          </p:spPr>
        </p:pic>
        <p:sp>
          <p:nvSpPr>
            <p:cNvPr id="53" name="文本框 52">
              <a:extLst>
                <a:ext uri="{FF2B5EF4-FFF2-40B4-BE49-F238E27FC236}">
                  <a16:creationId xmlns:a16="http://schemas.microsoft.com/office/drawing/2014/main" id="{6C6F6DD8-AF9C-43E5-BF47-A6BF24A7F316}"/>
                </a:ext>
              </a:extLst>
            </p:cNvPr>
            <p:cNvSpPr txBox="1"/>
            <p:nvPr/>
          </p:nvSpPr>
          <p:spPr bwMode="gray">
            <a:xfrm>
              <a:off x="6411323" y="4601958"/>
              <a:ext cx="386644" cy="276999"/>
            </a:xfrm>
            <a:prstGeom prst="rect">
              <a:avLst/>
            </a:prstGeom>
            <a:noFill/>
          </p:spPr>
          <p:txBody>
            <a:bodyPr wrap="none" rtlCol="0">
              <a:spAutoFit/>
            </a:bodyPr>
            <a:lstStyle/>
            <a:p>
              <a:pPr fontAlgn="ctr"/>
              <a:r>
                <a:rPr lang="en-US" sz="1200" b="1" dirty="0">
                  <a:latin typeface="Huawei Sans" panose="020C0503030203020204" pitchFamily="34" charset="0"/>
                </a:rPr>
                <a:t>AC</a:t>
              </a:r>
              <a:endParaRPr lang="en-US" altLang="zh-CN" sz="1200" b="1" dirty="0">
                <a:latin typeface="Huawei Sans" panose="020C0503030203020204" pitchFamily="34" charset="0"/>
              </a:endParaRPr>
            </a:p>
          </p:txBody>
        </p:sp>
        <p:sp>
          <p:nvSpPr>
            <p:cNvPr id="55" name="文本框 54">
              <a:extLst>
                <a:ext uri="{FF2B5EF4-FFF2-40B4-BE49-F238E27FC236}">
                  <a16:creationId xmlns:a16="http://schemas.microsoft.com/office/drawing/2014/main" id="{40E96162-4449-403F-8E77-CF2B19D8DFC7}"/>
                </a:ext>
              </a:extLst>
            </p:cNvPr>
            <p:cNvSpPr txBox="1"/>
            <p:nvPr/>
          </p:nvSpPr>
          <p:spPr bwMode="gray">
            <a:xfrm>
              <a:off x="7613829" y="4310961"/>
              <a:ext cx="1173719" cy="253916"/>
            </a:xfrm>
            <a:prstGeom prst="rect">
              <a:avLst/>
            </a:prstGeom>
            <a:noFill/>
          </p:spPr>
          <p:txBody>
            <a:bodyPr wrap="none" rtlCol="0">
              <a:spAutoFit/>
            </a:bodyPr>
            <a:lstStyle/>
            <a:p>
              <a:pPr algn="ctr" fontAlgn="ctr"/>
              <a:r>
                <a:rPr lang="en-US" sz="1050" dirty="0">
                  <a:solidFill>
                    <a:schemeClr val="bg1"/>
                  </a:solidFill>
                  <a:latin typeface="Huawei Sans" panose="020C0503030203020204" pitchFamily="34" charset="0"/>
                </a:rPr>
                <a:t>Layer 3 network</a:t>
              </a:r>
            </a:p>
          </p:txBody>
        </p:sp>
        <p:cxnSp>
          <p:nvCxnSpPr>
            <p:cNvPr id="56" name="直接连接符 55">
              <a:extLst>
                <a:ext uri="{FF2B5EF4-FFF2-40B4-BE49-F238E27FC236}">
                  <a16:creationId xmlns:a16="http://schemas.microsoft.com/office/drawing/2014/main" id="{0C8B0DC4-9F5E-4A43-A3F2-F0E998421118}"/>
                </a:ext>
              </a:extLst>
            </p:cNvPr>
            <p:cNvCxnSpPr>
              <a:cxnSpLocks/>
              <a:stCxn id="64" idx="3"/>
              <a:endCxn id="52" idx="1"/>
            </p:cNvCxnSpPr>
            <p:nvPr/>
          </p:nvCxnSpPr>
          <p:spPr bwMode="gray">
            <a:xfrm flipV="1">
              <a:off x="9786222" y="4432609"/>
              <a:ext cx="1294925" cy="13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9040162-044A-482D-8EDF-80D3C84340B3}"/>
                </a:ext>
              </a:extLst>
            </p:cNvPr>
            <p:cNvCxnSpPr>
              <a:cxnSpLocks/>
              <a:endCxn id="51" idx="3"/>
            </p:cNvCxnSpPr>
            <p:nvPr/>
          </p:nvCxnSpPr>
          <p:spPr bwMode="gray">
            <a:xfrm flipH="1">
              <a:off x="6833678" y="4433976"/>
              <a:ext cx="7796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E02653CF-6C37-40A7-AE89-4A321177F7BA}"/>
                </a:ext>
              </a:extLst>
            </p:cNvPr>
            <p:cNvSpPr txBox="1"/>
            <p:nvPr/>
          </p:nvSpPr>
          <p:spPr bwMode="gray">
            <a:xfrm>
              <a:off x="11120561" y="4611913"/>
              <a:ext cx="383438" cy="276999"/>
            </a:xfrm>
            <a:prstGeom prst="rect">
              <a:avLst/>
            </a:prstGeom>
            <a:noFill/>
          </p:spPr>
          <p:txBody>
            <a:bodyPr wrap="none" rtlCol="0">
              <a:spAutoFit/>
            </a:bodyPr>
            <a:lstStyle/>
            <a:p>
              <a:pPr fontAlgn="ctr"/>
              <a:r>
                <a:rPr lang="en-US" sz="1200" b="1" dirty="0">
                  <a:latin typeface="Huawei Sans" panose="020C0503030203020204" pitchFamily="34" charset="0"/>
                </a:rPr>
                <a:t>AP</a:t>
              </a:r>
              <a:endParaRPr lang="en-US" altLang="zh-CN" sz="1200" b="1" dirty="0">
                <a:latin typeface="Huawei Sans" panose="020C0503030203020204" pitchFamily="34" charset="0"/>
              </a:endParaRPr>
            </a:p>
          </p:txBody>
        </p:sp>
        <p:sp>
          <p:nvSpPr>
            <p:cNvPr id="62" name="任意多边形 368">
              <a:extLst>
                <a:ext uri="{FF2B5EF4-FFF2-40B4-BE49-F238E27FC236}">
                  <a16:creationId xmlns:a16="http://schemas.microsoft.com/office/drawing/2014/main" id="{1AF7AA2F-DBA8-4A9F-9CB0-C3A3DDB4477E}"/>
                </a:ext>
              </a:extLst>
            </p:cNvPr>
            <p:cNvSpPr/>
            <p:nvPr/>
          </p:nvSpPr>
          <p:spPr bwMode="gray">
            <a:xfrm rot="8934000">
              <a:off x="9955942" y="4058385"/>
              <a:ext cx="979717" cy="596349"/>
            </a:xfrm>
            <a:custGeom>
              <a:avLst/>
              <a:gdLst>
                <a:gd name="connsiteX0" fmla="*/ 0 w 3530601"/>
                <a:gd name="connsiteY0" fmla="*/ 779713 h 779713"/>
                <a:gd name="connsiteX1" fmla="*/ 3530601 w 3530601"/>
                <a:gd name="connsiteY1" fmla="*/ 754313 h 779713"/>
                <a:gd name="connsiteX0" fmla="*/ 0 w 4654771"/>
                <a:gd name="connsiteY0" fmla="*/ 297995 h 1957884"/>
                <a:gd name="connsiteX1" fmla="*/ 4654769 w 4654771"/>
                <a:gd name="connsiteY1" fmla="*/ 1957884 h 1957884"/>
                <a:gd name="connsiteX0" fmla="*/ -1 w 4591997"/>
                <a:gd name="connsiteY0" fmla="*/ 258730 h 2277264"/>
                <a:gd name="connsiteX1" fmla="*/ 4591999 w 4591997"/>
                <a:gd name="connsiteY1" fmla="*/ 2277264 h 2277264"/>
                <a:gd name="connsiteX0" fmla="*/ -1 w 4592001"/>
                <a:gd name="connsiteY0" fmla="*/ 1013 h 2019547"/>
                <a:gd name="connsiteX1" fmla="*/ 4591999 w 4592001"/>
                <a:gd name="connsiteY1" fmla="*/ 2019547 h 2019547"/>
                <a:gd name="connsiteX0" fmla="*/ 0 w 4681225"/>
                <a:gd name="connsiteY0" fmla="*/ 881 h 2163230"/>
                <a:gd name="connsiteX1" fmla="*/ 4681223 w 4681225"/>
                <a:gd name="connsiteY1" fmla="*/ 2163230 h 2163230"/>
                <a:gd name="connsiteX0" fmla="*/ 0 w 4681225"/>
                <a:gd name="connsiteY0" fmla="*/ 2 h 2162351"/>
                <a:gd name="connsiteX1" fmla="*/ 4681223 w 4681225"/>
                <a:gd name="connsiteY1" fmla="*/ 2162351 h 2162351"/>
                <a:gd name="connsiteX0" fmla="*/ 0 w 4730968"/>
                <a:gd name="connsiteY0" fmla="*/ -2 h 2185116"/>
                <a:gd name="connsiteX1" fmla="*/ 4730969 w 4730968"/>
                <a:gd name="connsiteY1" fmla="*/ 2185116 h 2185116"/>
                <a:gd name="connsiteX0" fmla="*/ 0 w 4730968"/>
                <a:gd name="connsiteY0" fmla="*/ 2 h 2185120"/>
                <a:gd name="connsiteX1" fmla="*/ 4730969 w 4730968"/>
                <a:gd name="connsiteY1" fmla="*/ 2185120 h 2185120"/>
              </a:gdLst>
              <a:ahLst/>
              <a:cxnLst>
                <a:cxn ang="0">
                  <a:pos x="connsiteX0" y="connsiteY0"/>
                </a:cxn>
                <a:cxn ang="0">
                  <a:pos x="connsiteX1" y="connsiteY1"/>
                </a:cxn>
              </a:cxnLst>
              <a:rect l="l" t="t" r="r" b="b"/>
              <a:pathLst>
                <a:path w="4730968" h="2185120">
                  <a:moveTo>
                    <a:pt x="0" y="2"/>
                  </a:moveTo>
                  <a:cubicBezTo>
                    <a:pt x="641854" y="378740"/>
                    <a:pt x="2988431" y="1354342"/>
                    <a:pt x="4730969" y="2185120"/>
                  </a:cubicBezTo>
                </a:path>
              </a:pathLst>
            </a:custGeom>
            <a:ln>
              <a:tailEnd type="triangle"/>
            </a:ln>
          </p:spPr>
          <p:style>
            <a:lnRef idx="3">
              <a:schemeClr val="accent2"/>
            </a:lnRef>
            <a:fillRef idx="0">
              <a:schemeClr val="accent2"/>
            </a:fillRef>
            <a:effectRef idx="2">
              <a:schemeClr val="accent2"/>
            </a:effectRef>
            <a:fontRef idx="minor">
              <a:schemeClr val="tx1"/>
            </a:fontRef>
          </p:style>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65">
              <a:extLst>
                <a:ext uri="{FF2B5EF4-FFF2-40B4-BE49-F238E27FC236}">
                  <a16:creationId xmlns:a16="http://schemas.microsoft.com/office/drawing/2014/main" id="{C4F7960D-C902-49EC-8D73-0007BCB0C4E2}"/>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315320" y="3022426"/>
              <a:ext cx="488342" cy="418579"/>
            </a:xfrm>
            <a:prstGeom prst="rect">
              <a:avLst/>
            </a:prstGeom>
          </p:spPr>
        </p:pic>
        <p:cxnSp>
          <p:nvCxnSpPr>
            <p:cNvPr id="67" name="直接连接符 66">
              <a:extLst>
                <a:ext uri="{FF2B5EF4-FFF2-40B4-BE49-F238E27FC236}">
                  <a16:creationId xmlns:a16="http://schemas.microsoft.com/office/drawing/2014/main" id="{E8D9FE11-0147-453E-AD45-03939A2F0ADD}"/>
                </a:ext>
              </a:extLst>
            </p:cNvPr>
            <p:cNvCxnSpPr>
              <a:cxnSpLocks/>
              <a:stCxn id="64" idx="1"/>
            </p:cNvCxnSpPr>
            <p:nvPr/>
          </p:nvCxnSpPr>
          <p:spPr bwMode="gray">
            <a:xfrm flipH="1">
              <a:off x="8787999" y="4433976"/>
              <a:ext cx="544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015EA91D-D7E2-43E4-9CC3-75E7E288AE17}"/>
                </a:ext>
              </a:extLst>
            </p:cNvPr>
            <p:cNvSpPr txBox="1"/>
            <p:nvPr/>
          </p:nvSpPr>
          <p:spPr bwMode="gray">
            <a:xfrm>
              <a:off x="9783738" y="3339440"/>
              <a:ext cx="1103187" cy="276999"/>
            </a:xfrm>
            <a:prstGeom prst="rect">
              <a:avLst/>
            </a:prstGeom>
            <a:noFill/>
          </p:spPr>
          <p:txBody>
            <a:bodyPr wrap="none" rtlCol="0">
              <a:spAutoFit/>
            </a:bodyPr>
            <a:lstStyle/>
            <a:p>
              <a:pPr fontAlgn="ctr"/>
              <a:r>
                <a:rPr lang="en-US" sz="1200" b="1" dirty="0">
                  <a:latin typeface="Huawei Sans" panose="020C0503030203020204" pitchFamily="34" charset="0"/>
                </a:rPr>
                <a:t>DHCP server</a:t>
              </a:r>
              <a:endParaRPr lang="en-US" altLang="zh-CN" sz="1200" b="1" dirty="0">
                <a:latin typeface="Huawei Sans" panose="020C0503030203020204" pitchFamily="34" charset="0"/>
              </a:endParaRPr>
            </a:p>
          </p:txBody>
        </p:sp>
        <p:cxnSp>
          <p:nvCxnSpPr>
            <p:cNvPr id="69" name="直接连接符 68">
              <a:extLst>
                <a:ext uri="{FF2B5EF4-FFF2-40B4-BE49-F238E27FC236}">
                  <a16:creationId xmlns:a16="http://schemas.microsoft.com/office/drawing/2014/main" id="{8604AEA6-965B-457D-98CC-D4D20FE0B3C1}"/>
                </a:ext>
              </a:extLst>
            </p:cNvPr>
            <p:cNvCxnSpPr>
              <a:cxnSpLocks/>
              <a:stCxn id="66" idx="2"/>
              <a:endCxn id="64" idx="0"/>
            </p:cNvCxnSpPr>
            <p:nvPr/>
          </p:nvCxnSpPr>
          <p:spPr bwMode="gray">
            <a:xfrm>
              <a:off x="9559491" y="3441005"/>
              <a:ext cx="1" cy="7997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id="{FE9A61FB-FE3B-47C8-B82D-74FC4D6F3A7B}"/>
                </a:ext>
              </a:extLst>
            </p:cNvPr>
            <p:cNvGrpSpPr/>
            <p:nvPr/>
          </p:nvGrpSpPr>
          <p:grpSpPr bwMode="gray">
            <a:xfrm>
              <a:off x="10030888" y="3891314"/>
              <a:ext cx="1226687" cy="461665"/>
              <a:chOff x="5909626" y="3483133"/>
              <a:chExt cx="1531854" cy="576515"/>
            </a:xfrm>
          </p:grpSpPr>
          <p:sp>
            <p:nvSpPr>
              <p:cNvPr id="77" name="文本框 76">
                <a:extLst>
                  <a:ext uri="{FF2B5EF4-FFF2-40B4-BE49-F238E27FC236}">
                    <a16:creationId xmlns:a16="http://schemas.microsoft.com/office/drawing/2014/main" id="{B8B77B9A-86ED-4ECA-A6ED-3E1746A6124E}"/>
                  </a:ext>
                </a:extLst>
              </p:cNvPr>
              <p:cNvSpPr txBox="1"/>
              <p:nvPr/>
            </p:nvSpPr>
            <p:spPr bwMode="gray">
              <a:xfrm>
                <a:off x="6103526" y="3483133"/>
                <a:ext cx="1337954" cy="576515"/>
              </a:xfrm>
              <a:prstGeom prst="rect">
                <a:avLst/>
              </a:prstGeom>
              <a:noFill/>
            </p:spPr>
            <p:txBody>
              <a:bodyPr wrap="square" rtlCol="0">
                <a:spAutoFit/>
              </a:bodyPr>
              <a:lstStyle/>
              <a:p>
                <a:pPr fontAlgn="ctr"/>
                <a:r>
                  <a:rPr lang="en-US" sz="1200" dirty="0">
                    <a:solidFill>
                      <a:srgbClr val="EC7061"/>
                    </a:solidFill>
                    <a:latin typeface="Huawei Sans" panose="020C0503030203020204" pitchFamily="34" charset="0"/>
                  </a:rPr>
                  <a:t>DHCP Request</a:t>
                </a:r>
              </a:p>
            </p:txBody>
          </p:sp>
          <p:sp>
            <p:nvSpPr>
              <p:cNvPr id="78" name="Oval 4">
                <a:extLst>
                  <a:ext uri="{FF2B5EF4-FFF2-40B4-BE49-F238E27FC236}">
                    <a16:creationId xmlns:a16="http://schemas.microsoft.com/office/drawing/2014/main" id="{247F4A2E-2F28-43BB-BAA2-50B71E87F9F1}"/>
                  </a:ext>
                </a:extLst>
              </p:cNvPr>
              <p:cNvSpPr>
                <a:spLocks noChangeAspect="1"/>
              </p:cNvSpPr>
              <p:nvPr/>
            </p:nvSpPr>
            <p:spPr bwMode="gray">
              <a:xfrm>
                <a:off x="5909626" y="3748627"/>
                <a:ext cx="217796" cy="217796"/>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00" b="1" dirty="0">
                    <a:solidFill>
                      <a:schemeClr val="bg1"/>
                    </a:solidFill>
                    <a:latin typeface="Huawei Sans" panose="020C0503030203020204" pitchFamily="34" charset="0"/>
                  </a:rPr>
                  <a:t>1</a:t>
                </a:r>
                <a:endParaRPr lang="en-US" altLang="zh-CN"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5" name="文本框 74">
              <a:extLst>
                <a:ext uri="{FF2B5EF4-FFF2-40B4-BE49-F238E27FC236}">
                  <a16:creationId xmlns:a16="http://schemas.microsoft.com/office/drawing/2014/main" id="{F926F474-C5E0-4948-9A36-9D922F0CC8BB}"/>
                </a:ext>
              </a:extLst>
            </p:cNvPr>
            <p:cNvSpPr txBox="1"/>
            <p:nvPr/>
          </p:nvSpPr>
          <p:spPr bwMode="gray">
            <a:xfrm>
              <a:off x="8414898" y="3703250"/>
              <a:ext cx="1013419" cy="461665"/>
            </a:xfrm>
            <a:prstGeom prst="rect">
              <a:avLst/>
            </a:prstGeom>
            <a:noFill/>
          </p:spPr>
          <p:txBody>
            <a:bodyPr wrap="none" rtlCol="0">
              <a:spAutoFit/>
            </a:bodyPr>
            <a:lstStyle/>
            <a:p>
              <a:pPr fontAlgn="ctr"/>
              <a:r>
                <a:rPr lang="en-US" sz="1200" dirty="0">
                  <a:solidFill>
                    <a:srgbClr val="00B0F0"/>
                  </a:solidFill>
                  <a:latin typeface="Huawei Sans" panose="020C0503030203020204" pitchFamily="34" charset="0"/>
                </a:rPr>
                <a:t>DHCP Offer</a:t>
              </a:r>
            </a:p>
            <a:p>
              <a:pPr fontAlgn="ctr"/>
              <a:r>
                <a:rPr lang="en-US" sz="1200" dirty="0">
                  <a:solidFill>
                    <a:srgbClr val="00B0F0"/>
                  </a:solidFill>
                  <a:latin typeface="Huawei Sans" panose="020C0503030203020204" pitchFamily="34" charset="0"/>
                </a:rPr>
                <a:t>Option 43</a:t>
              </a:r>
              <a:endParaRPr lang="en-US" altLang="zh-CN" sz="1200" dirty="0">
                <a:solidFill>
                  <a:srgbClr val="00B0F0"/>
                </a:solidFill>
                <a:latin typeface="Huawei Sans" panose="020C0503030203020204" pitchFamily="34" charset="0"/>
              </a:endParaRPr>
            </a:p>
          </p:txBody>
        </p:sp>
        <p:sp>
          <p:nvSpPr>
            <p:cNvPr id="76" name="Oval 4">
              <a:extLst>
                <a:ext uri="{FF2B5EF4-FFF2-40B4-BE49-F238E27FC236}">
                  <a16:creationId xmlns:a16="http://schemas.microsoft.com/office/drawing/2014/main" id="{DDEB5E62-24F4-4269-A675-196EBD842B45}"/>
                </a:ext>
              </a:extLst>
            </p:cNvPr>
            <p:cNvSpPr>
              <a:spLocks noChangeAspect="1"/>
            </p:cNvSpPr>
            <p:nvPr/>
          </p:nvSpPr>
          <p:spPr bwMode="gray">
            <a:xfrm>
              <a:off x="8247482" y="3746705"/>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00" b="1" dirty="0">
                  <a:solidFill>
                    <a:schemeClr val="bg1"/>
                  </a:solidFill>
                  <a:latin typeface="Huawei Sans" panose="020C0503030203020204" pitchFamily="34" charset="0"/>
                </a:rPr>
                <a:t>2</a:t>
              </a:r>
              <a:endParaRPr lang="en-US" altLang="zh-CN"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a:extLst>
                <a:ext uri="{FF2B5EF4-FFF2-40B4-BE49-F238E27FC236}">
                  <a16:creationId xmlns:a16="http://schemas.microsoft.com/office/drawing/2014/main" id="{C40DE347-AB8A-4CCF-89DA-5D6027C09DD4}"/>
                </a:ext>
              </a:extLst>
            </p:cNvPr>
            <p:cNvGrpSpPr/>
            <p:nvPr/>
          </p:nvGrpSpPr>
          <p:grpSpPr bwMode="gray">
            <a:xfrm>
              <a:off x="9952547" y="4756580"/>
              <a:ext cx="1455848" cy="461665"/>
              <a:chOff x="3701678" y="4295106"/>
              <a:chExt cx="1818024" cy="576514"/>
            </a:xfrm>
          </p:grpSpPr>
          <p:sp>
            <p:nvSpPr>
              <p:cNvPr id="73" name="文本框 72">
                <a:extLst>
                  <a:ext uri="{FF2B5EF4-FFF2-40B4-BE49-F238E27FC236}">
                    <a16:creationId xmlns:a16="http://schemas.microsoft.com/office/drawing/2014/main" id="{F45739F0-A2B1-4F06-AAA1-9A90F09134CF}"/>
                  </a:ext>
                </a:extLst>
              </p:cNvPr>
              <p:cNvSpPr txBox="1"/>
              <p:nvPr/>
            </p:nvSpPr>
            <p:spPr bwMode="gray">
              <a:xfrm>
                <a:off x="3701678" y="4295106"/>
                <a:ext cx="1818024" cy="576514"/>
              </a:xfrm>
              <a:prstGeom prst="rect">
                <a:avLst/>
              </a:prstGeom>
              <a:noFill/>
            </p:spPr>
            <p:txBody>
              <a:bodyPr wrap="none" rtlCol="0">
                <a:spAutoFit/>
              </a:bodyPr>
              <a:lstStyle/>
              <a:p>
                <a:pPr algn="ctr" fontAlgn="ctr"/>
                <a:r>
                  <a:rPr lang="en-US" sz="1200" dirty="0">
                    <a:solidFill>
                      <a:srgbClr val="8BC9A0"/>
                    </a:solidFill>
                    <a:latin typeface="Huawei Sans" panose="020C0503030203020204" pitchFamily="34" charset="0"/>
                  </a:rPr>
                  <a:t>Unicast</a:t>
                </a:r>
              </a:p>
              <a:p>
                <a:pPr algn="ctr" fontAlgn="ctr"/>
                <a:r>
                  <a:rPr lang="en-US" sz="1200" dirty="0">
                    <a:solidFill>
                      <a:srgbClr val="8BC9A0"/>
                    </a:solidFill>
                    <a:latin typeface="Huawei Sans" panose="020C0503030203020204" pitchFamily="34" charset="0"/>
                  </a:rPr>
                  <a:t>Discovery Request</a:t>
                </a:r>
              </a:p>
            </p:txBody>
          </p:sp>
          <p:sp>
            <p:nvSpPr>
              <p:cNvPr id="74" name="Oval 4">
                <a:extLst>
                  <a:ext uri="{FF2B5EF4-FFF2-40B4-BE49-F238E27FC236}">
                    <a16:creationId xmlns:a16="http://schemas.microsoft.com/office/drawing/2014/main" id="{E891FD0B-51B8-4D9F-9EF3-E39A8E48A078}"/>
                  </a:ext>
                </a:extLst>
              </p:cNvPr>
              <p:cNvSpPr>
                <a:spLocks noChangeAspect="1"/>
              </p:cNvSpPr>
              <p:nvPr/>
            </p:nvSpPr>
            <p:spPr bwMode="gray">
              <a:xfrm>
                <a:off x="3801348" y="4330715"/>
                <a:ext cx="217796" cy="217796"/>
              </a:xfrm>
              <a:prstGeom prst="ellipse">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000" b="1" dirty="0">
                    <a:solidFill>
                      <a:schemeClr val="bg1"/>
                    </a:solidFill>
                    <a:latin typeface="Huawei Sans" panose="020C0503030203020204" pitchFamily="34" charset="0"/>
                  </a:rPr>
                  <a:t>3</a:t>
                </a:r>
                <a:endParaRPr lang="en-US" altLang="zh-CN"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 name="文本框 64">
              <a:extLst>
                <a:ext uri="{FF2B5EF4-FFF2-40B4-BE49-F238E27FC236}">
                  <a16:creationId xmlns:a16="http://schemas.microsoft.com/office/drawing/2014/main" id="{233306A6-348D-4DFC-BED9-61A56A74A1C6}"/>
                </a:ext>
              </a:extLst>
            </p:cNvPr>
            <p:cNvSpPr txBox="1"/>
            <p:nvPr/>
          </p:nvSpPr>
          <p:spPr bwMode="gray">
            <a:xfrm>
              <a:off x="9340315" y="4610008"/>
              <a:ext cx="681597" cy="276999"/>
            </a:xfrm>
            <a:prstGeom prst="rect">
              <a:avLst/>
            </a:prstGeom>
            <a:noFill/>
          </p:spPr>
          <p:txBody>
            <a:bodyPr wrap="none" rtlCol="0">
              <a:spAutoFit/>
            </a:bodyPr>
            <a:lstStyle/>
            <a:p>
              <a:pPr fontAlgn="ctr"/>
              <a:r>
                <a:rPr lang="en-US" sz="1200" b="1" dirty="0">
                  <a:latin typeface="Huawei Sans" panose="020C0503030203020204" pitchFamily="34" charset="0"/>
                </a:rPr>
                <a:t>Switch</a:t>
              </a:r>
              <a:endParaRPr lang="en-US" altLang="zh-CN" sz="1200" b="1" dirty="0">
                <a:latin typeface="Huawei Sans" panose="020C0503030203020204" pitchFamily="34" charset="0"/>
              </a:endParaRPr>
            </a:p>
          </p:txBody>
        </p:sp>
        <p:pic>
          <p:nvPicPr>
            <p:cNvPr id="64" name="图片 76" descr="接入交换机.png">
              <a:extLst>
                <a:ext uri="{FF2B5EF4-FFF2-40B4-BE49-F238E27FC236}">
                  <a16:creationId xmlns:a16="http://schemas.microsoft.com/office/drawing/2014/main" id="{D02B242B-6614-41F7-ADB2-61DDADF5D859}"/>
                </a:ext>
              </a:extLst>
            </p:cNvPr>
            <p:cNvPicPr>
              <a:picLocks noChangeAspect="1"/>
            </p:cNvPicPr>
            <p:nvPr/>
          </p:nvPicPr>
          <p:blipFill>
            <a:blip r:embed="rId6" cstate="print"/>
            <a:stretch>
              <a:fillRect/>
            </a:stretch>
          </p:blipFill>
          <p:spPr bwMode="gray">
            <a:xfrm>
              <a:off x="9332761" y="4240707"/>
              <a:ext cx="453461" cy="386538"/>
            </a:xfrm>
            <a:prstGeom prst="rect">
              <a:avLst/>
            </a:prstGeom>
          </p:spPr>
        </p:pic>
        <p:pic>
          <p:nvPicPr>
            <p:cNvPr id="79" name="图片 78" descr="LAN-蓝.png">
              <a:extLst>
                <a:ext uri="{FF2B5EF4-FFF2-40B4-BE49-F238E27FC236}">
                  <a16:creationId xmlns:a16="http://schemas.microsoft.com/office/drawing/2014/main" id="{F2219FB3-961D-4ADB-85F8-4D18628FD16C}"/>
                </a:ext>
              </a:extLst>
            </p:cNvPr>
            <p:cNvPicPr>
              <a:picLocks noChangeAspect="1"/>
            </p:cNvPicPr>
            <p:nvPr/>
          </p:nvPicPr>
          <p:blipFill>
            <a:blip r:embed="rId7" cstate="print"/>
            <a:stretch>
              <a:fillRect/>
            </a:stretch>
          </p:blipFill>
          <p:spPr bwMode="gray">
            <a:xfrm>
              <a:off x="7627996" y="4109647"/>
              <a:ext cx="1170827" cy="594284"/>
            </a:xfrm>
            <a:prstGeom prst="rect">
              <a:avLst/>
            </a:prstGeom>
          </p:spPr>
        </p:pic>
      </p:grpSp>
      <p:sp>
        <p:nvSpPr>
          <p:cNvPr id="108" name="文本占位符 107">
            <a:extLst>
              <a:ext uri="{FF2B5EF4-FFF2-40B4-BE49-F238E27FC236}">
                <a16:creationId xmlns:a16="http://schemas.microsoft.com/office/drawing/2014/main" id="{FB58A0E5-DC3E-4A4C-92D3-F0BD021FBEDB}"/>
              </a:ext>
            </a:extLst>
          </p:cNvPr>
          <p:cNvSpPr>
            <a:spLocks noGrp="1"/>
          </p:cNvSpPr>
          <p:nvPr>
            <p:ph type="body" sz="quarter" idx="10"/>
          </p:nvPr>
        </p:nvSpPr>
        <p:spPr bwMode="gray"/>
        <p:txBody>
          <a:bodyPr/>
          <a:lstStyle/>
          <a:p>
            <a:pPr marL="0" indent="0" algn="l" fontAlgn="ctr">
              <a:buNone/>
            </a:pPr>
            <a:r>
              <a:rPr lang="en-US" sz="1800" dirty="0">
                <a:latin typeface="Huawei Sans" panose="020C0503030203020204" pitchFamily="34" charset="0"/>
              </a:rPr>
              <a:t>When ACs and APs are connected through a Layer 3 network, the APs cannot discover an AC by sending broadcast DHCP Request packets. In this case, the DHCP server needs to carry the Option 43 field (IPv4) or Option 52 field (IPv6) in the response packets to notify APs of the AC's IP address.</a:t>
            </a:r>
          </a:p>
        </p:txBody>
      </p:sp>
      <p:sp>
        <p:nvSpPr>
          <p:cNvPr id="111" name="标题 110">
            <a:extLst>
              <a:ext uri="{FF2B5EF4-FFF2-40B4-BE49-F238E27FC236}">
                <a16:creationId xmlns:a16="http://schemas.microsoft.com/office/drawing/2014/main" id="{084DAA39-1BCE-494D-B29D-AE4AB2D58F26}"/>
              </a:ext>
            </a:extLst>
          </p:cNvPr>
          <p:cNvSpPr>
            <a:spLocks noGrp="1"/>
          </p:cNvSpPr>
          <p:nvPr>
            <p:ph type="title"/>
          </p:nvPr>
        </p:nvSpPr>
        <p:spPr bwMode="gray"/>
        <p:txBody>
          <a:bodyPr anchor="ctr"/>
          <a:lstStyle/>
          <a:p>
            <a:pPr fontAlgn="ctr"/>
            <a:r>
              <a:rPr lang="en-US" sz="3200" dirty="0">
                <a:latin typeface="Huawei Sans" panose="020C0503030203020204" pitchFamily="34" charset="0"/>
              </a:rPr>
              <a:t>AC Discovery Mechanism in the WLAN Layer 3 Networking</a:t>
            </a:r>
            <a:endParaRPr lang="en-US" altLang="zh-CN" sz="3200" dirty="0">
              <a:latin typeface="Huawei Sans" panose="020C0503030203020204" pitchFamily="34" charset="0"/>
            </a:endParaRPr>
          </a:p>
        </p:txBody>
      </p:sp>
      <p:grpSp>
        <p:nvGrpSpPr>
          <p:cNvPr id="83" name="组合 82">
            <a:extLst>
              <a:ext uri="{FF2B5EF4-FFF2-40B4-BE49-F238E27FC236}">
                <a16:creationId xmlns:a16="http://schemas.microsoft.com/office/drawing/2014/main" id="{4599155F-3D13-4B34-8859-C85B0FC274EE}"/>
              </a:ext>
            </a:extLst>
          </p:cNvPr>
          <p:cNvGrpSpPr/>
          <p:nvPr/>
        </p:nvGrpSpPr>
        <p:grpSpPr bwMode="gray">
          <a:xfrm>
            <a:off x="561135" y="2626686"/>
            <a:ext cx="5408091" cy="2947434"/>
            <a:chOff x="687908" y="2599124"/>
            <a:chExt cx="5408091" cy="2947434"/>
          </a:xfrm>
        </p:grpSpPr>
        <p:sp>
          <p:nvSpPr>
            <p:cNvPr id="82" name="圆角矩形 28">
              <a:extLst>
                <a:ext uri="{FF2B5EF4-FFF2-40B4-BE49-F238E27FC236}">
                  <a16:creationId xmlns:a16="http://schemas.microsoft.com/office/drawing/2014/main" id="{FF08AE0C-35FC-439D-A8BF-6D5CE0338321}"/>
                </a:ext>
              </a:extLst>
            </p:cNvPr>
            <p:cNvSpPr/>
            <p:nvPr/>
          </p:nvSpPr>
          <p:spPr bwMode="gray">
            <a:xfrm>
              <a:off x="687908" y="2599124"/>
              <a:ext cx="5408091" cy="2947434"/>
            </a:xfrm>
            <a:prstGeom prst="roundRect">
              <a:avLst>
                <a:gd name="adj" fmla="val 164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a:extLst>
                <a:ext uri="{FF2B5EF4-FFF2-40B4-BE49-F238E27FC236}">
                  <a16:creationId xmlns:a16="http://schemas.microsoft.com/office/drawing/2014/main" id="{0909204F-2E51-4899-A06F-495C4E3E4D2E}"/>
                </a:ext>
              </a:extLst>
            </p:cNvPr>
            <p:cNvGrpSpPr/>
            <p:nvPr/>
          </p:nvGrpSpPr>
          <p:grpSpPr bwMode="gray">
            <a:xfrm>
              <a:off x="875242" y="2693358"/>
              <a:ext cx="5038610" cy="2028879"/>
              <a:chOff x="663217" y="1998136"/>
              <a:chExt cx="6199796" cy="2496450"/>
            </a:xfrm>
          </p:grpSpPr>
          <p:grpSp>
            <p:nvGrpSpPr>
              <p:cNvPr id="7" name="组合 6">
                <a:extLst>
                  <a:ext uri="{FF2B5EF4-FFF2-40B4-BE49-F238E27FC236}">
                    <a16:creationId xmlns:a16="http://schemas.microsoft.com/office/drawing/2014/main" id="{724F9F89-3D1C-44AA-B513-DA095D4164D0}"/>
                  </a:ext>
                </a:extLst>
              </p:cNvPr>
              <p:cNvGrpSpPr/>
              <p:nvPr/>
            </p:nvGrpSpPr>
            <p:grpSpPr bwMode="gray">
              <a:xfrm>
                <a:off x="663217" y="1998136"/>
                <a:ext cx="6199796" cy="2496450"/>
                <a:chOff x="2483185" y="2221775"/>
                <a:chExt cx="6199796" cy="2496450"/>
              </a:xfrm>
            </p:grpSpPr>
            <p:pic>
              <p:nvPicPr>
                <p:cNvPr id="9" name="图片 102" descr="AC-蓝.png">
                  <a:extLst>
                    <a:ext uri="{FF2B5EF4-FFF2-40B4-BE49-F238E27FC236}">
                      <a16:creationId xmlns:a16="http://schemas.microsoft.com/office/drawing/2014/main" id="{478484BA-409A-4CEE-ABC5-FEF723CC5AB7}"/>
                    </a:ext>
                  </a:extLst>
                </p:cNvPr>
                <p:cNvPicPr>
                  <a:picLocks noChangeAspect="1"/>
                </p:cNvPicPr>
                <p:nvPr/>
              </p:nvPicPr>
              <p:blipFill>
                <a:blip r:embed="rId3" cstate="print"/>
                <a:stretch>
                  <a:fillRect/>
                </a:stretch>
              </p:blipFill>
              <p:spPr bwMode="gray">
                <a:xfrm>
                  <a:off x="2483185" y="3919448"/>
                  <a:ext cx="566270" cy="482697"/>
                </a:xfrm>
                <a:prstGeom prst="rect">
                  <a:avLst/>
                </a:prstGeom>
              </p:spPr>
            </p:pic>
            <p:pic>
              <p:nvPicPr>
                <p:cNvPr id="10" name="图片 105" descr="AP.png">
                  <a:extLst>
                    <a:ext uri="{FF2B5EF4-FFF2-40B4-BE49-F238E27FC236}">
                      <a16:creationId xmlns:a16="http://schemas.microsoft.com/office/drawing/2014/main" id="{401B8962-DDF2-41BE-8F88-B3942A86212C}"/>
                    </a:ext>
                  </a:extLst>
                </p:cNvPr>
                <p:cNvPicPr>
                  <a:picLocks noChangeAspect="1"/>
                </p:cNvPicPr>
                <p:nvPr/>
              </p:nvPicPr>
              <p:blipFill>
                <a:blip r:embed="rId4" cstate="print"/>
                <a:stretch>
                  <a:fillRect/>
                </a:stretch>
              </p:blipFill>
              <p:spPr bwMode="gray">
                <a:xfrm>
                  <a:off x="8116711" y="3941391"/>
                  <a:ext cx="566270" cy="438812"/>
                </a:xfrm>
                <a:prstGeom prst="rect">
                  <a:avLst/>
                </a:prstGeom>
              </p:spPr>
            </p:pic>
            <p:sp>
              <p:nvSpPr>
                <p:cNvPr id="11" name="文本框 10">
                  <a:extLst>
                    <a:ext uri="{FF2B5EF4-FFF2-40B4-BE49-F238E27FC236}">
                      <a16:creationId xmlns:a16="http://schemas.microsoft.com/office/drawing/2014/main" id="{C50D5F6E-A718-4506-A7D9-989E86F93176}"/>
                    </a:ext>
                  </a:extLst>
                </p:cNvPr>
                <p:cNvSpPr txBox="1"/>
                <p:nvPr/>
              </p:nvSpPr>
              <p:spPr bwMode="gray">
                <a:xfrm>
                  <a:off x="2522029" y="4370570"/>
                  <a:ext cx="475749" cy="340836"/>
                </a:xfrm>
                <a:prstGeom prst="rect">
                  <a:avLst/>
                </a:prstGeom>
                <a:noFill/>
              </p:spPr>
              <p:txBody>
                <a:bodyPr wrap="none" rtlCol="0">
                  <a:spAutoFit/>
                </a:bodyPr>
                <a:lstStyle/>
                <a:p>
                  <a:pPr fontAlgn="ctr"/>
                  <a:r>
                    <a:rPr lang="en-US" sz="1200" b="1" dirty="0">
                      <a:latin typeface="Huawei Sans" panose="020C0503030203020204" pitchFamily="34" charset="0"/>
                    </a:rPr>
                    <a:t>AC</a:t>
                  </a:r>
                  <a:endParaRPr lang="en-US" altLang="zh-CN" sz="1200" b="1" dirty="0">
                    <a:latin typeface="Huawei Sans" panose="020C0503030203020204" pitchFamily="34" charset="0"/>
                  </a:endParaRPr>
                </a:p>
              </p:txBody>
            </p:sp>
            <p:sp>
              <p:nvSpPr>
                <p:cNvPr id="13" name="文本框 12">
                  <a:extLst>
                    <a:ext uri="{FF2B5EF4-FFF2-40B4-BE49-F238E27FC236}">
                      <a16:creationId xmlns:a16="http://schemas.microsoft.com/office/drawing/2014/main" id="{74DF35C8-E17F-4E54-869D-D42C529AD52B}"/>
                    </a:ext>
                  </a:extLst>
                </p:cNvPr>
                <p:cNvSpPr txBox="1"/>
                <p:nvPr/>
              </p:nvSpPr>
              <p:spPr bwMode="gray">
                <a:xfrm>
                  <a:off x="3797564" y="4007180"/>
                  <a:ext cx="1444211" cy="312433"/>
                </a:xfrm>
                <a:prstGeom prst="rect">
                  <a:avLst/>
                </a:prstGeom>
                <a:noFill/>
              </p:spPr>
              <p:txBody>
                <a:bodyPr wrap="none" rtlCol="0">
                  <a:spAutoFit/>
                </a:bodyPr>
                <a:lstStyle/>
                <a:p>
                  <a:pPr algn="ctr" fontAlgn="ctr"/>
                  <a:r>
                    <a:rPr lang="en-US" sz="1050" dirty="0">
                      <a:solidFill>
                        <a:schemeClr val="bg1"/>
                      </a:solidFill>
                      <a:latin typeface="Huawei Sans" panose="020C0503030203020204" pitchFamily="34" charset="0"/>
                    </a:rPr>
                    <a:t>Layer 3 network</a:t>
                  </a:r>
                </a:p>
              </p:txBody>
            </p:sp>
            <p:cxnSp>
              <p:nvCxnSpPr>
                <p:cNvPr id="14" name="直接连接符 13">
                  <a:extLst>
                    <a:ext uri="{FF2B5EF4-FFF2-40B4-BE49-F238E27FC236}">
                      <a16:creationId xmlns:a16="http://schemas.microsoft.com/office/drawing/2014/main" id="{F5C21B36-9332-4DDD-A64B-7EE0BDB88A61}"/>
                    </a:ext>
                  </a:extLst>
                </p:cNvPr>
                <p:cNvCxnSpPr>
                  <a:cxnSpLocks/>
                  <a:stCxn id="22" idx="3"/>
                  <a:endCxn id="10" idx="1"/>
                </p:cNvCxnSpPr>
                <p:nvPr/>
              </p:nvCxnSpPr>
              <p:spPr bwMode="gray">
                <a:xfrm>
                  <a:off x="6514794" y="4160797"/>
                  <a:ext cx="16019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F02E86B-46AC-4A88-ABDF-45CE380360BD}"/>
                    </a:ext>
                  </a:extLst>
                </p:cNvPr>
                <p:cNvCxnSpPr>
                  <a:cxnSpLocks/>
                  <a:endCxn id="9" idx="3"/>
                </p:cNvCxnSpPr>
                <p:nvPr/>
              </p:nvCxnSpPr>
              <p:spPr bwMode="gray">
                <a:xfrm flipH="1">
                  <a:off x="3049455" y="4160798"/>
                  <a:ext cx="9736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8FE8DC00-9F98-4106-955D-AC0F23754AE1}"/>
                    </a:ext>
                  </a:extLst>
                </p:cNvPr>
                <p:cNvSpPr txBox="1"/>
                <p:nvPr/>
              </p:nvSpPr>
              <p:spPr bwMode="gray">
                <a:xfrm>
                  <a:off x="8165930" y="4370568"/>
                  <a:ext cx="471804" cy="340836"/>
                </a:xfrm>
                <a:prstGeom prst="rect">
                  <a:avLst/>
                </a:prstGeom>
                <a:noFill/>
              </p:spPr>
              <p:txBody>
                <a:bodyPr wrap="none" rtlCol="0">
                  <a:spAutoFit/>
                </a:bodyPr>
                <a:lstStyle/>
                <a:p>
                  <a:pPr fontAlgn="ctr"/>
                  <a:r>
                    <a:rPr lang="en-US" sz="1200" b="1" dirty="0">
                      <a:latin typeface="Huawei Sans" panose="020C0503030203020204" pitchFamily="34" charset="0"/>
                    </a:rPr>
                    <a:t>AP</a:t>
                  </a:r>
                  <a:endParaRPr lang="en-US" altLang="zh-CN" sz="1200" b="1" dirty="0">
                    <a:latin typeface="Huawei Sans" panose="020C0503030203020204" pitchFamily="34" charset="0"/>
                  </a:endParaRPr>
                </a:p>
              </p:txBody>
            </p:sp>
            <p:sp>
              <p:nvSpPr>
                <p:cNvPr id="20" name="任意多边形 368">
                  <a:extLst>
                    <a:ext uri="{FF2B5EF4-FFF2-40B4-BE49-F238E27FC236}">
                      <a16:creationId xmlns:a16="http://schemas.microsoft.com/office/drawing/2014/main" id="{52E486EC-A455-40B9-90A5-D624106D8937}"/>
                    </a:ext>
                  </a:extLst>
                </p:cNvPr>
                <p:cNvSpPr/>
                <p:nvPr/>
              </p:nvSpPr>
              <p:spPr bwMode="gray">
                <a:xfrm rot="8934000">
                  <a:off x="6732271" y="3693280"/>
                  <a:ext cx="1212275" cy="746357"/>
                </a:xfrm>
                <a:custGeom>
                  <a:avLst/>
                  <a:gdLst>
                    <a:gd name="connsiteX0" fmla="*/ 0 w 3530601"/>
                    <a:gd name="connsiteY0" fmla="*/ 779713 h 779713"/>
                    <a:gd name="connsiteX1" fmla="*/ 3530601 w 3530601"/>
                    <a:gd name="connsiteY1" fmla="*/ 754313 h 779713"/>
                    <a:gd name="connsiteX0" fmla="*/ 0 w 4654771"/>
                    <a:gd name="connsiteY0" fmla="*/ 297995 h 1957884"/>
                    <a:gd name="connsiteX1" fmla="*/ 4654769 w 4654771"/>
                    <a:gd name="connsiteY1" fmla="*/ 1957884 h 1957884"/>
                    <a:gd name="connsiteX0" fmla="*/ -1 w 4591997"/>
                    <a:gd name="connsiteY0" fmla="*/ 258730 h 2277264"/>
                    <a:gd name="connsiteX1" fmla="*/ 4591999 w 4591997"/>
                    <a:gd name="connsiteY1" fmla="*/ 2277264 h 2277264"/>
                    <a:gd name="connsiteX0" fmla="*/ -1 w 4592001"/>
                    <a:gd name="connsiteY0" fmla="*/ 1013 h 2019547"/>
                    <a:gd name="connsiteX1" fmla="*/ 4591999 w 4592001"/>
                    <a:gd name="connsiteY1" fmla="*/ 2019547 h 2019547"/>
                    <a:gd name="connsiteX0" fmla="*/ -1 w 4665885"/>
                    <a:gd name="connsiteY0" fmla="*/ 1020 h 2006222"/>
                    <a:gd name="connsiteX1" fmla="*/ 4665883 w 4665885"/>
                    <a:gd name="connsiteY1" fmla="*/ 2006222 h 2006222"/>
                    <a:gd name="connsiteX0" fmla="*/ -1 w 4665885"/>
                    <a:gd name="connsiteY0" fmla="*/ 782 h 2005984"/>
                    <a:gd name="connsiteX1" fmla="*/ 4665883 w 4665885"/>
                    <a:gd name="connsiteY1" fmla="*/ 2005984 h 2005984"/>
                    <a:gd name="connsiteX0" fmla="*/ -1 w 4693686"/>
                    <a:gd name="connsiteY0" fmla="*/ 805 h 1972406"/>
                    <a:gd name="connsiteX1" fmla="*/ 4693684 w 4693686"/>
                    <a:gd name="connsiteY1" fmla="*/ 1972406 h 1972406"/>
                    <a:gd name="connsiteX0" fmla="*/ -1 w 4693686"/>
                    <a:gd name="connsiteY0" fmla="*/ -1 h 1971600"/>
                    <a:gd name="connsiteX1" fmla="*/ 4693684 w 4693686"/>
                    <a:gd name="connsiteY1" fmla="*/ 1971600 h 1971600"/>
                    <a:gd name="connsiteX0" fmla="*/ -1 w 4693686"/>
                    <a:gd name="connsiteY0" fmla="*/ -1 h 1971600"/>
                    <a:gd name="connsiteX1" fmla="*/ 4693684 w 4693686"/>
                    <a:gd name="connsiteY1" fmla="*/ 1971600 h 1971600"/>
                    <a:gd name="connsiteX0" fmla="*/ -1 w 4638088"/>
                    <a:gd name="connsiteY0" fmla="*/ -1 h 2038795"/>
                    <a:gd name="connsiteX1" fmla="*/ 4638087 w 4638088"/>
                    <a:gd name="connsiteY1" fmla="*/ 2038794 h 2038795"/>
                  </a:gdLst>
                  <a:ahLst/>
                  <a:cxnLst>
                    <a:cxn ang="0">
                      <a:pos x="connsiteX0" y="connsiteY0"/>
                    </a:cxn>
                    <a:cxn ang="0">
                      <a:pos x="connsiteX1" y="connsiteY1"/>
                    </a:cxn>
                  </a:cxnLst>
                  <a:rect l="l" t="t" r="r" b="b"/>
                  <a:pathLst>
                    <a:path w="4638088" h="2038795">
                      <a:moveTo>
                        <a:pt x="-1" y="-1"/>
                      </a:moveTo>
                      <a:cubicBezTo>
                        <a:pt x="767847" y="286147"/>
                        <a:pt x="2855418" y="1246154"/>
                        <a:pt x="4638087" y="2038794"/>
                      </a:cubicBezTo>
                    </a:path>
                  </a:pathLst>
                </a:custGeom>
                <a:ln>
                  <a:tailEnd type="triangle"/>
                </a:ln>
              </p:spPr>
              <p:style>
                <a:lnRef idx="3">
                  <a:schemeClr val="accent2"/>
                </a:lnRef>
                <a:fillRef idx="0">
                  <a:schemeClr val="accent2"/>
                </a:fillRef>
                <a:effectRef idx="2">
                  <a:schemeClr val="accent2"/>
                </a:effectRef>
                <a:fontRef idx="minor">
                  <a:schemeClr val="tx1"/>
                </a:fontRef>
              </p:style>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76" descr="接入交换机.png">
                  <a:extLst>
                    <a:ext uri="{FF2B5EF4-FFF2-40B4-BE49-F238E27FC236}">
                      <a16:creationId xmlns:a16="http://schemas.microsoft.com/office/drawing/2014/main" id="{59DC1AA0-04A7-4A99-8AF2-6A81ABD9AAE3}"/>
                    </a:ext>
                  </a:extLst>
                </p:cNvPr>
                <p:cNvPicPr>
                  <a:picLocks noChangeAspect="1"/>
                </p:cNvPicPr>
                <p:nvPr/>
              </p:nvPicPr>
              <p:blipFill>
                <a:blip r:embed="rId6" cstate="print"/>
                <a:stretch>
                  <a:fillRect/>
                </a:stretch>
              </p:blipFill>
              <p:spPr bwMode="gray">
                <a:xfrm>
                  <a:off x="5948524" y="3919448"/>
                  <a:ext cx="566270" cy="482697"/>
                </a:xfrm>
                <a:prstGeom prst="rect">
                  <a:avLst/>
                </a:prstGeom>
              </p:spPr>
            </p:pic>
            <p:sp>
              <p:nvSpPr>
                <p:cNvPr id="23" name="文本框 22">
                  <a:extLst>
                    <a:ext uri="{FF2B5EF4-FFF2-40B4-BE49-F238E27FC236}">
                      <a16:creationId xmlns:a16="http://schemas.microsoft.com/office/drawing/2014/main" id="{95DAE06D-332C-4673-9218-527A8BBA8F28}"/>
                    </a:ext>
                  </a:extLst>
                </p:cNvPr>
                <p:cNvSpPr txBox="1"/>
                <p:nvPr/>
              </p:nvSpPr>
              <p:spPr bwMode="gray">
                <a:xfrm>
                  <a:off x="5976338" y="4377389"/>
                  <a:ext cx="838676" cy="340836"/>
                </a:xfrm>
                <a:prstGeom prst="rect">
                  <a:avLst/>
                </a:prstGeom>
                <a:noFill/>
              </p:spPr>
              <p:txBody>
                <a:bodyPr wrap="none" rtlCol="0">
                  <a:spAutoFit/>
                </a:bodyPr>
                <a:lstStyle/>
                <a:p>
                  <a:pPr fontAlgn="ctr"/>
                  <a:r>
                    <a:rPr lang="en-US" sz="1200" b="1" dirty="0">
                      <a:latin typeface="Huawei Sans" panose="020C0503030203020204" pitchFamily="34" charset="0"/>
                    </a:rPr>
                    <a:t>Switch</a:t>
                  </a:r>
                  <a:endParaRPr lang="en-US" altLang="zh-CN" sz="1200" b="1" dirty="0">
                    <a:latin typeface="Huawei Sans" panose="020C0503030203020204" pitchFamily="34" charset="0"/>
                  </a:endParaRPr>
                </a:p>
              </p:txBody>
            </p:sp>
            <p:pic>
              <p:nvPicPr>
                <p:cNvPr id="24" name="图片 23">
                  <a:extLst>
                    <a:ext uri="{FF2B5EF4-FFF2-40B4-BE49-F238E27FC236}">
                      <a16:creationId xmlns:a16="http://schemas.microsoft.com/office/drawing/2014/main" id="{E5CACBCE-F71B-43CD-AD01-431CD2C95D2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26745" y="2221775"/>
                  <a:ext cx="609829" cy="522711"/>
                </a:xfrm>
                <a:prstGeom prst="rect">
                  <a:avLst/>
                </a:prstGeom>
              </p:spPr>
            </p:pic>
            <p:cxnSp>
              <p:nvCxnSpPr>
                <p:cNvPr id="25" name="直接连接符 24">
                  <a:extLst>
                    <a:ext uri="{FF2B5EF4-FFF2-40B4-BE49-F238E27FC236}">
                      <a16:creationId xmlns:a16="http://schemas.microsoft.com/office/drawing/2014/main" id="{14DC99B4-9EC0-4923-BBFD-6303BF1A4B63}"/>
                    </a:ext>
                  </a:extLst>
                </p:cNvPr>
                <p:cNvCxnSpPr>
                  <a:cxnSpLocks/>
                  <a:stCxn id="22" idx="1"/>
                  <a:endCxn id="13" idx="3"/>
                </p:cNvCxnSpPr>
                <p:nvPr/>
              </p:nvCxnSpPr>
              <p:spPr bwMode="gray">
                <a:xfrm flipH="1">
                  <a:off x="5241775" y="4160797"/>
                  <a:ext cx="706749" cy="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5B04A10D-144C-461E-8DC7-A685050151E0}"/>
                    </a:ext>
                  </a:extLst>
                </p:cNvPr>
                <p:cNvSpPr txBox="1"/>
                <p:nvPr/>
              </p:nvSpPr>
              <p:spPr bwMode="gray">
                <a:xfrm>
                  <a:off x="6514794" y="2255822"/>
                  <a:ext cx="799228" cy="568059"/>
                </a:xfrm>
                <a:prstGeom prst="rect">
                  <a:avLst/>
                </a:prstGeom>
                <a:noFill/>
              </p:spPr>
              <p:txBody>
                <a:bodyPr wrap="none" rtlCol="0">
                  <a:spAutoFit/>
                </a:bodyPr>
                <a:lstStyle/>
                <a:p>
                  <a:pPr fontAlgn="ctr"/>
                  <a:r>
                    <a:rPr lang="en-US" sz="1200" b="1" dirty="0">
                      <a:latin typeface="Huawei Sans" panose="020C0503030203020204" pitchFamily="34" charset="0"/>
                    </a:rPr>
                    <a:t>DHCP</a:t>
                  </a:r>
                </a:p>
                <a:p>
                  <a:pPr fontAlgn="ctr"/>
                  <a:r>
                    <a:rPr lang="en-US" sz="1200" b="1" dirty="0">
                      <a:latin typeface="Huawei Sans" panose="020C0503030203020204" pitchFamily="34" charset="0"/>
                    </a:rPr>
                    <a:t>server</a:t>
                  </a:r>
                  <a:endParaRPr lang="en-US" altLang="zh-CN" sz="1200" b="1" dirty="0">
                    <a:latin typeface="Huawei Sans" panose="020C0503030203020204" pitchFamily="34" charset="0"/>
                  </a:endParaRPr>
                </a:p>
              </p:txBody>
            </p:sp>
            <p:cxnSp>
              <p:nvCxnSpPr>
                <p:cNvPr id="27" name="直接连接符 26">
                  <a:extLst>
                    <a:ext uri="{FF2B5EF4-FFF2-40B4-BE49-F238E27FC236}">
                      <a16:creationId xmlns:a16="http://schemas.microsoft.com/office/drawing/2014/main" id="{504ED432-ACFE-421D-A856-BB5B13A806D5}"/>
                    </a:ext>
                  </a:extLst>
                </p:cNvPr>
                <p:cNvCxnSpPr>
                  <a:cxnSpLocks/>
                  <a:stCxn id="24" idx="2"/>
                  <a:endCxn id="22" idx="0"/>
                </p:cNvCxnSpPr>
                <p:nvPr/>
              </p:nvCxnSpPr>
              <p:spPr bwMode="gray">
                <a:xfrm>
                  <a:off x="6231660" y="2744486"/>
                  <a:ext cx="0" cy="1174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23F0F615-8E72-4355-B6A1-70F5CD9E8DE9}"/>
                    </a:ext>
                  </a:extLst>
                </p:cNvPr>
                <p:cNvSpPr txBox="1"/>
                <p:nvPr/>
              </p:nvSpPr>
              <p:spPr bwMode="gray">
                <a:xfrm>
                  <a:off x="6443234" y="3448347"/>
                  <a:ext cx="1791359" cy="568059"/>
                </a:xfrm>
                <a:prstGeom prst="rect">
                  <a:avLst/>
                </a:prstGeom>
                <a:noFill/>
              </p:spPr>
              <p:txBody>
                <a:bodyPr wrap="none" rtlCol="0">
                  <a:spAutoFit/>
                </a:bodyPr>
                <a:lstStyle/>
                <a:p>
                  <a:pPr algn="ctr" fontAlgn="ctr"/>
                  <a:r>
                    <a:rPr lang="en-US" sz="1200" dirty="0">
                      <a:solidFill>
                        <a:srgbClr val="EC7061"/>
                      </a:solidFill>
                      <a:latin typeface="Huawei Sans" panose="020C0503030203020204" pitchFamily="34" charset="0"/>
                    </a:rPr>
                    <a:t>Broadcast</a:t>
                  </a:r>
                  <a:endParaRPr lang="en-US" altLang="zh-CN" sz="1200" dirty="0">
                    <a:solidFill>
                      <a:srgbClr val="EC7061"/>
                    </a:solidFill>
                    <a:latin typeface="Huawei Sans" panose="020C0503030203020204" pitchFamily="34" charset="0"/>
                  </a:endParaRPr>
                </a:p>
                <a:p>
                  <a:pPr algn="ctr" fontAlgn="ctr"/>
                  <a:r>
                    <a:rPr lang="en-US" sz="1200" dirty="0">
                      <a:solidFill>
                        <a:srgbClr val="EC7061"/>
                      </a:solidFill>
                      <a:latin typeface="Huawei Sans" panose="020C0503030203020204" pitchFamily="34" charset="0"/>
                    </a:rPr>
                    <a:t>Discovery Request</a:t>
                  </a:r>
                  <a:endParaRPr lang="en-US" altLang="zh-CN" sz="1200" dirty="0">
                    <a:solidFill>
                      <a:srgbClr val="EC7061"/>
                    </a:solidFill>
                    <a:latin typeface="Huawei Sans" panose="020C0503030203020204" pitchFamily="34" charset="0"/>
                  </a:endParaRPr>
                </a:p>
              </p:txBody>
            </p:sp>
          </p:grpSp>
          <p:pic>
            <p:nvPicPr>
              <p:cNvPr id="37" name="图片 36" descr="LAN-蓝.png">
                <a:extLst>
                  <a:ext uri="{FF2B5EF4-FFF2-40B4-BE49-F238E27FC236}">
                    <a16:creationId xmlns:a16="http://schemas.microsoft.com/office/drawing/2014/main" id="{D60C4DA0-7B0F-443C-B23A-41E15B778126}"/>
                  </a:ext>
                </a:extLst>
              </p:cNvPr>
              <p:cNvPicPr>
                <a:picLocks noChangeAspect="1"/>
              </p:cNvPicPr>
              <p:nvPr/>
            </p:nvPicPr>
            <p:blipFill>
              <a:blip r:embed="rId7" cstate="print"/>
              <a:stretch>
                <a:fillRect/>
              </a:stretch>
            </p:blipFill>
            <p:spPr bwMode="gray">
              <a:xfrm>
                <a:off x="1895618" y="3579333"/>
                <a:ext cx="1462099" cy="742126"/>
              </a:xfrm>
              <a:prstGeom prst="rect">
                <a:avLst/>
              </a:prstGeom>
            </p:spPr>
          </p:pic>
        </p:grpSp>
      </p:grpSp>
      <p:sp>
        <p:nvSpPr>
          <p:cNvPr id="45" name="文本框 44">
            <a:extLst>
              <a:ext uri="{FF2B5EF4-FFF2-40B4-BE49-F238E27FC236}">
                <a16:creationId xmlns:a16="http://schemas.microsoft.com/office/drawing/2014/main" id="{80BB533B-9A7A-438F-8C04-53055305C08B}"/>
              </a:ext>
            </a:extLst>
          </p:cNvPr>
          <p:cNvSpPr txBox="1"/>
          <p:nvPr/>
        </p:nvSpPr>
        <p:spPr bwMode="gray">
          <a:xfrm>
            <a:off x="708004" y="5606551"/>
            <a:ext cx="5105213" cy="646331"/>
          </a:xfrm>
          <a:prstGeom prst="rect">
            <a:avLst/>
          </a:prstGeom>
          <a:noFill/>
        </p:spPr>
        <p:txBody>
          <a:bodyPr wrap="square" rtlCol="0">
            <a:spAutoFit/>
          </a:bodyPr>
          <a:lstStyle/>
          <a:p>
            <a:pPr algn="ctr" fontAlgn="ctr"/>
            <a:r>
              <a:rPr lang="en-US" sz="1200" dirty="0">
                <a:solidFill>
                  <a:srgbClr val="EC7061"/>
                </a:solidFill>
                <a:latin typeface="Huawei Sans" panose="020C0503030203020204" pitchFamily="34" charset="0"/>
              </a:rPr>
              <a:t>In Layer 3 </a:t>
            </a:r>
            <a:r>
              <a:rPr lang="en-US" altLang="zh-CN" sz="1200" dirty="0">
                <a:solidFill>
                  <a:srgbClr val="EC7061"/>
                </a:solidFill>
                <a:latin typeface="Huawei Sans" panose="020C0503030203020204" pitchFamily="34" charset="0"/>
              </a:rPr>
              <a:t>WLAN </a:t>
            </a:r>
            <a:r>
              <a:rPr lang="en-US" sz="1200" dirty="0">
                <a:solidFill>
                  <a:srgbClr val="EC7061"/>
                </a:solidFill>
                <a:latin typeface="Huawei Sans" panose="020C0503030203020204" pitchFamily="34" charset="0"/>
              </a:rPr>
              <a:t>networking, an AP cannot discover an AC by broadcasting Discovery Request packets, leading to a failure to establish a CAPWAP tunnel.</a:t>
            </a:r>
          </a:p>
        </p:txBody>
      </p:sp>
      <p:sp>
        <p:nvSpPr>
          <p:cNvPr id="106" name="文本框 105">
            <a:extLst>
              <a:ext uri="{FF2B5EF4-FFF2-40B4-BE49-F238E27FC236}">
                <a16:creationId xmlns:a16="http://schemas.microsoft.com/office/drawing/2014/main" id="{D7B9D42B-B9BF-4C60-8952-C866BB038FA1}"/>
              </a:ext>
            </a:extLst>
          </p:cNvPr>
          <p:cNvSpPr txBox="1"/>
          <p:nvPr/>
        </p:nvSpPr>
        <p:spPr bwMode="gray">
          <a:xfrm>
            <a:off x="6450531" y="5636949"/>
            <a:ext cx="5105213" cy="646331"/>
          </a:xfrm>
          <a:prstGeom prst="rect">
            <a:avLst/>
          </a:prstGeom>
          <a:noFill/>
        </p:spPr>
        <p:txBody>
          <a:bodyPr wrap="square" rtlCol="0">
            <a:spAutoFit/>
          </a:bodyPr>
          <a:lstStyle/>
          <a:p>
            <a:pPr algn="ctr" fontAlgn="ctr"/>
            <a:r>
              <a:rPr lang="en-US" sz="1200" dirty="0">
                <a:solidFill>
                  <a:srgbClr val="EC7061"/>
                </a:solidFill>
                <a:latin typeface="Huawei Sans" panose="020C0503030203020204" pitchFamily="34" charset="0"/>
              </a:rPr>
              <a:t>In the WLAN Layer 3 networking, after DHCP Option 43 is configured, the AP can obtain the AC's IP address while obtaining its own IP address, and then establish a unicast connection with the AC.</a:t>
            </a:r>
          </a:p>
        </p:txBody>
      </p:sp>
      <p:sp>
        <p:nvSpPr>
          <p:cNvPr id="113" name="任意多边形 368">
            <a:extLst>
              <a:ext uri="{FF2B5EF4-FFF2-40B4-BE49-F238E27FC236}">
                <a16:creationId xmlns:a16="http://schemas.microsoft.com/office/drawing/2014/main" id="{40F575C6-E902-4D26-917A-20797DA601CB}"/>
              </a:ext>
            </a:extLst>
          </p:cNvPr>
          <p:cNvSpPr/>
          <p:nvPr/>
        </p:nvSpPr>
        <p:spPr bwMode="gray">
          <a:xfrm rot="8934000">
            <a:off x="7185485" y="3225012"/>
            <a:ext cx="3662627" cy="2271169"/>
          </a:xfrm>
          <a:custGeom>
            <a:avLst/>
            <a:gdLst>
              <a:gd name="connsiteX0" fmla="*/ 0 w 3530601"/>
              <a:gd name="connsiteY0" fmla="*/ 779713 h 779713"/>
              <a:gd name="connsiteX1" fmla="*/ 3530601 w 3530601"/>
              <a:gd name="connsiteY1" fmla="*/ 754313 h 779713"/>
              <a:gd name="connsiteX0" fmla="*/ 0 w 4654771"/>
              <a:gd name="connsiteY0" fmla="*/ 297995 h 1957884"/>
              <a:gd name="connsiteX1" fmla="*/ 4654769 w 4654771"/>
              <a:gd name="connsiteY1" fmla="*/ 1957884 h 1957884"/>
              <a:gd name="connsiteX0" fmla="*/ -1 w 4591997"/>
              <a:gd name="connsiteY0" fmla="*/ 258730 h 2277264"/>
              <a:gd name="connsiteX1" fmla="*/ 4591999 w 4591997"/>
              <a:gd name="connsiteY1" fmla="*/ 2277264 h 2277264"/>
              <a:gd name="connsiteX0" fmla="*/ -1 w 4592001"/>
              <a:gd name="connsiteY0" fmla="*/ 1013 h 2019547"/>
              <a:gd name="connsiteX1" fmla="*/ 4591999 w 4592001"/>
              <a:gd name="connsiteY1" fmla="*/ 2019547 h 2019547"/>
              <a:gd name="connsiteX0" fmla="*/ 0 w 4681225"/>
              <a:gd name="connsiteY0" fmla="*/ 881 h 2163230"/>
              <a:gd name="connsiteX1" fmla="*/ 4681223 w 4681225"/>
              <a:gd name="connsiteY1" fmla="*/ 2163230 h 2163230"/>
              <a:gd name="connsiteX0" fmla="*/ 0 w 4681225"/>
              <a:gd name="connsiteY0" fmla="*/ 2 h 2162351"/>
              <a:gd name="connsiteX1" fmla="*/ 4681223 w 4681225"/>
              <a:gd name="connsiteY1" fmla="*/ 2162351 h 2162351"/>
              <a:gd name="connsiteX0" fmla="*/ 0 w 4730968"/>
              <a:gd name="connsiteY0" fmla="*/ -2 h 2185116"/>
              <a:gd name="connsiteX1" fmla="*/ 4730969 w 4730968"/>
              <a:gd name="connsiteY1" fmla="*/ 2185116 h 2185116"/>
              <a:gd name="connsiteX0" fmla="*/ 0 w 4730968"/>
              <a:gd name="connsiteY0" fmla="*/ 2 h 2185120"/>
              <a:gd name="connsiteX1" fmla="*/ 4730969 w 4730968"/>
              <a:gd name="connsiteY1" fmla="*/ 2185120 h 2185120"/>
              <a:gd name="connsiteX0" fmla="*/ 0 w 4806632"/>
              <a:gd name="connsiteY0" fmla="*/ 0 h 2346258"/>
              <a:gd name="connsiteX1" fmla="*/ 4806632 w 4806632"/>
              <a:gd name="connsiteY1" fmla="*/ 2346258 h 2346258"/>
              <a:gd name="connsiteX0" fmla="*/ 0 w 4806632"/>
              <a:gd name="connsiteY0" fmla="*/ 0 h 2346258"/>
              <a:gd name="connsiteX1" fmla="*/ 4806632 w 4806632"/>
              <a:gd name="connsiteY1" fmla="*/ 2346258 h 2346258"/>
              <a:gd name="connsiteX0" fmla="*/ 0 w 4828627"/>
              <a:gd name="connsiteY0" fmla="*/ 0 h 2271987"/>
              <a:gd name="connsiteX1" fmla="*/ 4828627 w 4828627"/>
              <a:gd name="connsiteY1" fmla="*/ 2271987 h 2271987"/>
              <a:gd name="connsiteX0" fmla="*/ 0 w 4828627"/>
              <a:gd name="connsiteY0" fmla="*/ 0 h 2271987"/>
              <a:gd name="connsiteX1" fmla="*/ 4828627 w 4828627"/>
              <a:gd name="connsiteY1" fmla="*/ 2271987 h 2271987"/>
            </a:gdLst>
            <a:ahLst/>
            <a:cxnLst>
              <a:cxn ang="0">
                <a:pos x="connsiteX0" y="connsiteY0"/>
              </a:cxn>
              <a:cxn ang="0">
                <a:pos x="connsiteX1" y="connsiteY1"/>
              </a:cxn>
            </a:cxnLst>
            <a:rect l="l" t="t" r="r" b="b"/>
            <a:pathLst>
              <a:path w="4828627" h="2271987">
                <a:moveTo>
                  <a:pt x="0" y="0"/>
                </a:moveTo>
                <a:cubicBezTo>
                  <a:pt x="658241" y="358126"/>
                  <a:pt x="3129199" y="1573392"/>
                  <a:pt x="4828627" y="2271987"/>
                </a:cubicBezTo>
              </a:path>
            </a:pathLst>
          </a:custGeom>
          <a:ln>
            <a:tailEnd type="triangle"/>
          </a:ln>
        </p:spPr>
        <p:style>
          <a:lnRef idx="3">
            <a:schemeClr val="accent3"/>
          </a:lnRef>
          <a:fillRef idx="0">
            <a:schemeClr val="accent3"/>
          </a:fillRef>
          <a:effectRef idx="2">
            <a:schemeClr val="accent3"/>
          </a:effectRef>
          <a:fontRef idx="minor">
            <a:schemeClr val="tx1"/>
          </a:fontRef>
        </p:style>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十字形 53">
            <a:extLst>
              <a:ext uri="{FF2B5EF4-FFF2-40B4-BE49-F238E27FC236}">
                <a16:creationId xmlns:a16="http://schemas.microsoft.com/office/drawing/2014/main" id="{B17B391E-2438-4279-9847-61104C621B66}"/>
              </a:ext>
            </a:extLst>
          </p:cNvPr>
          <p:cNvSpPr/>
          <p:nvPr/>
        </p:nvSpPr>
        <p:spPr bwMode="gray">
          <a:xfrm rot="2785165">
            <a:off x="3764800" y="3873638"/>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951634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lvl="0" fontAlgn="ctr"/>
            <a:r>
              <a:rPr lang="en-US" dirty="0">
                <a:latin typeface="Huawei Sans" panose="020C0503030203020204" pitchFamily="34" charset="0"/>
              </a:rPr>
              <a:t>Configuration Procedure</a:t>
            </a:r>
            <a:endParaRPr lang="en-US" altLang="zh-CN" dirty="0">
              <a:latin typeface="Huawei Sans" panose="020C0503030203020204" pitchFamily="34" charset="0"/>
              <a:sym typeface="FrutigerNext LT Regular" pitchFamily="34" charset="0"/>
            </a:endParaRPr>
          </a:p>
        </p:txBody>
      </p:sp>
      <p:sp>
        <p:nvSpPr>
          <p:cNvPr id="9" name="矩形 8">
            <a:extLst>
              <a:ext uri="{FF2B5EF4-FFF2-40B4-BE49-F238E27FC236}">
                <a16:creationId xmlns:a16="http://schemas.microsoft.com/office/drawing/2014/main" id="{125FD595-763B-41EE-9AF7-3D62B860491C}"/>
              </a:ext>
            </a:extLst>
          </p:cNvPr>
          <p:cNvSpPr/>
          <p:nvPr/>
        </p:nvSpPr>
        <p:spPr bwMode="gray">
          <a:xfrm>
            <a:off x="456134" y="1272145"/>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Specify the AC's IP address in hexadecimal notation.</a:t>
            </a:r>
          </a:p>
        </p:txBody>
      </p:sp>
      <p:sp>
        <p:nvSpPr>
          <p:cNvPr id="10" name="矩形 9">
            <a:extLst>
              <a:ext uri="{FF2B5EF4-FFF2-40B4-BE49-F238E27FC236}">
                <a16:creationId xmlns:a16="http://schemas.microsoft.com/office/drawing/2014/main" id="{EC51A05D-B9B3-4018-A4A5-49179000BAD0}"/>
              </a:ext>
            </a:extLst>
          </p:cNvPr>
          <p:cNvSpPr/>
          <p:nvPr/>
        </p:nvSpPr>
        <p:spPr bwMode="gray">
          <a:xfrm>
            <a:off x="456134" y="2195045"/>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Specify the AC's IP address.</a:t>
            </a:r>
          </a:p>
        </p:txBody>
      </p:sp>
      <p:sp>
        <p:nvSpPr>
          <p:cNvPr id="11" name="矩形 10">
            <a:extLst>
              <a:ext uri="{FF2B5EF4-FFF2-40B4-BE49-F238E27FC236}">
                <a16:creationId xmlns:a16="http://schemas.microsoft.com/office/drawing/2014/main" id="{35AB6D4D-1015-448A-A809-9A83F03B9428}"/>
              </a:ext>
            </a:extLst>
          </p:cNvPr>
          <p:cNvSpPr/>
          <p:nvPr/>
        </p:nvSpPr>
        <p:spPr bwMode="gray">
          <a:xfrm>
            <a:off x="456134" y="3208315"/>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Specify the AC's IP address in ASCII format.</a:t>
            </a:r>
          </a:p>
        </p:txBody>
      </p:sp>
      <p:sp>
        <p:nvSpPr>
          <p:cNvPr id="12" name="矩形 11">
            <a:extLst>
              <a:ext uri="{FF2B5EF4-FFF2-40B4-BE49-F238E27FC236}">
                <a16:creationId xmlns:a16="http://schemas.microsoft.com/office/drawing/2014/main" id="{B5EA9C19-224D-41D1-9C44-1AB3FB494FF6}"/>
              </a:ext>
            </a:extLst>
          </p:cNvPr>
          <p:cNvSpPr/>
          <p:nvPr/>
        </p:nvSpPr>
        <p:spPr bwMode="gray">
          <a:xfrm>
            <a:off x="899654" y="1713233"/>
            <a:ext cx="10604557" cy="338422"/>
          </a:xfrm>
          <a:prstGeom prst="rect">
            <a:avLst/>
          </a:prstGeom>
          <a:solidFill>
            <a:srgbClr val="F4FBFE"/>
          </a:solidFill>
          <a:ln>
            <a:solidFill>
              <a:srgbClr val="99DFF9"/>
            </a:solidFill>
          </a:ln>
        </p:spPr>
        <p:txBody>
          <a:bodyPr wrap="square">
            <a:spAutoFit/>
          </a:bodyPr>
          <a:lstStyle/>
          <a:p>
            <a:pPr fontAlgn="ctr"/>
            <a:r>
              <a:rPr lang="en-US" sz="1599" dirty="0">
                <a:latin typeface="Huawei Sans" panose="020C0503030203020204" pitchFamily="34" charset="0"/>
              </a:rPr>
              <a:t>[AC-</a:t>
            </a:r>
            <a:r>
              <a:rPr lang="en-US" sz="1599" dirty="0" err="1">
                <a:latin typeface="Huawei Sans" panose="020C0503030203020204" pitchFamily="34" charset="0"/>
              </a:rPr>
              <a:t>ip</a:t>
            </a:r>
            <a:r>
              <a:rPr lang="en-US" sz="1599" dirty="0">
                <a:latin typeface="Huawei Sans" panose="020C0503030203020204" pitchFamily="34" charset="0"/>
              </a:rPr>
              <a:t>-pool-AP] </a:t>
            </a:r>
            <a:r>
              <a:rPr lang="en-US" sz="1599" b="1" dirty="0">
                <a:latin typeface="Huawei Sans" panose="020C0503030203020204" pitchFamily="34" charset="0"/>
              </a:rPr>
              <a:t>option 43 sub-option 1 hex </a:t>
            </a:r>
            <a:r>
              <a:rPr lang="en-US" sz="1599" i="1" dirty="0">
                <a:latin typeface="Huawei Sans" panose="020C0503030203020204" pitchFamily="34" charset="0"/>
              </a:rPr>
              <a:t>hex-string</a:t>
            </a:r>
          </a:p>
        </p:txBody>
      </p:sp>
      <p:sp>
        <p:nvSpPr>
          <p:cNvPr id="13" name="矩形 12">
            <a:extLst>
              <a:ext uri="{FF2B5EF4-FFF2-40B4-BE49-F238E27FC236}">
                <a16:creationId xmlns:a16="http://schemas.microsoft.com/office/drawing/2014/main" id="{763FCEC6-ABD4-4BB1-AF17-9541E11EDEA1}"/>
              </a:ext>
            </a:extLst>
          </p:cNvPr>
          <p:cNvSpPr/>
          <p:nvPr/>
        </p:nvSpPr>
        <p:spPr bwMode="gray">
          <a:xfrm>
            <a:off x="899654" y="2676989"/>
            <a:ext cx="10604557" cy="338422"/>
          </a:xfrm>
          <a:prstGeom prst="rect">
            <a:avLst/>
          </a:prstGeom>
          <a:solidFill>
            <a:srgbClr val="F4FBFE"/>
          </a:solidFill>
          <a:ln>
            <a:solidFill>
              <a:srgbClr val="99DFF9"/>
            </a:solidFill>
          </a:ln>
        </p:spPr>
        <p:txBody>
          <a:bodyPr wrap="square">
            <a:spAutoFit/>
          </a:bodyPr>
          <a:lstStyle/>
          <a:p>
            <a:pPr fontAlgn="ctr"/>
            <a:r>
              <a:rPr lang="en-US" sz="1599" dirty="0">
                <a:latin typeface="Huawei Sans" panose="020C0503030203020204" pitchFamily="34" charset="0"/>
              </a:rPr>
              <a:t>[AC-</a:t>
            </a:r>
            <a:r>
              <a:rPr lang="en-US" sz="1599" dirty="0" err="1">
                <a:latin typeface="Huawei Sans" panose="020C0503030203020204" pitchFamily="34" charset="0"/>
              </a:rPr>
              <a:t>ip</a:t>
            </a:r>
            <a:r>
              <a:rPr lang="en-US" sz="1599" dirty="0">
                <a:latin typeface="Huawei Sans" panose="020C0503030203020204" pitchFamily="34" charset="0"/>
              </a:rPr>
              <a:t>-pool-AP] </a:t>
            </a:r>
            <a:r>
              <a:rPr lang="en-US" sz="1599" b="1" dirty="0">
                <a:latin typeface="Huawei Sans" panose="020C0503030203020204" pitchFamily="34" charset="0"/>
              </a:rPr>
              <a:t>option 43 sub-option 2 </a:t>
            </a:r>
            <a:r>
              <a:rPr lang="en-US" sz="1599" b="1" dirty="0" err="1">
                <a:latin typeface="Huawei Sans" panose="020C0503030203020204" pitchFamily="34" charset="0"/>
              </a:rPr>
              <a:t>ip</a:t>
            </a:r>
            <a:r>
              <a:rPr lang="en-US" sz="1599" b="1" dirty="0">
                <a:latin typeface="Huawei Sans" panose="020C0503030203020204" pitchFamily="34" charset="0"/>
              </a:rPr>
              <a:t>-address </a:t>
            </a:r>
            <a:r>
              <a:rPr lang="en-US" sz="1599" i="1" dirty="0" err="1">
                <a:latin typeface="Huawei Sans" panose="020C0503030203020204" pitchFamily="34" charset="0"/>
              </a:rPr>
              <a:t>ip</a:t>
            </a:r>
            <a:r>
              <a:rPr lang="en-US" sz="1599" i="1" dirty="0">
                <a:latin typeface="Huawei Sans" panose="020C0503030203020204" pitchFamily="34" charset="0"/>
              </a:rPr>
              <a:t>-address</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a:extLst>
              <a:ext uri="{FF2B5EF4-FFF2-40B4-BE49-F238E27FC236}">
                <a16:creationId xmlns:a16="http://schemas.microsoft.com/office/drawing/2014/main" id="{ACC1EFBA-6E23-423C-8CB0-A61E3F9929E1}"/>
              </a:ext>
            </a:extLst>
          </p:cNvPr>
          <p:cNvSpPr/>
          <p:nvPr/>
        </p:nvSpPr>
        <p:spPr bwMode="gray">
          <a:xfrm>
            <a:off x="899654" y="3739773"/>
            <a:ext cx="10604557" cy="338422"/>
          </a:xfrm>
          <a:prstGeom prst="rect">
            <a:avLst/>
          </a:prstGeom>
          <a:solidFill>
            <a:srgbClr val="F4FBFE"/>
          </a:solidFill>
          <a:ln>
            <a:solidFill>
              <a:srgbClr val="99DFF9"/>
            </a:solidFill>
          </a:ln>
        </p:spPr>
        <p:txBody>
          <a:bodyPr wrap="square">
            <a:spAutoFit/>
          </a:bodyPr>
          <a:lstStyle/>
          <a:p>
            <a:pPr fontAlgn="ctr"/>
            <a:r>
              <a:rPr lang="en-US" sz="1599" dirty="0">
                <a:latin typeface="Huawei Sans" panose="020C0503030203020204" pitchFamily="34" charset="0"/>
              </a:rPr>
              <a:t> [AC-</a:t>
            </a:r>
            <a:r>
              <a:rPr lang="en-US" sz="1599" dirty="0" err="1">
                <a:latin typeface="Huawei Sans" panose="020C0503030203020204" pitchFamily="34" charset="0"/>
              </a:rPr>
              <a:t>ip</a:t>
            </a:r>
            <a:r>
              <a:rPr lang="en-US" sz="1599" dirty="0">
                <a:latin typeface="Huawei Sans" panose="020C0503030203020204" pitchFamily="34" charset="0"/>
              </a:rPr>
              <a:t>-pool-AP] </a:t>
            </a:r>
            <a:r>
              <a:rPr lang="en-US" sz="1599" b="1" dirty="0">
                <a:latin typeface="Huawei Sans" panose="020C0503030203020204" pitchFamily="34" charset="0"/>
              </a:rPr>
              <a:t>option 43 sub-option 3 </a:t>
            </a:r>
            <a:r>
              <a:rPr lang="en-US" sz="1599" b="1" dirty="0" err="1">
                <a:latin typeface="Huawei Sans" panose="020C0503030203020204" pitchFamily="34" charset="0"/>
              </a:rPr>
              <a:t>ascii</a:t>
            </a:r>
            <a:r>
              <a:rPr lang="en-US" sz="1599" b="1" dirty="0">
                <a:latin typeface="Huawei Sans" panose="020C0503030203020204" pitchFamily="34" charset="0"/>
              </a:rPr>
              <a:t> </a:t>
            </a:r>
            <a:r>
              <a:rPr lang="en-US" sz="1599" dirty="0" err="1">
                <a:latin typeface="Huawei Sans" panose="020C0503030203020204" pitchFamily="34" charset="0"/>
              </a:rPr>
              <a:t>ascii</a:t>
            </a:r>
            <a:r>
              <a:rPr lang="en-US" sz="1599" dirty="0">
                <a:latin typeface="Huawei Sans" panose="020C0503030203020204" pitchFamily="34" charset="0"/>
              </a:rPr>
              <a:t>-string</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a:extLst>
              <a:ext uri="{FF2B5EF4-FFF2-40B4-BE49-F238E27FC236}">
                <a16:creationId xmlns:a16="http://schemas.microsoft.com/office/drawing/2014/main" id="{2A338660-B4C6-4164-A235-336A3B2239D4}"/>
              </a:ext>
            </a:extLst>
          </p:cNvPr>
          <p:cNvSpPr txBox="1"/>
          <p:nvPr/>
        </p:nvSpPr>
        <p:spPr bwMode="gray">
          <a:xfrm>
            <a:off x="4312315"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id="{FB718502-A926-423E-917F-28729A029F3D}"/>
              </a:ext>
            </a:extLst>
          </p:cNvPr>
          <p:cNvSpPr txBox="1"/>
          <p:nvPr/>
        </p:nvSpPr>
        <p:spPr bwMode="gray">
          <a:xfrm>
            <a:off x="4428903" y="1663851"/>
            <a:ext cx="112148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lnSpc>
                <a:spcPct val="150000"/>
              </a:lnSpc>
            </a:pPr>
            <a:r>
              <a:rPr lang="en-US" sz="1200" dirty="0">
                <a:latin typeface="Huawei Sans" panose="020C0503030203020204" pitchFamily="34" charset="0"/>
              </a:rPr>
              <a:t>172.21.1.0/24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2" name="文本占位符 21"/>
          <p:cNvSpPr>
            <a:spLocks noGrp="1"/>
          </p:cNvSpPr>
          <p:nvPr>
            <p:ph type="body" sz="quarter" idx="10"/>
          </p:nvPr>
        </p:nvSpPr>
        <p:spPr bwMode="gray">
          <a:xfrm>
            <a:off x="451877" y="2826535"/>
            <a:ext cx="5987023" cy="3095917"/>
          </a:xfrm>
        </p:spPr>
        <p:txBody>
          <a:bodyPr/>
          <a:lstStyle/>
          <a:p>
            <a:pPr fontAlgn="ctr"/>
            <a:r>
              <a:rPr lang="en-US" sz="1400" dirty="0">
                <a:latin typeface="Huawei Sans" panose="020C0503030203020204" pitchFamily="34" charset="0"/>
              </a:rPr>
              <a:t>Configure VLAN 10 as the management VLAN, and enable the AP to obtain an IP address through DHCP.</a:t>
            </a: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The basic configurations of the switch, AC, and AR, and the DHCP relay configuration have been completed. The AP can obtain the IP address 10.1.1.254 and the AC's IP address 100.100.100.100.</a:t>
            </a: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Create an IP address pool named </a:t>
            </a:r>
            <a:r>
              <a:rPr lang="en-US" sz="1400" b="1" dirty="0">
                <a:latin typeface="Huawei Sans" panose="020C0503030203020204" pitchFamily="34" charset="0"/>
              </a:rPr>
              <a:t>AP</a:t>
            </a:r>
            <a:r>
              <a:rPr lang="en-US" sz="1400" dirty="0">
                <a:latin typeface="Huawei Sans" panose="020C0503030203020204" pitchFamily="34" charset="0"/>
              </a:rPr>
              <a:t> on the AR, set the IP segment to 10.1.1.0/24 and the gateway address to 10.1.1.2, and add a static route so that the AR can access the 10.1.1.0 network segment.</a:t>
            </a: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Configuration Example (1/2)</a:t>
            </a:r>
            <a:endParaRPr lang="en-US" altLang="zh-CN"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3" name="矩形 22"/>
          <p:cNvSpPr/>
          <p:nvPr/>
        </p:nvSpPr>
        <p:spPr bwMode="gray">
          <a:xfrm>
            <a:off x="6441799" y="2512796"/>
            <a:ext cx="5304114" cy="923330"/>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200" dirty="0">
                <a:solidFill>
                  <a:prstClr val="black"/>
                </a:solidFill>
                <a:latin typeface="Huawei Sans" panose="020C0503030203020204" pitchFamily="34" charset="0"/>
              </a:rPr>
              <a:t>[AR]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pool AP</a:t>
            </a:r>
          </a:p>
          <a:p>
            <a:pPr fontAlgn="ctr">
              <a:lnSpc>
                <a:spcPct val="150000"/>
              </a:lnSpc>
            </a:pPr>
            <a:r>
              <a:rPr lang="en-US" sz="1200" dirty="0">
                <a:solidFill>
                  <a:prstClr val="black"/>
                </a:solidFill>
                <a:latin typeface="Huawei Sans" panose="020C0503030203020204" pitchFamily="34" charset="0"/>
              </a:rPr>
              <a:t>[AR-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-pool-</a:t>
            </a:r>
            <a:r>
              <a:rPr lang="en-US" sz="1200" dirty="0" err="1">
                <a:solidFill>
                  <a:prstClr val="black"/>
                </a:solidFill>
                <a:latin typeface="Huawei Sans" panose="020C0503030203020204" pitchFamily="34" charset="0"/>
              </a:rPr>
              <a:t>ap</a:t>
            </a:r>
            <a:r>
              <a:rPr lang="en-US" sz="1200" dirty="0">
                <a:solidFill>
                  <a:prstClr val="black"/>
                </a:solidFill>
                <a:latin typeface="Huawei Sans" panose="020C0503030203020204" pitchFamily="34" charset="0"/>
              </a:rPr>
              <a:t>] </a:t>
            </a:r>
            <a:r>
              <a:rPr lang="en-US" sz="1200" b="1" dirty="0">
                <a:solidFill>
                  <a:prstClr val="black"/>
                </a:solidFill>
                <a:latin typeface="Huawei Sans" panose="020C0503030203020204" pitchFamily="34" charset="0"/>
              </a:rPr>
              <a:t>option 43 sub-option 3 </a:t>
            </a:r>
            <a:r>
              <a:rPr lang="en-US" sz="1200" b="1" dirty="0" err="1">
                <a:solidFill>
                  <a:prstClr val="black"/>
                </a:solidFill>
                <a:latin typeface="Huawei Sans" panose="020C0503030203020204" pitchFamily="34" charset="0"/>
              </a:rPr>
              <a:t>ascii</a:t>
            </a:r>
            <a:r>
              <a:rPr lang="en-US" sz="1200" b="1" dirty="0">
                <a:solidFill>
                  <a:prstClr val="black"/>
                </a:solidFill>
                <a:latin typeface="Huawei Sans" panose="020C0503030203020204" pitchFamily="34" charset="0"/>
              </a:rPr>
              <a:t> 100.100.100.100</a:t>
            </a:r>
          </a:p>
          <a:p>
            <a:pPr fontAlgn="ctr">
              <a:lnSpc>
                <a:spcPct val="150000"/>
              </a:lnSpc>
            </a:pPr>
            <a:r>
              <a:rPr lang="en-US" sz="1200" dirty="0">
                <a:solidFill>
                  <a:prstClr val="black"/>
                </a:solidFill>
                <a:latin typeface="Huawei Sans" panose="020C0503030203020204" pitchFamily="34" charset="0"/>
              </a:rPr>
              <a:t>[AR-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-pool-</a:t>
            </a:r>
            <a:r>
              <a:rPr lang="en-US" sz="1200" dirty="0" err="1">
                <a:solidFill>
                  <a:prstClr val="black"/>
                </a:solidFill>
                <a:latin typeface="Huawei Sans" panose="020C0503030203020204" pitchFamily="34" charset="0"/>
              </a:rPr>
              <a:t>ap</a:t>
            </a:r>
            <a:r>
              <a:rPr lang="en-US" sz="1200" dirty="0">
                <a:solidFill>
                  <a:prstClr val="black"/>
                </a:solidFill>
                <a:latin typeface="Huawei Sans" panose="020C0503030203020204" pitchFamily="34" charset="0"/>
              </a:rPr>
              <a:t>] </a:t>
            </a:r>
            <a:r>
              <a:rPr lang="en-US" sz="1200" b="1" dirty="0">
                <a:solidFill>
                  <a:prstClr val="black"/>
                </a:solidFill>
                <a:latin typeface="Huawei Sans" panose="020C0503030203020204" pitchFamily="34" charset="0"/>
              </a:rPr>
              <a:t>quit</a:t>
            </a:r>
          </a:p>
        </p:txBody>
      </p:sp>
      <p:sp>
        <p:nvSpPr>
          <p:cNvPr id="29" name="文本框 28"/>
          <p:cNvSpPr txBox="1"/>
          <p:nvPr/>
        </p:nvSpPr>
        <p:spPr bwMode="gray">
          <a:xfrm>
            <a:off x="6441799" y="2075142"/>
            <a:ext cx="3054041" cy="307777"/>
          </a:xfrm>
          <a:prstGeom prst="rect">
            <a:avLst/>
          </a:prstGeom>
          <a:noFill/>
        </p:spPr>
        <p:txBody>
          <a:bodyPr wrap="none" rtlCol="0">
            <a:spAutoFit/>
          </a:bodyPr>
          <a:lstStyle/>
          <a:p>
            <a:pPr fontAlgn="ctr"/>
            <a:r>
              <a:rPr lang="en-US" sz="1400" b="1" dirty="0">
                <a:latin typeface="Huawei Sans" panose="020C0503030203020204" pitchFamily="34" charset="0"/>
              </a:rPr>
              <a:t>Configurations on the AR and AC</a:t>
            </a:r>
          </a:p>
        </p:txBody>
      </p:sp>
      <p:cxnSp>
        <p:nvCxnSpPr>
          <p:cNvPr id="20" name="直接连接符 19">
            <a:extLst>
              <a:ext uri="{FF2B5EF4-FFF2-40B4-BE49-F238E27FC236}">
                <a16:creationId xmlns:a16="http://schemas.microsoft.com/office/drawing/2014/main" id="{406C41F0-2B4F-4EAC-8473-71350E1BF113}"/>
              </a:ext>
            </a:extLst>
          </p:cNvPr>
          <p:cNvCxnSpPr>
            <a:cxnSpLocks/>
            <a:stCxn id="34" idx="3"/>
            <a:endCxn id="35" idx="1"/>
          </p:cNvCxnSpPr>
          <p:nvPr/>
        </p:nvCxnSpPr>
        <p:spPr bwMode="gray">
          <a:xfrm>
            <a:off x="1182179" y="1994468"/>
            <a:ext cx="8506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 name="直接连接符 20">
            <a:extLst>
              <a:ext uri="{FF2B5EF4-FFF2-40B4-BE49-F238E27FC236}">
                <a16:creationId xmlns:a16="http://schemas.microsoft.com/office/drawing/2014/main" id="{9F0031A8-745A-4D7E-A8A1-A31F2437DD26}"/>
              </a:ext>
            </a:extLst>
          </p:cNvPr>
          <p:cNvCxnSpPr>
            <a:cxnSpLocks/>
            <a:stCxn id="35" idx="3"/>
            <a:endCxn id="33" idx="1"/>
          </p:cNvCxnSpPr>
          <p:nvPr/>
        </p:nvCxnSpPr>
        <p:spPr bwMode="gray">
          <a:xfrm>
            <a:off x="2572846" y="1994468"/>
            <a:ext cx="126833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4" name="文本框 23">
            <a:extLst>
              <a:ext uri="{FF2B5EF4-FFF2-40B4-BE49-F238E27FC236}">
                <a16:creationId xmlns:a16="http://schemas.microsoft.com/office/drawing/2014/main" id="{CB0B3B76-825E-4506-9A58-8479845D7C25}"/>
              </a:ext>
            </a:extLst>
          </p:cNvPr>
          <p:cNvSpPr txBox="1"/>
          <p:nvPr/>
        </p:nvSpPr>
        <p:spPr bwMode="gray">
          <a:xfrm>
            <a:off x="5381845" y="1410165"/>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id="{F8FBCC23-80D7-4A8B-898F-F2FE5B57142B}"/>
              </a:ext>
            </a:extLst>
          </p:cNvPr>
          <p:cNvSpPr txBox="1"/>
          <p:nvPr/>
        </p:nvSpPr>
        <p:spPr bwMode="gray">
          <a:xfrm>
            <a:off x="2065511" y="2096606"/>
            <a:ext cx="75600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Switch</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0" name="文本框 29">
            <a:extLst>
              <a:ext uri="{FF2B5EF4-FFF2-40B4-BE49-F238E27FC236}">
                <a16:creationId xmlns:a16="http://schemas.microsoft.com/office/drawing/2014/main" id="{D855B6D0-06C0-42E7-B192-352CA687009E}"/>
              </a:ext>
            </a:extLst>
          </p:cNvPr>
          <p:cNvSpPr txBox="1"/>
          <p:nvPr/>
        </p:nvSpPr>
        <p:spPr bwMode="gray">
          <a:xfrm>
            <a:off x="3884202" y="2096606"/>
            <a:ext cx="41296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AC</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id="{A0D15752-7F5D-4464-8BB7-7D76F39A5CF4}"/>
              </a:ext>
            </a:extLst>
          </p:cNvPr>
          <p:cNvSpPr txBox="1"/>
          <p:nvPr/>
        </p:nvSpPr>
        <p:spPr bwMode="gray">
          <a:xfrm>
            <a:off x="1365099"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id="{421E512C-124E-40C1-A2B7-55CA02073CFF}"/>
              </a:ext>
            </a:extLst>
          </p:cNvPr>
          <p:cNvSpPr txBox="1"/>
          <p:nvPr/>
        </p:nvSpPr>
        <p:spPr bwMode="gray">
          <a:xfrm>
            <a:off x="3191368"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33" name="图片 32" descr="AC-蓝.png">
            <a:extLst>
              <a:ext uri="{FF2B5EF4-FFF2-40B4-BE49-F238E27FC236}">
                <a16:creationId xmlns:a16="http://schemas.microsoft.com/office/drawing/2014/main" id="{35E43671-1BF7-4F41-920D-C6421243C39D}"/>
              </a:ext>
            </a:extLst>
          </p:cNvPr>
          <p:cNvPicPr>
            <a:picLocks noChangeAspect="1"/>
          </p:cNvPicPr>
          <p:nvPr/>
        </p:nvPicPr>
        <p:blipFill>
          <a:blip r:embed="rId3" cstate="print"/>
          <a:stretch>
            <a:fillRect/>
          </a:stretch>
        </p:blipFill>
        <p:spPr bwMode="gray">
          <a:xfrm>
            <a:off x="3841182" y="1773559"/>
            <a:ext cx="540000" cy="441818"/>
          </a:xfrm>
          <a:prstGeom prst="rect">
            <a:avLst/>
          </a:prstGeom>
        </p:spPr>
      </p:pic>
      <p:pic>
        <p:nvPicPr>
          <p:cNvPr id="34" name="图片 33">
            <a:extLst>
              <a:ext uri="{FF2B5EF4-FFF2-40B4-BE49-F238E27FC236}">
                <a16:creationId xmlns:a16="http://schemas.microsoft.com/office/drawing/2014/main" id="{8EA8FE28-486C-4D42-A6CF-386D0047B05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42179" y="1773068"/>
            <a:ext cx="540000" cy="442800"/>
          </a:xfrm>
          <a:prstGeom prst="rect">
            <a:avLst/>
          </a:prstGeom>
        </p:spPr>
      </p:pic>
      <p:pic>
        <p:nvPicPr>
          <p:cNvPr id="35" name="图片 34">
            <a:extLst>
              <a:ext uri="{FF2B5EF4-FFF2-40B4-BE49-F238E27FC236}">
                <a16:creationId xmlns:a16="http://schemas.microsoft.com/office/drawing/2014/main" id="{AF2B3843-349F-48DB-B32F-885D1EBB7EDD}"/>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032846" y="1773068"/>
            <a:ext cx="540000" cy="442800"/>
          </a:xfrm>
          <a:prstGeom prst="rect">
            <a:avLst/>
          </a:prstGeom>
        </p:spPr>
      </p:pic>
      <p:sp>
        <p:nvSpPr>
          <p:cNvPr id="36" name="文本框 35">
            <a:extLst>
              <a:ext uri="{FF2B5EF4-FFF2-40B4-BE49-F238E27FC236}">
                <a16:creationId xmlns:a16="http://schemas.microsoft.com/office/drawing/2014/main" id="{E26AEE88-904E-4A19-A8E9-B3C87945EDC2}"/>
              </a:ext>
            </a:extLst>
          </p:cNvPr>
          <p:cNvSpPr txBox="1"/>
          <p:nvPr/>
        </p:nvSpPr>
        <p:spPr bwMode="gray">
          <a:xfrm>
            <a:off x="680050" y="2096606"/>
            <a:ext cx="408151"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AP</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id="{4516651D-8712-480C-9531-241B35669284}"/>
              </a:ext>
            </a:extLst>
          </p:cNvPr>
          <p:cNvSpPr txBox="1"/>
          <p:nvPr/>
        </p:nvSpPr>
        <p:spPr bwMode="gray">
          <a:xfrm>
            <a:off x="2505462" y="1865774"/>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GE0/0/2</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8537A194-7703-444B-A899-023709648544}"/>
              </a:ext>
            </a:extLst>
          </p:cNvPr>
          <p:cNvSpPr txBox="1"/>
          <p:nvPr/>
        </p:nvSpPr>
        <p:spPr bwMode="gray">
          <a:xfrm>
            <a:off x="5578439" y="2231432"/>
            <a:ext cx="680211" cy="307777"/>
          </a:xfrm>
          <a:prstGeom prst="rect">
            <a:avLst/>
          </a:prstGeom>
          <a:noFill/>
        </p:spPr>
        <p:txBody>
          <a:bodyPr wrap="square" rtlCol="0">
            <a:spAutoFit/>
          </a:bodyPr>
          <a:lstStyle/>
          <a:p>
            <a:pPr algn="ctr" fontAlgn="ctr"/>
            <a:r>
              <a:rPr lang="en-US" sz="1400" b="1" dirty="0">
                <a:latin typeface="Huawei Sans" panose="020C0503030203020204" pitchFamily="34" charset="0"/>
              </a:rPr>
              <a:t>AR</a:t>
            </a:r>
            <a:endParaRPr lang="en-US" altLang="zh-CN" sz="1400" b="1" dirty="0">
              <a:latin typeface="Huawei Sans" panose="020C0503030203020204" pitchFamily="34" charset="0"/>
            </a:endParaRPr>
          </a:p>
        </p:txBody>
      </p:sp>
      <p:cxnSp>
        <p:nvCxnSpPr>
          <p:cNvPr id="39" name="直接连接符 38">
            <a:extLst>
              <a:ext uri="{FF2B5EF4-FFF2-40B4-BE49-F238E27FC236}">
                <a16:creationId xmlns:a16="http://schemas.microsoft.com/office/drawing/2014/main" id="{FD55C043-8841-48EB-8F79-FE1D521C6DA2}"/>
              </a:ext>
            </a:extLst>
          </p:cNvPr>
          <p:cNvCxnSpPr>
            <a:cxnSpLocks/>
            <a:stCxn id="33" idx="3"/>
            <a:endCxn id="43" idx="1"/>
          </p:cNvCxnSpPr>
          <p:nvPr/>
        </p:nvCxnSpPr>
        <p:spPr bwMode="gray">
          <a:xfrm flipV="1">
            <a:off x="4381182" y="1993977"/>
            <a:ext cx="1267362"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CEB87539-F0F9-477A-A849-FF5B5C27A1E0}"/>
              </a:ext>
            </a:extLst>
          </p:cNvPr>
          <p:cNvSpPr txBox="1"/>
          <p:nvPr/>
        </p:nvSpPr>
        <p:spPr bwMode="gray">
          <a:xfrm>
            <a:off x="2719754" y="1646304"/>
            <a:ext cx="94836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10.1.1.0/24</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43" name="图片 42">
            <a:extLst>
              <a:ext uri="{FF2B5EF4-FFF2-40B4-BE49-F238E27FC236}">
                <a16:creationId xmlns:a16="http://schemas.microsoft.com/office/drawing/2014/main" id="{6C1DB6F4-2FCE-4661-92F0-FD6C1E1466B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648544" y="1772577"/>
            <a:ext cx="540000" cy="442800"/>
          </a:xfrm>
          <a:prstGeom prst="rect">
            <a:avLst/>
          </a:prstGeom>
        </p:spPr>
      </p:pic>
      <p:sp>
        <p:nvSpPr>
          <p:cNvPr id="44" name="文本框 43">
            <a:extLst>
              <a:ext uri="{FF2B5EF4-FFF2-40B4-BE49-F238E27FC236}">
                <a16:creationId xmlns:a16="http://schemas.microsoft.com/office/drawing/2014/main" id="{BDF84C0A-3325-48B7-AE72-E1D8937E3B4E}"/>
              </a:ext>
            </a:extLst>
          </p:cNvPr>
          <p:cNvSpPr txBox="1"/>
          <p:nvPr/>
        </p:nvSpPr>
        <p:spPr bwMode="gray">
          <a:xfrm>
            <a:off x="4986029" y="1862735"/>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5" name="矩形 44">
            <a:extLst>
              <a:ext uri="{FF2B5EF4-FFF2-40B4-BE49-F238E27FC236}">
                <a16:creationId xmlns:a16="http://schemas.microsoft.com/office/drawing/2014/main" id="{0175AB41-8F8C-493E-80B3-871CB07F1BD9}"/>
              </a:ext>
            </a:extLst>
          </p:cNvPr>
          <p:cNvSpPr/>
          <p:nvPr/>
        </p:nvSpPr>
        <p:spPr bwMode="gray">
          <a:xfrm>
            <a:off x="6441799" y="3690541"/>
            <a:ext cx="5304114" cy="1200329"/>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200" dirty="0">
                <a:solidFill>
                  <a:prstClr val="black"/>
                </a:solidFill>
                <a:latin typeface="Huawei Sans" panose="020C0503030203020204" pitchFamily="34" charset="0"/>
              </a:rPr>
              <a:t>[AC] </a:t>
            </a:r>
            <a:r>
              <a:rPr lang="en-US" sz="1200" b="1" dirty="0">
                <a:solidFill>
                  <a:prstClr val="black"/>
                </a:solidFill>
                <a:latin typeface="Huawei Sans" panose="020C0503030203020204" pitchFamily="34" charset="0"/>
              </a:rPr>
              <a:t>interface </a:t>
            </a:r>
            <a:r>
              <a:rPr lang="en-US" sz="1200" b="1" dirty="0" err="1">
                <a:solidFill>
                  <a:prstClr val="black"/>
                </a:solidFill>
                <a:latin typeface="Huawei Sans" panose="020C0503030203020204" pitchFamily="34" charset="0"/>
              </a:rPr>
              <a:t>LoopBack</a:t>
            </a:r>
            <a:r>
              <a:rPr lang="en-US" sz="1200" b="1" dirty="0">
                <a:solidFill>
                  <a:prstClr val="black"/>
                </a:solidFill>
                <a:latin typeface="Huawei Sans" panose="020C0503030203020204" pitchFamily="34" charset="0"/>
              </a:rPr>
              <a:t> 0</a:t>
            </a:r>
          </a:p>
          <a:p>
            <a:pPr fontAlgn="ctr">
              <a:lnSpc>
                <a:spcPct val="150000"/>
              </a:lnSpc>
            </a:pPr>
            <a:r>
              <a:rPr lang="en-US" sz="1200" dirty="0">
                <a:solidFill>
                  <a:prstClr val="black"/>
                </a:solidFill>
                <a:latin typeface="Huawei Sans" panose="020C0503030203020204" pitchFamily="34" charset="0"/>
              </a:rPr>
              <a:t>[AC-LoopBack0]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address 100.100.100.100 32</a:t>
            </a:r>
          </a:p>
          <a:p>
            <a:pPr fontAlgn="ctr">
              <a:lnSpc>
                <a:spcPct val="150000"/>
              </a:lnSpc>
            </a:pPr>
            <a:r>
              <a:rPr lang="en-US" sz="1200" dirty="0">
                <a:solidFill>
                  <a:prstClr val="black"/>
                </a:solidFill>
                <a:latin typeface="Huawei Sans" panose="020C0503030203020204" pitchFamily="34" charset="0"/>
              </a:rPr>
              <a:t>[AC-LoopBack0] </a:t>
            </a:r>
            <a:r>
              <a:rPr lang="en-US" sz="1200" b="1" dirty="0">
                <a:solidFill>
                  <a:prstClr val="black"/>
                </a:solidFill>
                <a:latin typeface="Huawei Sans" panose="020C0503030203020204" pitchFamily="34" charset="0"/>
              </a:rPr>
              <a:t>quit</a:t>
            </a:r>
          </a:p>
          <a:p>
            <a:pPr fontAlgn="ctr">
              <a:lnSpc>
                <a:spcPct val="150000"/>
              </a:lnSpc>
            </a:pPr>
            <a:r>
              <a:rPr lang="en-US" sz="1200" dirty="0">
                <a:solidFill>
                  <a:prstClr val="black"/>
                </a:solidFill>
                <a:latin typeface="Huawei Sans" panose="020C0503030203020204" pitchFamily="34" charset="0"/>
              </a:rPr>
              <a:t>[AC] </a:t>
            </a:r>
            <a:r>
              <a:rPr lang="en-US" sz="1200" b="1" dirty="0" err="1">
                <a:solidFill>
                  <a:prstClr val="black"/>
                </a:solidFill>
                <a:latin typeface="Huawei Sans" panose="020C0503030203020204" pitchFamily="34" charset="0"/>
              </a:rPr>
              <a:t>capwap</a:t>
            </a:r>
            <a:r>
              <a:rPr lang="en-US" sz="1200" b="1" dirty="0">
                <a:solidFill>
                  <a:prstClr val="black"/>
                </a:solidFill>
                <a:latin typeface="Huawei Sans" panose="020C0503030203020204" pitchFamily="34" charset="0"/>
              </a:rPr>
              <a:t> source interface </a:t>
            </a:r>
            <a:r>
              <a:rPr lang="en-US" sz="1200" b="1" dirty="0" err="1">
                <a:solidFill>
                  <a:prstClr val="black"/>
                </a:solidFill>
                <a:latin typeface="Huawei Sans" panose="020C0503030203020204" pitchFamily="34" charset="0"/>
              </a:rPr>
              <a:t>LoopBack</a:t>
            </a:r>
            <a:r>
              <a:rPr lang="en-US" sz="1200" b="1" dirty="0">
                <a:solidFill>
                  <a:prstClr val="black"/>
                </a:solidFill>
                <a:latin typeface="Huawei Sans" panose="020C0503030203020204" pitchFamily="34" charset="0"/>
              </a:rPr>
              <a:t> 0</a:t>
            </a:r>
          </a:p>
        </p:txBody>
      </p:sp>
      <p:sp>
        <p:nvSpPr>
          <p:cNvPr id="27" name="文本框 26">
            <a:extLst>
              <a:ext uri="{FF2B5EF4-FFF2-40B4-BE49-F238E27FC236}">
                <a16:creationId xmlns:a16="http://schemas.microsoft.com/office/drawing/2014/main" id="{8096751C-B5D1-49D2-9505-FCFC8C3D401C}"/>
              </a:ext>
            </a:extLst>
          </p:cNvPr>
          <p:cNvSpPr txBox="1"/>
          <p:nvPr/>
        </p:nvSpPr>
        <p:spPr bwMode="gray">
          <a:xfrm>
            <a:off x="406653" y="142462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83313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a:latin typeface="Huawei Sans" panose="020C0503030203020204" pitchFamily="34" charset="0"/>
              </a:rPr>
              <a:t>Configuration Example (2/2)</a:t>
            </a:r>
            <a:endParaRPr lang="en-US" altLang="zh-CN" dirty="0">
              <a:latin typeface="Huawei Sans" panose="020C0503030203020204" pitchFamily="34" charset="0"/>
              <a:sym typeface="Huawei Sans" panose="020C0503030203020204" pitchFamily="34" charset="0"/>
            </a:endParaRPr>
          </a:p>
        </p:txBody>
      </p:sp>
      <p:sp>
        <p:nvSpPr>
          <p:cNvPr id="53" name="矩形 52"/>
          <p:cNvSpPr/>
          <p:nvPr/>
        </p:nvSpPr>
        <p:spPr bwMode="gray">
          <a:xfrm>
            <a:off x="446088" y="1233488"/>
            <a:ext cx="5649911"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400" dirty="0">
                <a:latin typeface="Huawei Sans" panose="020C0503030203020204" pitchFamily="34" charset="0"/>
              </a:rPr>
              <a:t>Check the configuration of the DHCP address pool on the AR.</a:t>
            </a:r>
          </a:p>
        </p:txBody>
      </p:sp>
      <p:sp>
        <p:nvSpPr>
          <p:cNvPr id="55" name="矩形 54"/>
          <p:cNvSpPr/>
          <p:nvPr/>
        </p:nvSpPr>
        <p:spPr bwMode="gray">
          <a:xfrm>
            <a:off x="848911" y="1682775"/>
            <a:ext cx="4844267" cy="4054380"/>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[AR]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pool name AP </a:t>
            </a:r>
          </a:p>
          <a:p>
            <a:pPr fontAlgn="ctr">
              <a:lnSpc>
                <a:spcPts val="2399"/>
              </a:lnSpc>
            </a:pPr>
            <a:r>
              <a:rPr lang="en-US" sz="1200" dirty="0">
                <a:solidFill>
                  <a:prstClr val="black"/>
                </a:solidFill>
                <a:latin typeface="Huawei Sans" panose="020C0503030203020204" pitchFamily="34" charset="0"/>
              </a:rPr>
              <a:t>Pool-name           : AP</a:t>
            </a:r>
          </a:p>
          <a:p>
            <a:pPr fontAlgn="ctr">
              <a:lnSpc>
                <a:spcPts val="2399"/>
              </a:lnSpc>
            </a:pPr>
            <a:r>
              <a:rPr lang="en-US" sz="1200" dirty="0">
                <a:solidFill>
                  <a:prstClr val="black"/>
                </a:solidFill>
                <a:latin typeface="Huawei Sans" panose="020C0503030203020204" pitchFamily="34" charset="0"/>
              </a:rPr>
              <a:t>  Pool-No             : 0</a:t>
            </a:r>
          </a:p>
          <a:p>
            <a:pPr fontAlgn="ctr">
              <a:lnSpc>
                <a:spcPts val="2399"/>
              </a:lnSpc>
            </a:pPr>
            <a:r>
              <a:rPr lang="en-US" sz="1200" dirty="0">
                <a:solidFill>
                  <a:prstClr val="black"/>
                </a:solidFill>
                <a:latin typeface="Huawei Sans" panose="020C0503030203020204" pitchFamily="34" charset="0"/>
              </a:rPr>
              <a:t>  Lease                 : 1 Days 0 Hours 0 Minutes</a:t>
            </a:r>
          </a:p>
          <a:p>
            <a:pPr fontAlgn="ctr">
              <a:lnSpc>
                <a:spcPts val="2399"/>
              </a:lnSpc>
            </a:pPr>
            <a:r>
              <a:rPr lang="en-US" sz="1200" dirty="0">
                <a:solidFill>
                  <a:prstClr val="black"/>
                </a:solidFill>
                <a:latin typeface="Huawei Sans" panose="020C0503030203020204" pitchFamily="34" charset="0"/>
              </a:rPr>
              <a:t>  Option-code       : </a:t>
            </a:r>
            <a:r>
              <a:rPr lang="en-US" sz="1200" dirty="0">
                <a:solidFill>
                  <a:srgbClr val="EC7061"/>
                </a:solidFill>
                <a:latin typeface="Huawei Sans" panose="020C0503030203020204" pitchFamily="34" charset="0"/>
              </a:rPr>
              <a:t>43</a:t>
            </a:r>
          </a:p>
          <a:p>
            <a:pPr fontAlgn="ctr">
              <a:lnSpc>
                <a:spcPts val="2399"/>
              </a:lnSpc>
            </a:pPr>
            <a:r>
              <a:rPr lang="en-US" sz="1200" dirty="0">
                <a:solidFill>
                  <a:prstClr val="black"/>
                </a:solidFill>
                <a:latin typeface="Huawei Sans" panose="020C0503030203020204" pitchFamily="34" charset="0"/>
              </a:rPr>
              <a:t>  Option-</a:t>
            </a:r>
            <a:r>
              <a:rPr lang="en-US" sz="1200" dirty="0" err="1">
                <a:solidFill>
                  <a:prstClr val="black"/>
                </a:solidFill>
                <a:latin typeface="Huawei Sans" panose="020C0503030203020204" pitchFamily="34" charset="0"/>
              </a:rPr>
              <a:t>subcode</a:t>
            </a:r>
            <a:r>
              <a:rPr lang="en-US" sz="1200" dirty="0">
                <a:solidFill>
                  <a:prstClr val="black"/>
                </a:solidFill>
                <a:latin typeface="Huawei Sans" panose="020C0503030203020204" pitchFamily="34" charset="0"/>
              </a:rPr>
              <a:t>  : </a:t>
            </a:r>
            <a:r>
              <a:rPr lang="en-US" sz="1200" dirty="0">
                <a:solidFill>
                  <a:srgbClr val="EC7061"/>
                </a:solidFill>
                <a:latin typeface="Huawei Sans" panose="020C0503030203020204" pitchFamily="34" charset="0"/>
              </a:rPr>
              <a:t>3</a:t>
            </a:r>
          </a:p>
          <a:p>
            <a:pPr fontAlgn="ctr">
              <a:lnSpc>
                <a:spcPts val="2399"/>
              </a:lnSpc>
            </a:pPr>
            <a:r>
              <a:rPr lang="en-US" sz="1200" dirty="0">
                <a:solidFill>
                  <a:prstClr val="black"/>
                </a:solidFill>
                <a:latin typeface="Huawei Sans" panose="020C0503030203020204" pitchFamily="34" charset="0"/>
              </a:rPr>
              <a:t>  Option-type        : </a:t>
            </a:r>
            <a:r>
              <a:rPr lang="en-US" sz="1200" dirty="0" err="1">
                <a:solidFill>
                  <a:srgbClr val="EC7061"/>
                </a:solidFill>
                <a:latin typeface="Huawei Sans" panose="020C0503030203020204" pitchFamily="34" charset="0"/>
              </a:rPr>
              <a:t>ascii</a:t>
            </a:r>
            <a:endParaRPr lang="en-US" sz="1200" dirty="0">
              <a:solidFill>
                <a:srgbClr val="EC7061"/>
              </a:solidFill>
              <a:latin typeface="Huawei Sans" panose="020C0503030203020204" pitchFamily="34" charset="0"/>
            </a:endParaRPr>
          </a:p>
          <a:p>
            <a:pPr fontAlgn="ctr">
              <a:lnSpc>
                <a:spcPts val="2399"/>
              </a:lnSpc>
            </a:pPr>
            <a:r>
              <a:rPr lang="en-US" sz="1200" dirty="0">
                <a:solidFill>
                  <a:prstClr val="black"/>
                </a:solidFill>
                <a:latin typeface="Huawei Sans" panose="020C0503030203020204" pitchFamily="34" charset="0"/>
              </a:rPr>
              <a:t>  Option-value       : </a:t>
            </a:r>
            <a:r>
              <a:rPr lang="en-US" sz="1200" dirty="0">
                <a:solidFill>
                  <a:srgbClr val="EC7061"/>
                </a:solidFill>
                <a:latin typeface="Huawei Sans" panose="020C0503030203020204" pitchFamily="34" charset="0"/>
              </a:rPr>
              <a:t>100.100.100.100</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  Position       : Local           Status           : Unlocked</a:t>
            </a:r>
          </a:p>
          <a:p>
            <a:pPr fontAlgn="ctr">
              <a:lnSpc>
                <a:spcPts val="2399"/>
              </a:lnSpc>
            </a:pPr>
            <a:r>
              <a:rPr lang="en-US" sz="1200" dirty="0">
                <a:solidFill>
                  <a:prstClr val="black"/>
                </a:solidFill>
                <a:latin typeface="Huawei Sans" panose="020C0503030203020204" pitchFamily="34" charset="0"/>
              </a:rPr>
              <a:t>  Gateway-0      : 10.1.1.2        </a:t>
            </a:r>
          </a:p>
          <a:p>
            <a:pPr fontAlgn="ctr">
              <a:lnSpc>
                <a:spcPts val="2399"/>
              </a:lnSpc>
            </a:pPr>
            <a:r>
              <a:rPr lang="en-US" sz="1200" dirty="0">
                <a:solidFill>
                  <a:prstClr val="black"/>
                </a:solidFill>
                <a:latin typeface="Huawei Sans" panose="020C0503030203020204" pitchFamily="34" charset="0"/>
              </a:rPr>
              <a:t>  Mask           : 255.255.255.0</a:t>
            </a:r>
          </a:p>
          <a:p>
            <a:pPr fontAlgn="ctr">
              <a:lnSpc>
                <a:spcPts val="2399"/>
              </a:lnSpc>
            </a:pPr>
            <a:r>
              <a:rPr lang="en-US" sz="1200" dirty="0">
                <a:solidFill>
                  <a:prstClr val="black"/>
                </a:solidFill>
                <a:latin typeface="Huawei Sans" panose="020C0503030203020204" pitchFamily="34" charset="0"/>
              </a:rPr>
              <a:t>...</a:t>
            </a:r>
          </a:p>
        </p:txBody>
      </p:sp>
      <p:sp>
        <p:nvSpPr>
          <p:cNvPr id="5" name="文本占位符 21">
            <a:extLst>
              <a:ext uri="{FF2B5EF4-FFF2-40B4-BE49-F238E27FC236}">
                <a16:creationId xmlns:a16="http://schemas.microsoft.com/office/drawing/2014/main" id="{F648B5AB-1F5C-43B2-8B78-C5D5DDF6D9AC}"/>
              </a:ext>
            </a:extLst>
          </p:cNvPr>
          <p:cNvSpPr txBox="1">
            <a:spLocks/>
          </p:cNvSpPr>
          <p:nvPr/>
        </p:nvSpPr>
        <p:spPr bwMode="gray">
          <a:xfrm>
            <a:off x="848910" y="5784509"/>
            <a:ext cx="5247090" cy="37773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r>
              <a:rPr lang="en-US" sz="1200" dirty="0">
                <a:latin typeface="Huawei Sans" panose="020C0503030203020204" pitchFamily="34" charset="0"/>
              </a:rPr>
              <a:t>The command output shows that the option field has been configured successfully.</a:t>
            </a:r>
            <a:endParaRPr lang="en-US" altLang="zh-CN" sz="1100" dirty="0">
              <a:latin typeface="Huawei Sans" panose="020C0503030203020204" pitchFamily="34" charset="0"/>
              <a:sym typeface="Huawei Sans" panose="020C0503030203020204" pitchFamily="34" charset="0"/>
            </a:endParaRPr>
          </a:p>
        </p:txBody>
      </p:sp>
      <p:sp>
        <p:nvSpPr>
          <p:cNvPr id="6" name="矩形 5">
            <a:extLst>
              <a:ext uri="{FF2B5EF4-FFF2-40B4-BE49-F238E27FC236}">
                <a16:creationId xmlns:a16="http://schemas.microsoft.com/office/drawing/2014/main" id="{0DD9A5F3-79D8-48EA-B22B-D7F23B031F4A}"/>
              </a:ext>
            </a:extLst>
          </p:cNvPr>
          <p:cNvSpPr/>
          <p:nvPr/>
        </p:nvSpPr>
        <p:spPr bwMode="gray">
          <a:xfrm>
            <a:off x="6498823" y="1680952"/>
            <a:ext cx="4923116" cy="3477875"/>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 unauthorized record </a:t>
            </a:r>
          </a:p>
          <a:p>
            <a:pPr fontAlgn="ctr">
              <a:lnSpc>
                <a:spcPts val="2399"/>
              </a:lnSpc>
            </a:pPr>
            <a:r>
              <a:rPr lang="en-US" sz="1200" dirty="0">
                <a:solidFill>
                  <a:prstClr val="black"/>
                </a:solidFill>
                <a:latin typeface="Huawei Sans" panose="020C0503030203020204" pitchFamily="34" charset="0"/>
              </a:rPr>
              <a:t>Unauthorized AP record:</a:t>
            </a:r>
          </a:p>
          <a:p>
            <a:pPr fontAlgn="ctr">
              <a:lnSpc>
                <a:spcPts val="2399"/>
              </a:lnSpc>
            </a:pPr>
            <a:r>
              <a:rPr lang="en-US" sz="1200" dirty="0">
                <a:solidFill>
                  <a:prstClr val="black"/>
                </a:solidFill>
                <a:latin typeface="Huawei Sans" panose="020C0503030203020204" pitchFamily="34" charset="0"/>
              </a:rPr>
              <a:t>Total number: 1</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srgbClr val="EC7061"/>
                </a:solidFill>
                <a:latin typeface="Huawei Sans" panose="020C0503030203020204" pitchFamily="34" charset="0"/>
              </a:rPr>
              <a:t>AP type: AP4030TN</a:t>
            </a:r>
          </a:p>
          <a:p>
            <a:pPr fontAlgn="ctr">
              <a:lnSpc>
                <a:spcPts val="2399"/>
              </a:lnSpc>
            </a:pPr>
            <a:r>
              <a:rPr lang="en-US" sz="1200" dirty="0">
                <a:solidFill>
                  <a:srgbClr val="EC7061"/>
                </a:solidFill>
                <a:latin typeface="Huawei Sans" panose="020C0503030203020204" pitchFamily="34" charset="0"/>
              </a:rPr>
              <a:t>AP SN: 210235448310C92A877C</a:t>
            </a:r>
          </a:p>
          <a:p>
            <a:pPr fontAlgn="ctr">
              <a:lnSpc>
                <a:spcPts val="2399"/>
              </a:lnSpc>
            </a:pPr>
            <a:r>
              <a:rPr lang="en-US" sz="1200" dirty="0">
                <a:solidFill>
                  <a:srgbClr val="EC7061"/>
                </a:solidFill>
                <a:latin typeface="Huawei Sans" panose="020C0503030203020204" pitchFamily="34" charset="0"/>
              </a:rPr>
              <a:t>AP MAC address: 00e0-fcca-1150</a:t>
            </a:r>
          </a:p>
          <a:p>
            <a:pPr fontAlgn="ctr">
              <a:lnSpc>
                <a:spcPts val="2399"/>
              </a:lnSpc>
            </a:pPr>
            <a:r>
              <a:rPr lang="en-US" sz="1200" dirty="0">
                <a:solidFill>
                  <a:srgbClr val="EC7061"/>
                </a:solidFill>
                <a:latin typeface="Huawei Sans" panose="020C0503030203020204" pitchFamily="34" charset="0"/>
              </a:rPr>
              <a:t>AP IP address: 10.1.1.254</a:t>
            </a:r>
          </a:p>
          <a:p>
            <a:pPr fontAlgn="ctr">
              <a:lnSpc>
                <a:spcPts val="2399"/>
              </a:lnSpc>
            </a:pPr>
            <a:r>
              <a:rPr lang="en-US" sz="1200" dirty="0">
                <a:solidFill>
                  <a:srgbClr val="EC7061"/>
                </a:solidFill>
                <a:latin typeface="Huawei Sans" panose="020C0503030203020204" pitchFamily="34" charset="0"/>
              </a:rPr>
              <a:t>Record time: 2020-06-18 11:51:34</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[AC]</a:t>
            </a:r>
            <a:endParaRPr lang="en-US" altLang="zh-CN" sz="12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7" name="矩形 6">
            <a:extLst>
              <a:ext uri="{FF2B5EF4-FFF2-40B4-BE49-F238E27FC236}">
                <a16:creationId xmlns:a16="http://schemas.microsoft.com/office/drawing/2014/main" id="{0CAE4BE0-290C-4C81-AA0F-E80A76797280}"/>
              </a:ext>
            </a:extLst>
          </p:cNvPr>
          <p:cNvSpPr/>
          <p:nvPr/>
        </p:nvSpPr>
        <p:spPr bwMode="gray">
          <a:xfrm>
            <a:off x="6096001" y="1233488"/>
            <a:ext cx="5649912"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400" dirty="0">
                <a:latin typeface="Huawei Sans" panose="020C0503030203020204" pitchFamily="34" charset="0"/>
              </a:rPr>
              <a:t>Check whether the AP can discover the AC.</a:t>
            </a:r>
          </a:p>
        </p:txBody>
      </p:sp>
      <p:sp>
        <p:nvSpPr>
          <p:cNvPr id="8" name="文本占位符 21">
            <a:extLst>
              <a:ext uri="{FF2B5EF4-FFF2-40B4-BE49-F238E27FC236}">
                <a16:creationId xmlns:a16="http://schemas.microsoft.com/office/drawing/2014/main" id="{27BFD07A-BF11-4C61-A089-7F3FE8086B7B}"/>
              </a:ext>
            </a:extLst>
          </p:cNvPr>
          <p:cNvSpPr txBox="1">
            <a:spLocks/>
          </p:cNvSpPr>
          <p:nvPr/>
        </p:nvSpPr>
        <p:spPr bwMode="gray">
          <a:xfrm>
            <a:off x="6498823" y="5237090"/>
            <a:ext cx="5247090" cy="37773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r>
              <a:rPr lang="en-US" sz="1200" dirty="0">
                <a:latin typeface="Huawei Sans" panose="020C0503030203020204" pitchFamily="34" charset="0"/>
              </a:rPr>
              <a:t>The command output shows that the AP has successfully discovered the AC. You can enable the AP to join the AC at any time.</a:t>
            </a:r>
            <a:endParaRPr lang="en-US" altLang="zh-CN" sz="11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21844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2A0AFEC-C01D-41B8-916E-7B2AAC4D9EBA}"/>
              </a:ext>
            </a:extLst>
          </p:cNvPr>
          <p:cNvSpPr>
            <a:spLocks noGrp="1"/>
          </p:cNvSpPr>
          <p:nvPr>
            <p:ph type="body" sz="quarter" idx="10"/>
          </p:nvPr>
        </p:nvSpPr>
        <p:spPr bwMode="gray"/>
        <p:txBody>
          <a:bodyPr/>
          <a:lstStyle/>
          <a:p>
            <a:pPr algn="l" fontAlgn="ctr"/>
            <a:r>
              <a:rPr lang="en-US" sz="2000" dirty="0">
                <a:latin typeface="Huawei Sans" panose="020C0503030203020204" pitchFamily="34" charset="0"/>
              </a:rPr>
              <a:t>Currently, most enterprises utilize both wired and wireless networks to support office services. In office areas, in addition to the network ports used for wired connections, full Wi-Fi access is also available, making the office environment more open and intelligent. In the future, high-bandwidth services, including enterprise cloud desktop office, telepresence conference, and 4K video, will be migrated from wired to wireless networks. Likewise, new technologies such as VR/AR, virtual assistant, and automation factory, will be directly deployed on wireless networks. All these new application scenarios pose higher requirements on enterprise WLAN design and planning.</a:t>
            </a:r>
          </a:p>
          <a:p>
            <a:pPr algn="l" fontAlgn="ctr"/>
            <a:r>
              <a:rPr lang="en-US" sz="2000" dirty="0">
                <a:latin typeface="Huawei Sans" panose="020C0503030203020204" pitchFamily="34" charset="0"/>
              </a:rPr>
              <a:t>This course describes typical applications, key technologies, and configurations for large-scale WLAN networking.</a:t>
            </a:r>
          </a:p>
        </p:txBody>
      </p:sp>
    </p:spTree>
    <p:extLst>
      <p:ext uri="{BB962C8B-B14F-4D97-AF65-F5344CB8AC3E}">
        <p14:creationId xmlns:p14="http://schemas.microsoft.com/office/powerpoint/2010/main" val="597652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Large-Scale WLAN Networking Overview</a:t>
            </a:r>
            <a:endParaRPr lang="en-US" altLang="zh-CN" dirty="0">
              <a:solidFill>
                <a:schemeClr val="bg1">
                  <a:lumMod val="50000"/>
                </a:schemeClr>
              </a:solidFill>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VLAN Pool</a:t>
            </a:r>
          </a:p>
          <a:p>
            <a:pPr fontAlgn="ctr"/>
            <a:r>
              <a:rPr lang="en-US" dirty="0">
                <a:solidFill>
                  <a:schemeClr val="bg1">
                    <a:lumMod val="50000"/>
                  </a:schemeClr>
                </a:solidFill>
                <a:latin typeface="Huawei Sans" panose="020C0503030203020204" pitchFamily="34" charset="0"/>
              </a:rPr>
              <a:t>DHCP</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b="1" dirty="0">
                <a:latin typeface="Huawei Sans" panose="020C0503030203020204" pitchFamily="34" charset="0"/>
              </a:rPr>
              <a:t>Roaming</a:t>
            </a:r>
            <a:endParaRPr lang="en-US" altLang="zh-CN" b="1" dirty="0">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Reliability</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NAC</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992689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6178156" y="1242453"/>
            <a:ext cx="5579896" cy="4680000"/>
          </a:xfrm>
        </p:spPr>
        <p:txBody>
          <a:bodyPr/>
          <a:lstStyle/>
          <a:p>
            <a:pPr algn="l" fontAlgn="ctr"/>
            <a:r>
              <a:rPr lang="en-US" sz="1400" dirty="0">
                <a:latin typeface="Huawei Sans" panose="020C0503030203020204" pitchFamily="34" charset="0"/>
              </a:rPr>
              <a:t>WLAN roaming allows a STA to move between the coverage areas of different APs with nonstop service transmission. </a:t>
            </a:r>
            <a:endParaRPr lang="en-US" altLang="zh-CN" sz="1400" dirty="0">
              <a:latin typeface="Huawei Sans" panose="020C0503030203020204" pitchFamily="34" charset="0"/>
              <a:sym typeface="Huawei Sans" panose="020C0503030203020204" pitchFamily="34" charset="0"/>
            </a:endParaRPr>
          </a:p>
          <a:p>
            <a:pPr algn="l" fontAlgn="ctr"/>
            <a:r>
              <a:rPr lang="en-US" sz="1400" dirty="0">
                <a:latin typeface="Huawei Sans" panose="020C0503030203020204" pitchFamily="34" charset="0"/>
              </a:rPr>
              <a:t>The APs involved in WLAN roaming must have the same SSID, same configurations in the security profile (different profile names allowed), and the same authentication mode and parameter settings in the authentication profile.</a:t>
            </a:r>
          </a:p>
          <a:p>
            <a:pPr algn="l" fontAlgn="ctr"/>
            <a:r>
              <a:rPr lang="en-US" sz="1400" dirty="0">
                <a:latin typeface="Huawei Sans" panose="020C0503030203020204" pitchFamily="34" charset="0"/>
              </a:rPr>
              <a:t>WLAN roaming aims to achieve the following goals:</a:t>
            </a:r>
            <a:endParaRPr lang="en-US" altLang="zh-CN" sz="1400" dirty="0">
              <a:latin typeface="Huawei Sans" panose="020C0503030203020204" pitchFamily="34" charset="0"/>
            </a:endParaRPr>
          </a:p>
          <a:p>
            <a:pPr marL="628650" lvl="1" indent="-314325" fontAlgn="ctr"/>
            <a:r>
              <a:rPr lang="en-US" sz="1200" dirty="0">
                <a:latin typeface="Huawei Sans" panose="020C0503030203020204" pitchFamily="34" charset="0"/>
              </a:rPr>
              <a:t>Avoid packet loss or service interruption caused by a long authentication duration.</a:t>
            </a:r>
          </a:p>
          <a:p>
            <a:pPr marL="628650" lvl="1" indent="-314325" fontAlgn="ctr"/>
            <a:r>
              <a:rPr lang="en-US" sz="1200" dirty="0">
                <a:latin typeface="Huawei Sans" panose="020C0503030203020204" pitchFamily="34" charset="0"/>
              </a:rPr>
              <a:t>Ensure that user authorization information does not change.</a:t>
            </a:r>
          </a:p>
          <a:p>
            <a:pPr marL="628650" lvl="1" indent="-314325" fontAlgn="ctr"/>
            <a:r>
              <a:rPr lang="en-US" sz="1200" dirty="0">
                <a:latin typeface="Huawei Sans" panose="020C0503030203020204" pitchFamily="34" charset="0"/>
              </a:rPr>
              <a:t>Ensure that the STA's IP address does not change.</a:t>
            </a: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WLAN Roaming Overview</a:t>
            </a: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33892" y="1254108"/>
            <a:ext cx="810701" cy="408398"/>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44420" y="3221094"/>
            <a:ext cx="540000" cy="442800"/>
          </a:xfrm>
          <a:prstGeom prst="rect">
            <a:avLst/>
          </a:prstGeom>
        </p:spPr>
      </p:pic>
      <p:pic>
        <p:nvPicPr>
          <p:cNvPr id="21" name="图片 2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802443" y="4242663"/>
            <a:ext cx="540000" cy="442800"/>
          </a:xfrm>
          <a:prstGeom prst="rect">
            <a:avLst/>
          </a:prstGeom>
        </p:spPr>
      </p:pic>
      <p:pic>
        <p:nvPicPr>
          <p:cNvPr id="23" name="图片 2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02443" y="3221094"/>
            <a:ext cx="540000" cy="442800"/>
          </a:xfrm>
          <a:prstGeom prst="rect">
            <a:avLst/>
          </a:prstGeom>
        </p:spPr>
      </p:pic>
      <p:cxnSp>
        <p:nvCxnSpPr>
          <p:cNvPr id="25" name="直接连接符 24"/>
          <p:cNvCxnSpPr>
            <a:cxnSpLocks/>
            <a:stCxn id="18" idx="2"/>
            <a:endCxn id="19" idx="0"/>
          </p:cNvCxnSpPr>
          <p:nvPr/>
        </p:nvCxnSpPr>
        <p:spPr bwMode="gray">
          <a:xfrm>
            <a:off x="3139243" y="1662506"/>
            <a:ext cx="0" cy="49257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a:endCxn id="23" idx="0"/>
          </p:cNvCxnSpPr>
          <p:nvPr/>
        </p:nvCxnSpPr>
        <p:spPr bwMode="gray">
          <a:xfrm flipH="1">
            <a:off x="2072443" y="2375985"/>
            <a:ext cx="1066800" cy="84510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cxnSpLocks/>
            <a:endCxn id="20" idx="0"/>
          </p:cNvCxnSpPr>
          <p:nvPr/>
        </p:nvCxnSpPr>
        <p:spPr bwMode="gray">
          <a:xfrm>
            <a:off x="3146316" y="2388025"/>
            <a:ext cx="1268104" cy="8330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50404" y="4242663"/>
            <a:ext cx="540000" cy="442800"/>
          </a:xfrm>
          <a:prstGeom prst="rect">
            <a:avLst/>
          </a:prstGeom>
        </p:spPr>
      </p:pic>
      <p:cxnSp>
        <p:nvCxnSpPr>
          <p:cNvPr id="39" name="直接连接符 38"/>
          <p:cNvCxnSpPr>
            <a:stCxn id="23" idx="2"/>
            <a:endCxn id="21" idx="0"/>
          </p:cNvCxnSpPr>
          <p:nvPr/>
        </p:nvCxnSpPr>
        <p:spPr bwMode="gray">
          <a:xfrm>
            <a:off x="2072443" y="3663894"/>
            <a:ext cx="0"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20" idx="2"/>
            <a:endCxn id="38" idx="0"/>
          </p:cNvCxnSpPr>
          <p:nvPr/>
        </p:nvCxnSpPr>
        <p:spPr bwMode="gray">
          <a:xfrm>
            <a:off x="4414420" y="3663894"/>
            <a:ext cx="5984"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bwMode="gray">
          <a:xfrm>
            <a:off x="2908645" y="4059062"/>
            <a:ext cx="3105201" cy="1941465"/>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473014" y="4059062"/>
            <a:ext cx="3105203" cy="1941463"/>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2949454" y="5497432"/>
            <a:ext cx="808235" cy="276999"/>
          </a:xfrm>
          <a:prstGeom prst="rect">
            <a:avLst/>
          </a:prstGeom>
          <a:noFill/>
        </p:spPr>
        <p:txBody>
          <a:bodyPr wrap="none" rtlCol="0">
            <a:spAutoFit/>
          </a:bodyPr>
          <a:lstStyle/>
          <a:p>
            <a:pPr fontAlgn="ctr"/>
            <a:r>
              <a:rPr lang="en-US" sz="1200" dirty="0">
                <a:latin typeface="Huawei Sans" panose="020C0503030203020204" pitchFamily="34" charset="0"/>
              </a:rPr>
              <a:t>Roaming</a:t>
            </a:r>
          </a:p>
        </p:txBody>
      </p:sp>
      <p:pic>
        <p:nvPicPr>
          <p:cNvPr id="60" name="图片 59" descr="笔记本电脑.png"/>
          <p:cNvPicPr>
            <a:picLocks noChangeAspect="1"/>
          </p:cNvPicPr>
          <p:nvPr/>
        </p:nvPicPr>
        <p:blipFill>
          <a:blip r:embed="rId6" cstate="print"/>
          <a:stretch>
            <a:fillRect/>
          </a:stretch>
        </p:blipFill>
        <p:spPr bwMode="gray">
          <a:xfrm>
            <a:off x="1822080" y="5442632"/>
            <a:ext cx="539779" cy="338400"/>
          </a:xfrm>
          <a:prstGeom prst="rect">
            <a:avLst/>
          </a:prstGeom>
        </p:spPr>
      </p:pic>
      <p:pic>
        <p:nvPicPr>
          <p:cNvPr id="61" name="图片 60" descr="wifi信号蓝.png"/>
          <p:cNvPicPr>
            <a:picLocks noChangeAspect="1"/>
          </p:cNvPicPr>
          <p:nvPr/>
        </p:nvPicPr>
        <p:blipFill>
          <a:blip r:embed="rId7" cstate="print"/>
          <a:stretch>
            <a:fillRect/>
          </a:stretch>
        </p:blipFill>
        <p:spPr bwMode="gray">
          <a:xfrm flipV="1">
            <a:off x="1819458" y="4775435"/>
            <a:ext cx="505969" cy="423673"/>
          </a:xfrm>
          <a:prstGeom prst="rect">
            <a:avLst/>
          </a:prstGeom>
        </p:spPr>
      </p:pic>
      <p:pic>
        <p:nvPicPr>
          <p:cNvPr id="62" name="图片 61" descr="笔记本电脑.png"/>
          <p:cNvPicPr>
            <a:picLocks noChangeAspect="1"/>
          </p:cNvPicPr>
          <p:nvPr/>
        </p:nvPicPr>
        <p:blipFill>
          <a:blip r:embed="rId6" cstate="print"/>
          <a:stretch>
            <a:fillRect/>
          </a:stretch>
        </p:blipFill>
        <p:spPr bwMode="gray">
          <a:xfrm>
            <a:off x="4127626" y="5404532"/>
            <a:ext cx="539779" cy="338400"/>
          </a:xfrm>
          <a:prstGeom prst="rect">
            <a:avLst/>
          </a:prstGeom>
        </p:spPr>
      </p:pic>
      <p:pic>
        <p:nvPicPr>
          <p:cNvPr id="63" name="图片 62" descr="wifi信号蓝.png"/>
          <p:cNvPicPr>
            <a:picLocks noChangeAspect="1"/>
          </p:cNvPicPr>
          <p:nvPr/>
        </p:nvPicPr>
        <p:blipFill>
          <a:blip r:embed="rId7" cstate="print"/>
          <a:stretch>
            <a:fillRect/>
          </a:stretch>
        </p:blipFill>
        <p:spPr bwMode="gray">
          <a:xfrm flipV="1">
            <a:off x="4150404" y="4775435"/>
            <a:ext cx="505969" cy="423673"/>
          </a:xfrm>
          <a:prstGeom prst="rect">
            <a:avLst/>
          </a:prstGeom>
        </p:spPr>
      </p:pic>
      <p:sp>
        <p:nvSpPr>
          <p:cNvPr id="64" name="文本框 63"/>
          <p:cNvSpPr txBox="1"/>
          <p:nvPr/>
        </p:nvSpPr>
        <p:spPr bwMode="gray">
          <a:xfrm>
            <a:off x="1308825" y="5467641"/>
            <a:ext cx="453970" cy="276999"/>
          </a:xfrm>
          <a:prstGeom prst="rect">
            <a:avLst/>
          </a:prstGeom>
          <a:noFill/>
        </p:spPr>
        <p:txBody>
          <a:bodyPr wrap="none" rtlCol="0">
            <a:spAutoFit/>
          </a:bodyPr>
          <a:lstStyle/>
          <a:p>
            <a:pPr fontAlgn="ctr"/>
            <a:r>
              <a:rPr lang="en-US" sz="1200" dirty="0">
                <a:latin typeface="Huawei Sans" panose="020C0503030203020204" pitchFamily="34" charset="0"/>
              </a:rPr>
              <a:t>STA</a:t>
            </a:r>
          </a:p>
        </p:txBody>
      </p:sp>
      <p:sp>
        <p:nvSpPr>
          <p:cNvPr id="65" name="文本框 64"/>
          <p:cNvSpPr txBox="1"/>
          <p:nvPr/>
        </p:nvSpPr>
        <p:spPr bwMode="gray">
          <a:xfrm>
            <a:off x="4633364" y="5416415"/>
            <a:ext cx="453970" cy="276999"/>
          </a:xfrm>
          <a:prstGeom prst="rect">
            <a:avLst/>
          </a:prstGeom>
          <a:noFill/>
        </p:spPr>
        <p:txBody>
          <a:bodyPr wrap="none" rtlCol="0">
            <a:spAutoFit/>
          </a:bodyPr>
          <a:lstStyle/>
          <a:p>
            <a:pPr fontAlgn="ctr"/>
            <a:r>
              <a:rPr lang="en-US" sz="1200" dirty="0">
                <a:latin typeface="Huawei Sans" panose="020C0503030203020204" pitchFamily="34" charset="0"/>
              </a:rPr>
              <a:t>STA</a:t>
            </a:r>
          </a:p>
        </p:txBody>
      </p:sp>
      <p:sp>
        <p:nvSpPr>
          <p:cNvPr id="67" name="文本框 66"/>
          <p:cNvSpPr txBox="1"/>
          <p:nvPr/>
        </p:nvSpPr>
        <p:spPr bwMode="gray">
          <a:xfrm>
            <a:off x="559247" y="4630796"/>
            <a:ext cx="1262833" cy="830997"/>
          </a:xfrm>
          <a:prstGeom prst="rect">
            <a:avLst/>
          </a:prstGeom>
          <a:noFill/>
        </p:spPr>
        <p:txBody>
          <a:bodyPr wrap="square" rtlCol="0">
            <a:spAutoFit/>
          </a:bodyPr>
          <a:lstStyle/>
          <a:p>
            <a:pPr fontAlgn="ctr"/>
            <a:r>
              <a:rPr lang="en-US" sz="1200" dirty="0">
                <a:solidFill>
                  <a:srgbClr val="EC7061"/>
                </a:solidFill>
                <a:latin typeface="Huawei Sans" panose="020C0503030203020204" pitchFamily="34" charset="0"/>
              </a:rPr>
              <a:t>SSID: Huawei</a:t>
            </a:r>
          </a:p>
          <a:p>
            <a:pPr fontAlgn="ctr"/>
            <a:r>
              <a:rPr lang="en-US" sz="1200" dirty="0">
                <a:solidFill>
                  <a:srgbClr val="EC7061"/>
                </a:solidFill>
                <a:latin typeface="Huawei Sans" panose="020C0503030203020204" pitchFamily="34" charset="0"/>
              </a:rPr>
              <a:t>Channel 1</a:t>
            </a:r>
          </a:p>
          <a:p>
            <a:pPr fontAlgn="ctr"/>
            <a:r>
              <a:rPr lang="en-US" sz="1200" dirty="0">
                <a:solidFill>
                  <a:srgbClr val="EC7061"/>
                </a:solidFill>
                <a:latin typeface="Huawei Sans" panose="020C0503030203020204" pitchFamily="34" charset="0"/>
              </a:rPr>
              <a:t>IP address: A.A.A.A</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933898" y="2547515"/>
            <a:ext cx="380232" cy="276999"/>
          </a:xfrm>
          <a:prstGeom prst="rect">
            <a:avLst/>
          </a:prstGeom>
          <a:noFill/>
        </p:spPr>
        <p:txBody>
          <a:bodyPr wrap="none" rtlCol="0">
            <a:spAutoFit/>
          </a:bodyPr>
          <a:lstStyle/>
          <a:p>
            <a:pPr fontAlgn="ctr"/>
            <a:r>
              <a:rPr lang="en-US" sz="1200" dirty="0">
                <a:latin typeface="Huawei Sans" panose="020C0503030203020204" pitchFamily="34" charset="0"/>
              </a:rPr>
              <a:t>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307779" y="4325295"/>
            <a:ext cx="460382" cy="276999"/>
          </a:xfrm>
          <a:prstGeom prst="rect">
            <a:avLst/>
          </a:prstGeom>
          <a:noFill/>
        </p:spPr>
        <p:txBody>
          <a:bodyPr wrap="none" rtlCol="0">
            <a:spAutoFit/>
          </a:bodyPr>
          <a:lstStyle/>
          <a:p>
            <a:pPr fontAlgn="ctr"/>
            <a:r>
              <a:rPr lang="en-US" sz="1200" dirty="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656373" y="4325295"/>
            <a:ext cx="460382" cy="276999"/>
          </a:xfrm>
          <a:prstGeom prst="rect">
            <a:avLst/>
          </a:prstGeom>
          <a:noFill/>
        </p:spPr>
        <p:txBody>
          <a:bodyPr wrap="none" rtlCol="0">
            <a:spAutoFit/>
          </a:bodyPr>
          <a:lstStyle/>
          <a:p>
            <a:pPr fontAlgn="ctr"/>
            <a:r>
              <a:rPr lang="en-US" sz="1200" dirty="0">
                <a:latin typeface="Huawei Sans" panose="020C0503030203020204" pitchFamily="34" charset="0"/>
              </a:rPr>
              <a:t>AP2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descr="AC-蓝.png"/>
          <p:cNvPicPr>
            <a:picLocks noChangeAspect="1"/>
          </p:cNvPicPr>
          <p:nvPr/>
        </p:nvPicPr>
        <p:blipFill>
          <a:blip r:embed="rId8" cstate="print"/>
          <a:stretch>
            <a:fillRect/>
          </a:stretch>
        </p:blipFill>
        <p:spPr bwMode="gray">
          <a:xfrm>
            <a:off x="2869243" y="2155076"/>
            <a:ext cx="540000" cy="441818"/>
          </a:xfrm>
          <a:prstGeom prst="rect">
            <a:avLst/>
          </a:prstGeom>
        </p:spPr>
      </p:pic>
      <p:cxnSp>
        <p:nvCxnSpPr>
          <p:cNvPr id="16" name="直接箭头连接符 15">
            <a:extLst>
              <a:ext uri="{FF2B5EF4-FFF2-40B4-BE49-F238E27FC236}">
                <a16:creationId xmlns:a16="http://schemas.microsoft.com/office/drawing/2014/main" id="{F41E5303-6906-4B8C-AF90-6A50EEC2D395}"/>
              </a:ext>
            </a:extLst>
          </p:cNvPr>
          <p:cNvCxnSpPr/>
          <p:nvPr/>
        </p:nvCxnSpPr>
        <p:spPr bwMode="gray">
          <a:xfrm>
            <a:off x="2637124" y="5454515"/>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B6CFDDCA-B30A-4A2F-8E54-2BBBF87EA42C}"/>
              </a:ext>
            </a:extLst>
          </p:cNvPr>
          <p:cNvSpPr txBox="1"/>
          <p:nvPr/>
        </p:nvSpPr>
        <p:spPr bwMode="gray">
          <a:xfrm>
            <a:off x="4627270" y="4663354"/>
            <a:ext cx="1270517" cy="830997"/>
          </a:xfrm>
          <a:prstGeom prst="rect">
            <a:avLst/>
          </a:prstGeom>
          <a:noFill/>
        </p:spPr>
        <p:txBody>
          <a:bodyPr wrap="square" rtlCol="0">
            <a:spAutoFit/>
          </a:bodyPr>
          <a:lstStyle/>
          <a:p>
            <a:pPr algn="r" fontAlgn="ctr"/>
            <a:r>
              <a:rPr lang="en-US" sz="1200" dirty="0">
                <a:solidFill>
                  <a:srgbClr val="EC7061"/>
                </a:solidFill>
                <a:latin typeface="Huawei Sans" panose="020C0503030203020204" pitchFamily="34" charset="0"/>
              </a:rPr>
              <a:t>SSID: Huawei</a:t>
            </a:r>
          </a:p>
          <a:p>
            <a:pPr algn="r" fontAlgn="ctr"/>
            <a:r>
              <a:rPr lang="en-US" sz="1200" dirty="0">
                <a:solidFill>
                  <a:srgbClr val="EC7061"/>
                </a:solidFill>
                <a:latin typeface="Huawei Sans" panose="020C0503030203020204" pitchFamily="34" charset="0"/>
              </a:rPr>
              <a:t>Channel 6</a:t>
            </a:r>
          </a:p>
          <a:p>
            <a:pPr algn="r" fontAlgn="ctr"/>
            <a:r>
              <a:rPr lang="en-US" sz="1200" dirty="0">
                <a:solidFill>
                  <a:srgbClr val="EC7061"/>
                </a:solidFill>
                <a:latin typeface="Huawei Sans" panose="020C0503030203020204" pitchFamily="34" charset="0"/>
              </a:rPr>
              <a:t>IP address: A.A.A.A</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id="{4EA20F39-1F5D-424D-9ED1-00278FA80539}"/>
              </a:ext>
            </a:extLst>
          </p:cNvPr>
          <p:cNvSpPr txBox="1"/>
          <p:nvPr/>
        </p:nvSpPr>
        <p:spPr bwMode="gray">
          <a:xfrm>
            <a:off x="2735784" y="4741460"/>
            <a:ext cx="1009580" cy="553998"/>
          </a:xfrm>
          <a:prstGeom prst="rect">
            <a:avLst/>
          </a:prstGeom>
          <a:noFill/>
        </p:spPr>
        <p:txBody>
          <a:bodyPr wrap="square" rtlCol="0">
            <a:spAutoFit/>
          </a:bodyPr>
          <a:lstStyle/>
          <a:p>
            <a:pPr algn="ctr" fontAlgn="ctr"/>
            <a:r>
              <a:rPr lang="en-US" sz="1000" dirty="0">
                <a:latin typeface="Huawei Sans" panose="020C0503030203020204" pitchFamily="34" charset="0"/>
              </a:rPr>
              <a:t>Signal overlapping area</a:t>
            </a:r>
          </a:p>
        </p:txBody>
      </p:sp>
      <p:sp>
        <p:nvSpPr>
          <p:cNvPr id="49" name="任意多边形 45">
            <a:extLst>
              <a:ext uri="{FF2B5EF4-FFF2-40B4-BE49-F238E27FC236}">
                <a16:creationId xmlns:a16="http://schemas.microsoft.com/office/drawing/2014/main" id="{422FA26A-CFEA-4B29-86E1-F5AF532D013E}"/>
              </a:ext>
            </a:extLst>
          </p:cNvPr>
          <p:cNvSpPr/>
          <p:nvPr/>
        </p:nvSpPr>
        <p:spPr bwMode="gray">
          <a:xfrm>
            <a:off x="1692229" y="1718122"/>
            <a:ext cx="1334051" cy="3252024"/>
          </a:xfrm>
          <a:custGeom>
            <a:avLst/>
            <a:gdLst>
              <a:gd name="connsiteX0" fmla="*/ 121857 w 1192667"/>
              <a:gd name="connsiteY0" fmla="*/ 3585411 h 3585411"/>
              <a:gd name="connsiteX1" fmla="*/ 97794 w 1192667"/>
              <a:gd name="connsiteY1" fmla="*/ 1034716 h 3585411"/>
              <a:gd name="connsiteX2" fmla="*/ 1192667 w 1192667"/>
              <a:gd name="connsiteY2" fmla="*/ 0 h 3585411"/>
              <a:gd name="connsiteX0" fmla="*/ 16198 w 1087008"/>
              <a:gd name="connsiteY0" fmla="*/ 3585411 h 3585411"/>
              <a:gd name="connsiteX1" fmla="*/ 492985 w 1087008"/>
              <a:gd name="connsiteY1" fmla="*/ 1383404 h 3585411"/>
              <a:gd name="connsiteX2" fmla="*/ 1087008 w 1087008"/>
              <a:gd name="connsiteY2" fmla="*/ 0 h 3585411"/>
              <a:gd name="connsiteX0" fmla="*/ 16198 w 1087008"/>
              <a:gd name="connsiteY0" fmla="*/ 3585411 h 3585411"/>
              <a:gd name="connsiteX1" fmla="*/ 492985 w 1087008"/>
              <a:gd name="connsiteY1" fmla="*/ 1383404 h 3585411"/>
              <a:gd name="connsiteX2" fmla="*/ 1087008 w 1087008"/>
              <a:gd name="connsiteY2" fmla="*/ 0 h 3585411"/>
              <a:gd name="connsiteX0" fmla="*/ 16198 w 1087008"/>
              <a:gd name="connsiteY0" fmla="*/ 3655148 h 3655148"/>
              <a:gd name="connsiteX1" fmla="*/ 492985 w 1087008"/>
              <a:gd name="connsiteY1" fmla="*/ 1453141 h 3655148"/>
              <a:gd name="connsiteX2" fmla="*/ 1087008 w 1087008"/>
              <a:gd name="connsiteY2" fmla="*/ 0 h 3655148"/>
              <a:gd name="connsiteX0" fmla="*/ 16198 w 1092678"/>
              <a:gd name="connsiteY0" fmla="*/ 3655148 h 3655148"/>
              <a:gd name="connsiteX1" fmla="*/ 492985 w 1092678"/>
              <a:gd name="connsiteY1" fmla="*/ 1453141 h 3655148"/>
              <a:gd name="connsiteX2" fmla="*/ 1087008 w 1092678"/>
              <a:gd name="connsiteY2" fmla="*/ 0 h 3655148"/>
              <a:gd name="connsiteX0" fmla="*/ 16198 w 1087008"/>
              <a:gd name="connsiteY0" fmla="*/ 3655148 h 3655148"/>
              <a:gd name="connsiteX1" fmla="*/ 492985 w 1087008"/>
              <a:gd name="connsiteY1" fmla="*/ 1453141 h 3655148"/>
              <a:gd name="connsiteX2" fmla="*/ 1087008 w 1087008"/>
              <a:gd name="connsiteY2" fmla="*/ 0 h 3655148"/>
              <a:gd name="connsiteX0" fmla="*/ 16198 w 1087008"/>
              <a:gd name="connsiteY0" fmla="*/ 3655148 h 3655148"/>
              <a:gd name="connsiteX1" fmla="*/ 492985 w 1087008"/>
              <a:gd name="connsiteY1" fmla="*/ 1453141 h 3655148"/>
              <a:gd name="connsiteX2" fmla="*/ 1087008 w 1087008"/>
              <a:gd name="connsiteY2" fmla="*/ 0 h 3655148"/>
              <a:gd name="connsiteX0" fmla="*/ 30343 w 1101153"/>
              <a:gd name="connsiteY0" fmla="*/ 3655148 h 3655148"/>
              <a:gd name="connsiteX1" fmla="*/ 277574 w 1101153"/>
              <a:gd name="connsiteY1" fmla="*/ 1997093 h 3655148"/>
              <a:gd name="connsiteX2" fmla="*/ 1101153 w 1101153"/>
              <a:gd name="connsiteY2" fmla="*/ 0 h 3655148"/>
              <a:gd name="connsiteX0" fmla="*/ 30343 w 1101153"/>
              <a:gd name="connsiteY0" fmla="*/ 3655148 h 3655148"/>
              <a:gd name="connsiteX1" fmla="*/ 277574 w 1101153"/>
              <a:gd name="connsiteY1" fmla="*/ 1997093 h 3655148"/>
              <a:gd name="connsiteX2" fmla="*/ 1101153 w 1101153"/>
              <a:gd name="connsiteY2" fmla="*/ 0 h 3655148"/>
              <a:gd name="connsiteX0" fmla="*/ 30343 w 1090719"/>
              <a:gd name="connsiteY0" fmla="*/ 3585411 h 3585411"/>
              <a:gd name="connsiteX1" fmla="*/ 277574 w 1090719"/>
              <a:gd name="connsiteY1" fmla="*/ 1927356 h 3585411"/>
              <a:gd name="connsiteX2" fmla="*/ 1090719 w 1090719"/>
              <a:gd name="connsiteY2" fmla="*/ 0 h 3585411"/>
              <a:gd name="connsiteX0" fmla="*/ 30343 w 1110425"/>
              <a:gd name="connsiteY0" fmla="*/ 3585411 h 3585411"/>
              <a:gd name="connsiteX1" fmla="*/ 277574 w 1110425"/>
              <a:gd name="connsiteY1" fmla="*/ 1927356 h 3585411"/>
              <a:gd name="connsiteX2" fmla="*/ 1090719 w 1110425"/>
              <a:gd name="connsiteY2" fmla="*/ 0 h 3585411"/>
              <a:gd name="connsiteX0" fmla="*/ 30343 w 1151425"/>
              <a:gd name="connsiteY0" fmla="*/ 3571464 h 3571464"/>
              <a:gd name="connsiteX1" fmla="*/ 277574 w 1151425"/>
              <a:gd name="connsiteY1" fmla="*/ 1913409 h 3571464"/>
              <a:gd name="connsiteX2" fmla="*/ 1132456 w 1151425"/>
              <a:gd name="connsiteY2" fmla="*/ 0 h 3571464"/>
              <a:gd name="connsiteX0" fmla="*/ 30343 w 1137938"/>
              <a:gd name="connsiteY0" fmla="*/ 3571464 h 3571464"/>
              <a:gd name="connsiteX1" fmla="*/ 277574 w 1137938"/>
              <a:gd name="connsiteY1" fmla="*/ 1913409 h 3571464"/>
              <a:gd name="connsiteX2" fmla="*/ 1132456 w 1137938"/>
              <a:gd name="connsiteY2" fmla="*/ 0 h 3571464"/>
              <a:gd name="connsiteX0" fmla="*/ 30343 w 1147473"/>
              <a:gd name="connsiteY0" fmla="*/ 3571464 h 3571464"/>
              <a:gd name="connsiteX1" fmla="*/ 277574 w 1147473"/>
              <a:gd name="connsiteY1" fmla="*/ 1913409 h 3571464"/>
              <a:gd name="connsiteX2" fmla="*/ 1132456 w 1147473"/>
              <a:gd name="connsiteY2" fmla="*/ 0 h 3571464"/>
              <a:gd name="connsiteX0" fmla="*/ 30343 w 1096063"/>
              <a:gd name="connsiteY0" fmla="*/ 3571464 h 3571464"/>
              <a:gd name="connsiteX1" fmla="*/ 277574 w 1096063"/>
              <a:gd name="connsiteY1" fmla="*/ 1913409 h 3571464"/>
              <a:gd name="connsiteX2" fmla="*/ 1080284 w 1096063"/>
              <a:gd name="connsiteY2" fmla="*/ 0 h 3571464"/>
            </a:gdLst>
            <a:ahLst/>
            <a:cxnLst>
              <a:cxn ang="0">
                <a:pos x="connsiteX0" y="connsiteY0"/>
              </a:cxn>
              <a:cxn ang="0">
                <a:pos x="connsiteX1" y="connsiteY1"/>
              </a:cxn>
              <a:cxn ang="0">
                <a:pos x="connsiteX2" y="connsiteY2"/>
              </a:cxn>
            </a:cxnLst>
            <a:rect l="l" t="t" r="r" b="b"/>
            <a:pathLst>
              <a:path w="1096063" h="3571464">
                <a:moveTo>
                  <a:pt x="30343" y="3571464"/>
                </a:moveTo>
                <a:cubicBezTo>
                  <a:pt x="-70923" y="2594901"/>
                  <a:pt x="99106" y="2510978"/>
                  <a:pt x="277574" y="1913409"/>
                </a:cubicBezTo>
                <a:cubicBezTo>
                  <a:pt x="299527" y="1636633"/>
                  <a:pt x="1227275" y="929895"/>
                  <a:pt x="1080284"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任意多边形 46">
            <a:extLst>
              <a:ext uri="{FF2B5EF4-FFF2-40B4-BE49-F238E27FC236}">
                <a16:creationId xmlns:a16="http://schemas.microsoft.com/office/drawing/2014/main" id="{D19D7964-CDFE-4C73-B52B-DF50C51A38AB}"/>
              </a:ext>
            </a:extLst>
          </p:cNvPr>
          <p:cNvSpPr/>
          <p:nvPr/>
        </p:nvSpPr>
        <p:spPr bwMode="gray">
          <a:xfrm flipH="1">
            <a:off x="3239708" y="1685575"/>
            <a:ext cx="1496834" cy="3405801"/>
          </a:xfrm>
          <a:custGeom>
            <a:avLst/>
            <a:gdLst>
              <a:gd name="connsiteX0" fmla="*/ 121857 w 1192667"/>
              <a:gd name="connsiteY0" fmla="*/ 3585411 h 3585411"/>
              <a:gd name="connsiteX1" fmla="*/ 97794 w 1192667"/>
              <a:gd name="connsiteY1" fmla="*/ 1034716 h 3585411"/>
              <a:gd name="connsiteX2" fmla="*/ 1192667 w 1192667"/>
              <a:gd name="connsiteY2" fmla="*/ 0 h 3585411"/>
              <a:gd name="connsiteX0" fmla="*/ 16131 w 1086941"/>
              <a:gd name="connsiteY0" fmla="*/ 3585411 h 3585411"/>
              <a:gd name="connsiteX1" fmla="*/ 494925 w 1086941"/>
              <a:gd name="connsiteY1" fmla="*/ 1349258 h 3585411"/>
              <a:gd name="connsiteX2" fmla="*/ 1086941 w 1086941"/>
              <a:gd name="connsiteY2" fmla="*/ 0 h 3585411"/>
              <a:gd name="connsiteX0" fmla="*/ 9526 w 1080336"/>
              <a:gd name="connsiteY0" fmla="*/ 3585411 h 3585411"/>
              <a:gd name="connsiteX1" fmla="*/ 488320 w 1080336"/>
              <a:gd name="connsiteY1" fmla="*/ 1349258 h 3585411"/>
              <a:gd name="connsiteX2" fmla="*/ 1080336 w 1080336"/>
              <a:gd name="connsiteY2" fmla="*/ 0 h 3585411"/>
              <a:gd name="connsiteX0" fmla="*/ 9200 w 1108474"/>
              <a:gd name="connsiteY0" fmla="*/ 3599087 h 3599087"/>
              <a:gd name="connsiteX1" fmla="*/ 516458 w 1108474"/>
              <a:gd name="connsiteY1" fmla="*/ 1349258 h 3599087"/>
              <a:gd name="connsiteX2" fmla="*/ 1108474 w 1108474"/>
              <a:gd name="connsiteY2" fmla="*/ 0 h 3599087"/>
              <a:gd name="connsiteX0" fmla="*/ 0 w 1099274"/>
              <a:gd name="connsiteY0" fmla="*/ 3599087 h 3599087"/>
              <a:gd name="connsiteX1" fmla="*/ 507258 w 1099274"/>
              <a:gd name="connsiteY1" fmla="*/ 1349258 h 3599087"/>
              <a:gd name="connsiteX2" fmla="*/ 1099274 w 1099274"/>
              <a:gd name="connsiteY2" fmla="*/ 0 h 3599087"/>
              <a:gd name="connsiteX0" fmla="*/ 0 w 1099274"/>
              <a:gd name="connsiteY0" fmla="*/ 3599087 h 3599087"/>
              <a:gd name="connsiteX1" fmla="*/ 213134 w 1099274"/>
              <a:gd name="connsiteY1" fmla="*/ 1335583 h 3599087"/>
              <a:gd name="connsiteX2" fmla="*/ 1099274 w 1099274"/>
              <a:gd name="connsiteY2" fmla="*/ 0 h 3599087"/>
              <a:gd name="connsiteX0" fmla="*/ 0 w 1099274"/>
              <a:gd name="connsiteY0" fmla="*/ 3599087 h 3599087"/>
              <a:gd name="connsiteX1" fmla="*/ 222622 w 1099274"/>
              <a:gd name="connsiteY1" fmla="*/ 1759531 h 3599087"/>
              <a:gd name="connsiteX2" fmla="*/ 1099274 w 1099274"/>
              <a:gd name="connsiteY2" fmla="*/ 0 h 3599087"/>
              <a:gd name="connsiteX0" fmla="*/ 0 w 1099274"/>
              <a:gd name="connsiteY0" fmla="*/ 3599087 h 3599087"/>
              <a:gd name="connsiteX1" fmla="*/ 222622 w 1099274"/>
              <a:gd name="connsiteY1" fmla="*/ 1759531 h 3599087"/>
              <a:gd name="connsiteX2" fmla="*/ 1099274 w 1099274"/>
              <a:gd name="connsiteY2" fmla="*/ 0 h 3599087"/>
              <a:gd name="connsiteX0" fmla="*/ 0 w 1099274"/>
              <a:gd name="connsiteY0" fmla="*/ 3599087 h 3599087"/>
              <a:gd name="connsiteX1" fmla="*/ 222622 w 1099274"/>
              <a:gd name="connsiteY1" fmla="*/ 1759531 h 3599087"/>
              <a:gd name="connsiteX2" fmla="*/ 1099274 w 1099274"/>
              <a:gd name="connsiteY2" fmla="*/ 0 h 3599087"/>
              <a:gd name="connsiteX0" fmla="*/ 0 w 1099274"/>
              <a:gd name="connsiteY0" fmla="*/ 3599087 h 3599087"/>
              <a:gd name="connsiteX1" fmla="*/ 222622 w 1099274"/>
              <a:gd name="connsiteY1" fmla="*/ 1759531 h 3599087"/>
              <a:gd name="connsiteX2" fmla="*/ 1099274 w 1099274"/>
              <a:gd name="connsiteY2" fmla="*/ 0 h 3599087"/>
              <a:gd name="connsiteX0" fmla="*/ 0 w 1099274"/>
              <a:gd name="connsiteY0" fmla="*/ 3599087 h 3599087"/>
              <a:gd name="connsiteX1" fmla="*/ 260574 w 1099274"/>
              <a:gd name="connsiteY1" fmla="*/ 1759531 h 3599087"/>
              <a:gd name="connsiteX2" fmla="*/ 1099274 w 1099274"/>
              <a:gd name="connsiteY2" fmla="*/ 0 h 3599087"/>
              <a:gd name="connsiteX0" fmla="*/ 0 w 1099274"/>
              <a:gd name="connsiteY0" fmla="*/ 3599087 h 3599087"/>
              <a:gd name="connsiteX1" fmla="*/ 260574 w 1099274"/>
              <a:gd name="connsiteY1" fmla="*/ 1759531 h 3599087"/>
              <a:gd name="connsiteX2" fmla="*/ 1099274 w 1099274"/>
              <a:gd name="connsiteY2" fmla="*/ 0 h 3599087"/>
              <a:gd name="connsiteX0" fmla="*/ 0 w 1108762"/>
              <a:gd name="connsiteY0" fmla="*/ 3626438 h 3626438"/>
              <a:gd name="connsiteX1" fmla="*/ 260574 w 1108762"/>
              <a:gd name="connsiteY1" fmla="*/ 1786882 h 3626438"/>
              <a:gd name="connsiteX2" fmla="*/ 1108762 w 1108762"/>
              <a:gd name="connsiteY2" fmla="*/ 0 h 3626438"/>
              <a:gd name="connsiteX0" fmla="*/ 0 w 1173885"/>
              <a:gd name="connsiteY0" fmla="*/ 3626438 h 3626438"/>
              <a:gd name="connsiteX1" fmla="*/ 260574 w 1173885"/>
              <a:gd name="connsiteY1" fmla="*/ 1786882 h 3626438"/>
              <a:gd name="connsiteX2" fmla="*/ 1108762 w 1173885"/>
              <a:gd name="connsiteY2" fmla="*/ 0 h 3626438"/>
              <a:gd name="connsiteX0" fmla="*/ 0 w 1182935"/>
              <a:gd name="connsiteY0" fmla="*/ 3612762 h 3612762"/>
              <a:gd name="connsiteX1" fmla="*/ 260574 w 1182935"/>
              <a:gd name="connsiteY1" fmla="*/ 1773206 h 3612762"/>
              <a:gd name="connsiteX2" fmla="*/ 1118250 w 1182935"/>
              <a:gd name="connsiteY2" fmla="*/ 0 h 3612762"/>
              <a:gd name="connsiteX0" fmla="*/ 0 w 1118250"/>
              <a:gd name="connsiteY0" fmla="*/ 3612762 h 3612762"/>
              <a:gd name="connsiteX1" fmla="*/ 260574 w 1118250"/>
              <a:gd name="connsiteY1" fmla="*/ 1773206 h 3612762"/>
              <a:gd name="connsiteX2" fmla="*/ 1118250 w 1118250"/>
              <a:gd name="connsiteY2" fmla="*/ 0 h 3612762"/>
              <a:gd name="connsiteX0" fmla="*/ 0 w 1118250"/>
              <a:gd name="connsiteY0" fmla="*/ 3612762 h 3612762"/>
              <a:gd name="connsiteX1" fmla="*/ 232110 w 1118250"/>
              <a:gd name="connsiteY1" fmla="*/ 1773207 h 3612762"/>
              <a:gd name="connsiteX2" fmla="*/ 1118250 w 1118250"/>
              <a:gd name="connsiteY2" fmla="*/ 0 h 3612762"/>
              <a:gd name="connsiteX0" fmla="*/ 0 w 1118250"/>
              <a:gd name="connsiteY0" fmla="*/ 3612762 h 3612762"/>
              <a:gd name="connsiteX1" fmla="*/ 232110 w 1118250"/>
              <a:gd name="connsiteY1" fmla="*/ 1773207 h 3612762"/>
              <a:gd name="connsiteX2" fmla="*/ 1118250 w 1118250"/>
              <a:gd name="connsiteY2" fmla="*/ 0 h 3612762"/>
              <a:gd name="connsiteX0" fmla="*/ 0 w 1118250"/>
              <a:gd name="connsiteY0" fmla="*/ 3667465 h 3667465"/>
              <a:gd name="connsiteX1" fmla="*/ 232110 w 1118250"/>
              <a:gd name="connsiteY1" fmla="*/ 1827910 h 3667465"/>
              <a:gd name="connsiteX2" fmla="*/ 1118250 w 1118250"/>
              <a:gd name="connsiteY2" fmla="*/ 0 h 3667465"/>
            </a:gdLst>
            <a:ahLst/>
            <a:cxnLst>
              <a:cxn ang="0">
                <a:pos x="connsiteX0" y="connsiteY0"/>
              </a:cxn>
              <a:cxn ang="0">
                <a:pos x="connsiteX1" y="connsiteY1"/>
              </a:cxn>
              <a:cxn ang="0">
                <a:pos x="connsiteX2" y="connsiteY2"/>
              </a:cxn>
            </a:cxnLst>
            <a:rect l="l" t="t" r="r" b="b"/>
            <a:pathLst>
              <a:path w="1118250" h="3667465">
                <a:moveTo>
                  <a:pt x="0" y="3667465"/>
                </a:moveTo>
                <a:cubicBezTo>
                  <a:pt x="97979" y="3484094"/>
                  <a:pt x="243398" y="2685318"/>
                  <a:pt x="232110" y="1827910"/>
                </a:cubicBezTo>
                <a:cubicBezTo>
                  <a:pt x="733166" y="614933"/>
                  <a:pt x="1039561" y="1750255"/>
                  <a:pt x="1118250" y="0"/>
                </a:cubicBezTo>
              </a:path>
            </a:pathLst>
          </a:custGeom>
          <a:noFill/>
          <a:ln w="34925">
            <a:solidFill>
              <a:srgbClr val="FFD17D"/>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893990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Concepts in WLAN Roaming</a:t>
            </a:r>
          </a:p>
        </p:txBody>
      </p:sp>
      <p:grpSp>
        <p:nvGrpSpPr>
          <p:cNvPr id="3" name="组合 2"/>
          <p:cNvGrpSpPr/>
          <p:nvPr/>
        </p:nvGrpSpPr>
        <p:grpSpPr bwMode="gray">
          <a:xfrm>
            <a:off x="2586643" y="1446788"/>
            <a:ext cx="7018714" cy="4236320"/>
            <a:chOff x="2383400" y="1260497"/>
            <a:chExt cx="7696671" cy="4645518"/>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87699" y="1260497"/>
              <a:ext cx="1331018" cy="670512"/>
            </a:xfrm>
            <a:prstGeom prst="rect">
              <a:avLst/>
            </a:prstGeom>
          </p:spPr>
        </p:pic>
        <p:pic>
          <p:nvPicPr>
            <p:cNvPr id="5" name="图片 4" descr="AC-蓝.png"/>
            <p:cNvPicPr>
              <a:picLocks noChangeAspect="1"/>
            </p:cNvPicPr>
            <p:nvPr/>
          </p:nvPicPr>
          <p:blipFill>
            <a:blip r:embed="rId4" cstate="print"/>
            <a:stretch>
              <a:fillRect/>
            </a:stretch>
          </p:blipFill>
          <p:spPr bwMode="gray">
            <a:xfrm>
              <a:off x="4771695" y="2158310"/>
              <a:ext cx="540000" cy="441818"/>
            </a:xfrm>
            <a:prstGeom prst="rect">
              <a:avLst/>
            </a:prstGeom>
          </p:spPr>
        </p:pic>
        <p:pic>
          <p:nvPicPr>
            <p:cNvPr id="6" name="图片 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13672" y="3211628"/>
              <a:ext cx="540000" cy="442800"/>
            </a:xfrm>
            <a:prstGeom prst="rect">
              <a:avLst/>
            </a:prstGeom>
          </p:spPr>
        </p:pic>
        <p:pic>
          <p:nvPicPr>
            <p:cNvPr id="7" name="图片 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962320" y="4233197"/>
              <a:ext cx="540000" cy="442800"/>
            </a:xfrm>
            <a:prstGeom prst="rect">
              <a:avLst/>
            </a:prstGeom>
          </p:spPr>
        </p:pic>
        <p:pic>
          <p:nvPicPr>
            <p:cNvPr id="8" name="图片 7" descr="AC-蓝.png"/>
            <p:cNvPicPr>
              <a:picLocks noChangeAspect="1"/>
            </p:cNvPicPr>
            <p:nvPr/>
          </p:nvPicPr>
          <p:blipFill>
            <a:blip r:embed="rId4" cstate="print"/>
            <a:stretch>
              <a:fillRect/>
            </a:stretch>
          </p:blipFill>
          <p:spPr bwMode="gray">
            <a:xfrm>
              <a:off x="7113672" y="2158310"/>
              <a:ext cx="540000" cy="441818"/>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71695" y="3211628"/>
              <a:ext cx="540000" cy="442800"/>
            </a:xfrm>
            <a:prstGeom prst="rect">
              <a:avLst/>
            </a:prstGeom>
          </p:spPr>
        </p:pic>
        <p:cxnSp>
          <p:nvCxnSpPr>
            <p:cNvPr id="10" name="直接连接符 9"/>
            <p:cNvCxnSpPr>
              <a:stCxn id="4" idx="1"/>
              <a:endCxn id="5" idx="0"/>
            </p:cNvCxnSpPr>
            <p:nvPr/>
          </p:nvCxnSpPr>
          <p:spPr bwMode="gray">
            <a:xfrm flipH="1">
              <a:off x="5041695" y="1595753"/>
              <a:ext cx="446004" cy="56255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 idx="3"/>
              <a:endCxn id="8" idx="0"/>
            </p:cNvCxnSpPr>
            <p:nvPr/>
          </p:nvCxnSpPr>
          <p:spPr bwMode="gray">
            <a:xfrm>
              <a:off x="6818717" y="1595753"/>
              <a:ext cx="564955" cy="56255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 idx="3"/>
              <a:endCxn id="8" idx="1"/>
            </p:cNvCxnSpPr>
            <p:nvPr/>
          </p:nvCxnSpPr>
          <p:spPr bwMode="gray">
            <a:xfrm>
              <a:off x="5311695" y="2379219"/>
              <a:ext cx="180197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2"/>
              <a:endCxn id="9" idx="0"/>
            </p:cNvCxnSpPr>
            <p:nvPr/>
          </p:nvCxnSpPr>
          <p:spPr bwMode="gray">
            <a:xfrm>
              <a:off x="5041695" y="2600128"/>
              <a:ext cx="0" cy="6115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2"/>
              <a:endCxn id="6" idx="0"/>
            </p:cNvCxnSpPr>
            <p:nvPr/>
          </p:nvCxnSpPr>
          <p:spPr bwMode="gray">
            <a:xfrm>
              <a:off x="7383672" y="2600128"/>
              <a:ext cx="0" cy="6115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310281" y="4233197"/>
              <a:ext cx="540000" cy="442800"/>
            </a:xfrm>
            <a:prstGeom prst="rect">
              <a:avLst/>
            </a:prstGeom>
          </p:spPr>
        </p:pic>
        <p:cxnSp>
          <p:nvCxnSpPr>
            <p:cNvPr id="16" name="直接连接符 15"/>
            <p:cNvCxnSpPr>
              <a:stCxn id="9" idx="2"/>
              <a:endCxn id="7" idx="0"/>
            </p:cNvCxnSpPr>
            <p:nvPr/>
          </p:nvCxnSpPr>
          <p:spPr bwMode="gray">
            <a:xfrm>
              <a:off x="5041695" y="3654428"/>
              <a:ext cx="1190625"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2"/>
              <a:endCxn id="15" idx="0"/>
            </p:cNvCxnSpPr>
            <p:nvPr/>
          </p:nvCxnSpPr>
          <p:spPr bwMode="gray">
            <a:xfrm>
              <a:off x="7383672" y="3654428"/>
              <a:ext cx="1196609"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bwMode="gray">
            <a:xfrm>
              <a:off x="7068523" y="4049597"/>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4726546" y="4049597"/>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rot="16200000">
              <a:off x="6984917" y="4751360"/>
              <a:ext cx="845873" cy="506258"/>
            </a:xfrm>
            <a:prstGeom prst="rect">
              <a:avLst/>
            </a:prstGeom>
            <a:noFill/>
          </p:spPr>
          <p:txBody>
            <a:bodyPr wrap="none" rtlCol="0">
              <a:spAutoFit/>
            </a:bodyPr>
            <a:lstStyle/>
            <a:p>
              <a:pPr algn="ctr" fontAlgn="ctr"/>
              <a:r>
                <a:rPr lang="en-US" sz="1200" dirty="0">
                  <a:solidFill>
                    <a:srgbClr val="C00000"/>
                  </a:solidFill>
                  <a:latin typeface="Huawei Sans" panose="020C0503030203020204" pitchFamily="34" charset="0"/>
                </a:rPr>
                <a:t>Inter-AC</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C00000"/>
                  </a:solidFill>
                  <a:latin typeface="Huawei Sans" panose="020C0503030203020204" pitchFamily="34" charset="0"/>
                </a:rPr>
                <a:t>roaming</a:t>
              </a:r>
            </a:p>
          </p:txBody>
        </p:sp>
        <p:pic>
          <p:nvPicPr>
            <p:cNvPr id="21" name="图片 20" descr="笔记本电脑.png"/>
            <p:cNvPicPr>
              <a:picLocks noChangeAspect="1"/>
            </p:cNvPicPr>
            <p:nvPr/>
          </p:nvPicPr>
          <p:blipFill>
            <a:blip r:embed="rId7" cstate="print"/>
            <a:stretch>
              <a:fillRect/>
            </a:stretch>
          </p:blipFill>
          <p:spPr bwMode="gray">
            <a:xfrm>
              <a:off x="5956557" y="5344266"/>
              <a:ext cx="539779" cy="338400"/>
            </a:xfrm>
            <a:prstGeom prst="rect">
              <a:avLst/>
            </a:prstGeom>
          </p:spPr>
        </p:pic>
        <p:pic>
          <p:nvPicPr>
            <p:cNvPr id="22" name="图片 21" descr="wifi信号蓝.png"/>
            <p:cNvPicPr>
              <a:picLocks noChangeAspect="1"/>
            </p:cNvPicPr>
            <p:nvPr/>
          </p:nvPicPr>
          <p:blipFill>
            <a:blip r:embed="rId8" cstate="print"/>
            <a:stretch>
              <a:fillRect/>
            </a:stretch>
          </p:blipFill>
          <p:spPr bwMode="gray">
            <a:xfrm flipV="1">
              <a:off x="5979335" y="4765969"/>
              <a:ext cx="505969" cy="423673"/>
            </a:xfrm>
            <a:prstGeom prst="rect">
              <a:avLst/>
            </a:prstGeom>
          </p:spPr>
        </p:pic>
        <p:pic>
          <p:nvPicPr>
            <p:cNvPr id="23" name="图片 22" descr="笔记本电脑.png"/>
            <p:cNvPicPr>
              <a:picLocks noChangeAspect="1"/>
            </p:cNvPicPr>
            <p:nvPr/>
          </p:nvPicPr>
          <p:blipFill>
            <a:blip r:embed="rId7" cstate="print"/>
            <a:stretch>
              <a:fillRect/>
            </a:stretch>
          </p:blipFill>
          <p:spPr bwMode="gray">
            <a:xfrm>
              <a:off x="8287503" y="5344266"/>
              <a:ext cx="539779" cy="338400"/>
            </a:xfrm>
            <a:prstGeom prst="rect">
              <a:avLst/>
            </a:prstGeom>
          </p:spPr>
        </p:pic>
        <p:pic>
          <p:nvPicPr>
            <p:cNvPr id="24" name="图片 23" descr="wifi信号蓝.png"/>
            <p:cNvPicPr>
              <a:picLocks noChangeAspect="1"/>
            </p:cNvPicPr>
            <p:nvPr/>
          </p:nvPicPr>
          <p:blipFill>
            <a:blip r:embed="rId8" cstate="print"/>
            <a:stretch>
              <a:fillRect/>
            </a:stretch>
          </p:blipFill>
          <p:spPr bwMode="gray">
            <a:xfrm flipV="1">
              <a:off x="8310281" y="4765969"/>
              <a:ext cx="505969" cy="423673"/>
            </a:xfrm>
            <a:prstGeom prst="rect">
              <a:avLst/>
            </a:prstGeom>
          </p:spPr>
        </p:pic>
        <p:sp>
          <p:nvSpPr>
            <p:cNvPr id="25" name="文本框 24"/>
            <p:cNvSpPr txBox="1"/>
            <p:nvPr/>
          </p:nvSpPr>
          <p:spPr bwMode="gray">
            <a:xfrm>
              <a:off x="5454221" y="5344266"/>
              <a:ext cx="547041" cy="337506"/>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8813491" y="5344266"/>
              <a:ext cx="547041" cy="337506"/>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619174" y="4233197"/>
              <a:ext cx="540000" cy="442800"/>
            </a:xfrm>
            <a:prstGeom prst="rect">
              <a:avLst/>
            </a:prstGeom>
          </p:spPr>
        </p:pic>
        <p:sp>
          <p:nvSpPr>
            <p:cNvPr id="49" name="椭圆 48"/>
            <p:cNvSpPr/>
            <p:nvPr/>
          </p:nvSpPr>
          <p:spPr bwMode="gray">
            <a:xfrm>
              <a:off x="2383400" y="4049597"/>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rot="16200000">
              <a:off x="4612753" y="4751360"/>
              <a:ext cx="847632" cy="506258"/>
            </a:xfrm>
            <a:prstGeom prst="rect">
              <a:avLst/>
            </a:prstGeom>
            <a:noFill/>
          </p:spPr>
          <p:txBody>
            <a:bodyPr wrap="none" rtlCol="0">
              <a:spAutoFit/>
            </a:bodyPr>
            <a:lstStyle/>
            <a:p>
              <a:pPr algn="ctr" fontAlgn="ctr"/>
              <a:r>
                <a:rPr lang="en-US" sz="1200" dirty="0">
                  <a:solidFill>
                    <a:srgbClr val="C00000"/>
                  </a:solidFill>
                  <a:latin typeface="Huawei Sans" panose="020C0503030203020204" pitchFamily="34" charset="0"/>
                </a:rPr>
                <a:t>Intra-AC</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C00000"/>
                  </a:solidFill>
                  <a:latin typeface="Huawei Sans" panose="020C0503030203020204" pitchFamily="34" charset="0"/>
                </a:rPr>
                <a:t>roaming</a:t>
              </a:r>
            </a:p>
          </p:txBody>
        </p:sp>
        <p:pic>
          <p:nvPicPr>
            <p:cNvPr id="51" name="图片 50" descr="笔记本电脑.png"/>
            <p:cNvPicPr>
              <a:picLocks noChangeAspect="1"/>
            </p:cNvPicPr>
            <p:nvPr/>
          </p:nvPicPr>
          <p:blipFill>
            <a:blip r:embed="rId7" cstate="print"/>
            <a:stretch>
              <a:fillRect/>
            </a:stretch>
          </p:blipFill>
          <p:spPr bwMode="gray">
            <a:xfrm>
              <a:off x="3613411" y="5344266"/>
              <a:ext cx="539779" cy="338400"/>
            </a:xfrm>
            <a:prstGeom prst="rect">
              <a:avLst/>
            </a:prstGeom>
          </p:spPr>
        </p:pic>
        <p:pic>
          <p:nvPicPr>
            <p:cNvPr id="52" name="图片 51" descr="wifi信号蓝.png"/>
            <p:cNvPicPr>
              <a:picLocks noChangeAspect="1"/>
            </p:cNvPicPr>
            <p:nvPr/>
          </p:nvPicPr>
          <p:blipFill>
            <a:blip r:embed="rId8" cstate="print"/>
            <a:stretch>
              <a:fillRect/>
            </a:stretch>
          </p:blipFill>
          <p:spPr bwMode="gray">
            <a:xfrm flipV="1">
              <a:off x="3636189" y="4765969"/>
              <a:ext cx="505969" cy="423673"/>
            </a:xfrm>
            <a:prstGeom prst="rect">
              <a:avLst/>
            </a:prstGeom>
          </p:spPr>
        </p:pic>
        <p:sp>
          <p:nvSpPr>
            <p:cNvPr id="53" name="文本框 52"/>
            <p:cNvSpPr txBox="1"/>
            <p:nvPr/>
          </p:nvSpPr>
          <p:spPr bwMode="gray">
            <a:xfrm>
              <a:off x="3058833" y="5344266"/>
              <a:ext cx="547041" cy="337506"/>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9" idx="2"/>
              <a:endCxn id="48" idx="0"/>
            </p:cNvCxnSpPr>
            <p:nvPr/>
          </p:nvCxnSpPr>
          <p:spPr bwMode="gray">
            <a:xfrm flipH="1">
              <a:off x="3889174" y="3654428"/>
              <a:ext cx="1152521"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3113215" y="4313884"/>
              <a:ext cx="554072" cy="337506"/>
            </a:xfrm>
            <a:prstGeom prst="rect">
              <a:avLst/>
            </a:prstGeom>
            <a:noFill/>
          </p:spPr>
          <p:txBody>
            <a:bodyPr wrap="none" rtlCol="0">
              <a:spAutoFit/>
            </a:bodyPr>
            <a:lstStyle/>
            <a:p>
              <a:pPr fontAlgn="ctr"/>
              <a:r>
                <a:rPr lang="en-US" sz="1400" dirty="0">
                  <a:latin typeface="Huawei Sans" panose="020C0503030203020204" pitchFamily="34" charset="0"/>
                </a:rPr>
                <a:t>AP1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5424514" y="4327600"/>
              <a:ext cx="554072" cy="337506"/>
            </a:xfrm>
            <a:prstGeom prst="rect">
              <a:avLst/>
            </a:prstGeom>
            <a:noFill/>
          </p:spPr>
          <p:txBody>
            <a:bodyPr wrap="none" rtlCol="0">
              <a:spAutoFit/>
            </a:bodyPr>
            <a:lstStyle/>
            <a:p>
              <a:pPr fontAlgn="ctr"/>
              <a:r>
                <a:rPr lang="en-US" sz="1400" dirty="0">
                  <a:latin typeface="Huawei Sans" panose="020C0503030203020204" pitchFamily="34" charset="0"/>
                </a:rPr>
                <a:t>AP2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7767660" y="4327600"/>
              <a:ext cx="554072" cy="337506"/>
            </a:xfrm>
            <a:prstGeom prst="rect">
              <a:avLst/>
            </a:prstGeom>
            <a:noFill/>
          </p:spPr>
          <p:txBody>
            <a:bodyPr wrap="none" rtlCol="0">
              <a:spAutoFit/>
            </a:bodyPr>
            <a:lstStyle/>
            <a:p>
              <a:pPr fontAlgn="ctr"/>
              <a:r>
                <a:rPr lang="en-US" sz="1400" dirty="0">
                  <a:latin typeface="Huawei Sans" panose="020C0503030203020204" pitchFamily="34" charset="0"/>
                </a:rPr>
                <a:t>AP3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4556995" y="1873835"/>
              <a:ext cx="561103" cy="337506"/>
            </a:xfrm>
            <a:prstGeom prst="rect">
              <a:avLst/>
            </a:prstGeom>
            <a:noFill/>
          </p:spPr>
          <p:txBody>
            <a:bodyPr wrap="none" rtlCol="0">
              <a:spAutoFit/>
            </a:bodyPr>
            <a:lstStyle/>
            <a:p>
              <a:pPr fontAlgn="ctr"/>
              <a:r>
                <a:rPr lang="en-US" sz="1400" dirty="0">
                  <a:latin typeface="Huawei Sans" panose="020C0503030203020204" pitchFamily="34" charset="0"/>
                </a:rPr>
                <a:t>AC1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7351483" y="1870181"/>
              <a:ext cx="561103" cy="337506"/>
            </a:xfrm>
            <a:prstGeom prst="rect">
              <a:avLst/>
            </a:prstGeom>
            <a:noFill/>
          </p:spPr>
          <p:txBody>
            <a:bodyPr wrap="none" rtlCol="0">
              <a:spAutoFit/>
            </a:bodyPr>
            <a:lstStyle/>
            <a:p>
              <a:pPr fontAlgn="ctr"/>
              <a:r>
                <a:rPr lang="en-US" sz="1400" dirty="0">
                  <a:latin typeface="Huawei Sans" panose="020C0503030203020204" pitchFamily="34" charset="0"/>
                </a:rPr>
                <a:t>AC2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7" name="直接箭头连接符 46"/>
          <p:cNvCxnSpPr>
            <a:stCxn id="5" idx="1"/>
            <a:endCxn id="67" idx="3"/>
          </p:cNvCxnSpPr>
          <p:nvPr/>
        </p:nvCxnSpPr>
        <p:spPr bwMode="gray">
          <a:xfrm flipH="1">
            <a:off x="3877532" y="2466969"/>
            <a:ext cx="887034" cy="7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48" idx="0"/>
            <a:endCxn id="68" idx="2"/>
          </p:cNvCxnSpPr>
          <p:nvPr/>
        </p:nvCxnSpPr>
        <p:spPr bwMode="gray">
          <a:xfrm flipH="1" flipV="1">
            <a:off x="2214456" y="3777976"/>
            <a:ext cx="1745326" cy="379663"/>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15" idx="0"/>
            <a:endCxn id="66" idx="2"/>
          </p:cNvCxnSpPr>
          <p:nvPr/>
        </p:nvCxnSpPr>
        <p:spPr bwMode="gray">
          <a:xfrm flipV="1">
            <a:off x="8237675" y="3680128"/>
            <a:ext cx="1667775" cy="477511"/>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a:stCxn id="8" idx="3"/>
            <a:endCxn id="57" idx="1"/>
          </p:cNvCxnSpPr>
          <p:nvPr/>
        </p:nvCxnSpPr>
        <p:spPr bwMode="gray">
          <a:xfrm>
            <a:off x="7392686" y="2466969"/>
            <a:ext cx="849688" cy="7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bwMode="gray">
          <a:xfrm>
            <a:off x="8242374" y="2215657"/>
            <a:ext cx="3326152" cy="50421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Foreign AC (FAC)</a:t>
            </a:r>
            <a:r>
              <a:rPr lang="en-US" sz="1200" dirty="0">
                <a:latin typeface="Huawei Sans" panose="020C0503030203020204" pitchFamily="34" charset="0"/>
              </a:rPr>
              <a:t>: AC with which a STA is associated after roaming</a:t>
            </a:r>
          </a:p>
        </p:txBody>
      </p:sp>
      <p:sp>
        <p:nvSpPr>
          <p:cNvPr id="66" name="圆角矩形 65"/>
          <p:cNvSpPr/>
          <p:nvPr/>
        </p:nvSpPr>
        <p:spPr bwMode="gray">
          <a:xfrm>
            <a:off x="8242374" y="3175909"/>
            <a:ext cx="3326152" cy="50421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Foreign AP (FAP)</a:t>
            </a:r>
            <a:r>
              <a:rPr lang="en-US" sz="1200" dirty="0">
                <a:latin typeface="Huawei Sans" panose="020C0503030203020204" pitchFamily="34" charset="0"/>
              </a:rPr>
              <a:t>: AP with which a STA is associated after roaming</a:t>
            </a:r>
          </a:p>
        </p:txBody>
      </p:sp>
      <p:sp>
        <p:nvSpPr>
          <p:cNvPr id="67" name="圆角矩形 66"/>
          <p:cNvSpPr/>
          <p:nvPr/>
        </p:nvSpPr>
        <p:spPr bwMode="gray">
          <a:xfrm>
            <a:off x="551380" y="2215657"/>
            <a:ext cx="3326152" cy="50421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Home AC (HAC)</a:t>
            </a:r>
            <a:r>
              <a:rPr lang="en-US" sz="1200" dirty="0">
                <a:latin typeface="Huawei Sans" panose="020C0503030203020204" pitchFamily="34" charset="0"/>
              </a:rPr>
              <a:t>: AC in a mobility group with which a STA associates for the </a:t>
            </a:r>
            <a:r>
              <a:rPr lang="en-US" altLang="zh-CN" sz="1200" dirty="0">
                <a:latin typeface="Huawei Sans" panose="020C0503030203020204" pitchFamily="34" charset="0"/>
              </a:rPr>
              <a:t>first time</a:t>
            </a:r>
            <a:endParaRPr lang="en-US" sz="1200" dirty="0">
              <a:latin typeface="Huawei Sans" panose="020C0503030203020204" pitchFamily="34" charset="0"/>
            </a:endParaRPr>
          </a:p>
        </p:txBody>
      </p:sp>
      <p:sp>
        <p:nvSpPr>
          <p:cNvPr id="68" name="圆角矩形 67"/>
          <p:cNvSpPr/>
          <p:nvPr/>
        </p:nvSpPr>
        <p:spPr bwMode="gray">
          <a:xfrm>
            <a:off x="551380" y="3088823"/>
            <a:ext cx="3326152" cy="689153"/>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Home AP (HAP)</a:t>
            </a:r>
            <a:r>
              <a:rPr lang="en-US" sz="1200" dirty="0">
                <a:latin typeface="Huawei Sans" panose="020C0503030203020204" pitchFamily="34" charset="0"/>
              </a:rPr>
              <a:t>: AP </a:t>
            </a:r>
            <a:r>
              <a:rPr lang="en-US" altLang="zh-CN" sz="1200" dirty="0">
                <a:latin typeface="Huawei Sans" panose="020C0503030203020204" pitchFamily="34" charset="0"/>
              </a:rPr>
              <a:t>with which the STA first associates, managed by the AC in the mobility group</a:t>
            </a:r>
            <a:endParaRPr lang="en-US" sz="1200" dirty="0">
              <a:latin typeface="Huawei Sans" panose="020C0503030203020204" pitchFamily="34" charset="0"/>
            </a:endParaRPr>
          </a:p>
        </p:txBody>
      </p:sp>
      <p:sp>
        <p:nvSpPr>
          <p:cNvPr id="69" name="Can 9"/>
          <p:cNvSpPr/>
          <p:nvPr/>
        </p:nvSpPr>
        <p:spPr bwMode="gray">
          <a:xfrm rot="5400000">
            <a:off x="5942363" y="1817722"/>
            <a:ext cx="253196" cy="161447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5502622" y="2147632"/>
            <a:ext cx="1151413" cy="26463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defPPr>
              <a:defRPr lang="en-US"/>
            </a:defPPr>
            <a:lvl1pPr>
              <a:defRPr sz="1200" b="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Mobility group</a:t>
            </a:r>
          </a:p>
        </p:txBody>
      </p:sp>
      <p:sp>
        <p:nvSpPr>
          <p:cNvPr id="27" name="文本框 26"/>
          <p:cNvSpPr txBox="1"/>
          <p:nvPr/>
        </p:nvSpPr>
        <p:spPr bwMode="gray">
          <a:xfrm>
            <a:off x="5276999" y="2476994"/>
            <a:ext cx="1444626" cy="307777"/>
          </a:xfrm>
          <a:prstGeom prst="rect">
            <a:avLst/>
          </a:prstGeom>
          <a:noFill/>
        </p:spPr>
        <p:txBody>
          <a:bodyPr wrap="none" rtlCol="0">
            <a:spAutoFit/>
          </a:bodyPr>
          <a:lstStyle/>
          <a:p>
            <a:pPr fontAlgn="ctr"/>
            <a:r>
              <a:rPr lang="en-US" sz="1400" dirty="0">
                <a:latin typeface="Huawei Sans" panose="020C0503030203020204" pitchFamily="34" charset="0"/>
              </a:rPr>
              <a:t>Inter-AC tunnel</a:t>
            </a:r>
          </a:p>
        </p:txBody>
      </p:sp>
      <p:cxnSp>
        <p:nvCxnSpPr>
          <p:cNvPr id="71" name="直接箭头连接符 70">
            <a:extLst>
              <a:ext uri="{FF2B5EF4-FFF2-40B4-BE49-F238E27FC236}">
                <a16:creationId xmlns:a16="http://schemas.microsoft.com/office/drawing/2014/main" id="{B9A0E06D-EE14-49DF-9771-4FFE62463942}"/>
              </a:ext>
            </a:extLst>
          </p:cNvPr>
          <p:cNvCxnSpPr>
            <a:cxnSpLocks/>
            <a:stCxn id="48" idx="0"/>
          </p:cNvCxnSpPr>
          <p:nvPr/>
        </p:nvCxnSpPr>
        <p:spPr bwMode="gray">
          <a:xfrm flipV="1">
            <a:off x="3959782" y="3226054"/>
            <a:ext cx="246217" cy="931585"/>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id="{9FC23DD9-BDEB-46FF-BE7A-221B0A662131}"/>
              </a:ext>
            </a:extLst>
          </p:cNvPr>
          <p:cNvCxnSpPr>
            <a:cxnSpLocks/>
            <a:stCxn id="5" idx="1"/>
          </p:cNvCxnSpPr>
          <p:nvPr/>
        </p:nvCxnSpPr>
        <p:spPr bwMode="gray">
          <a:xfrm flipH="1">
            <a:off x="4358400" y="2466969"/>
            <a:ext cx="406166" cy="352176"/>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C21E68EA-72E4-47C1-A96E-195EFBF24106}"/>
              </a:ext>
            </a:extLst>
          </p:cNvPr>
          <p:cNvSpPr txBox="1"/>
          <p:nvPr/>
        </p:nvSpPr>
        <p:spPr bwMode="gray">
          <a:xfrm>
            <a:off x="3906994" y="2808088"/>
            <a:ext cx="902811" cy="44930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defPPr>
              <a:defRPr lang="en-US"/>
            </a:defPPr>
            <a:lvl1pPr>
              <a:defRPr sz="1200" b="1">
                <a:latin typeface="Arial" panose="020C0503030203020204" pitchFamily="34" charset="0"/>
                <a:ea typeface="方正兰亭黑简体" panose="02000000000000000000" pitchFamily="2" charset="-122"/>
              </a:defRPr>
            </a:lvl1pPr>
          </a:lstStyle>
          <a:p>
            <a:pPr algn="ctr" fontAlgn="ctr"/>
            <a:r>
              <a:rPr lang="en-US" dirty="0">
                <a:latin typeface="Huawei Sans" panose="020C0503030203020204" pitchFamily="34" charset="0"/>
              </a:rPr>
              <a:t>Home agent</a:t>
            </a:r>
          </a:p>
        </p:txBody>
      </p:sp>
      <p:cxnSp>
        <p:nvCxnSpPr>
          <p:cNvPr id="74" name="直接箭头连接符 73">
            <a:extLst>
              <a:ext uri="{FF2B5EF4-FFF2-40B4-BE49-F238E27FC236}">
                <a16:creationId xmlns:a16="http://schemas.microsoft.com/office/drawing/2014/main" id="{725D10EE-C755-4831-9A35-17D541298BEE}"/>
              </a:ext>
            </a:extLst>
          </p:cNvPr>
          <p:cNvCxnSpPr/>
          <p:nvPr/>
        </p:nvCxnSpPr>
        <p:spPr bwMode="gray">
          <a:xfrm>
            <a:off x="4249102" y="5302115"/>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a16="http://schemas.microsoft.com/office/drawing/2014/main" id="{D2D850B6-C13C-4E10-9DF4-A96B7398B2CE}"/>
              </a:ext>
            </a:extLst>
          </p:cNvPr>
          <p:cNvCxnSpPr/>
          <p:nvPr/>
        </p:nvCxnSpPr>
        <p:spPr bwMode="gray">
          <a:xfrm>
            <a:off x="6493371" y="5308330"/>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54132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Concepts in WLAN Roaming</a:t>
            </a:r>
          </a:p>
        </p:txBody>
      </p:sp>
      <p:grpSp>
        <p:nvGrpSpPr>
          <p:cNvPr id="3" name="组合 2"/>
          <p:cNvGrpSpPr/>
          <p:nvPr/>
        </p:nvGrpSpPr>
        <p:grpSpPr bwMode="gray">
          <a:xfrm>
            <a:off x="2586643" y="1446788"/>
            <a:ext cx="7018714" cy="4236320"/>
            <a:chOff x="2383400" y="1260497"/>
            <a:chExt cx="7696671" cy="4645518"/>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87699" y="1260497"/>
              <a:ext cx="1331018" cy="670512"/>
            </a:xfrm>
            <a:prstGeom prst="rect">
              <a:avLst/>
            </a:prstGeom>
          </p:spPr>
        </p:pic>
        <p:pic>
          <p:nvPicPr>
            <p:cNvPr id="5" name="图片 4" descr="AC-蓝.png"/>
            <p:cNvPicPr>
              <a:picLocks noChangeAspect="1"/>
            </p:cNvPicPr>
            <p:nvPr/>
          </p:nvPicPr>
          <p:blipFill>
            <a:blip r:embed="rId4" cstate="print"/>
            <a:stretch>
              <a:fillRect/>
            </a:stretch>
          </p:blipFill>
          <p:spPr bwMode="gray">
            <a:xfrm>
              <a:off x="4771695" y="2158310"/>
              <a:ext cx="540000" cy="441818"/>
            </a:xfrm>
            <a:prstGeom prst="rect">
              <a:avLst/>
            </a:prstGeom>
          </p:spPr>
        </p:pic>
        <p:pic>
          <p:nvPicPr>
            <p:cNvPr id="6" name="图片 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13672" y="3211628"/>
              <a:ext cx="540000" cy="442800"/>
            </a:xfrm>
            <a:prstGeom prst="rect">
              <a:avLst/>
            </a:prstGeom>
          </p:spPr>
        </p:pic>
        <p:pic>
          <p:nvPicPr>
            <p:cNvPr id="7" name="图片 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962320" y="4233197"/>
              <a:ext cx="540000" cy="442800"/>
            </a:xfrm>
            <a:prstGeom prst="rect">
              <a:avLst/>
            </a:prstGeom>
          </p:spPr>
        </p:pic>
        <p:pic>
          <p:nvPicPr>
            <p:cNvPr id="8" name="图片 7" descr="AC-蓝.png"/>
            <p:cNvPicPr>
              <a:picLocks noChangeAspect="1"/>
            </p:cNvPicPr>
            <p:nvPr/>
          </p:nvPicPr>
          <p:blipFill>
            <a:blip r:embed="rId4" cstate="print"/>
            <a:stretch>
              <a:fillRect/>
            </a:stretch>
          </p:blipFill>
          <p:spPr bwMode="gray">
            <a:xfrm>
              <a:off x="7113672" y="2158310"/>
              <a:ext cx="540000" cy="441818"/>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71695" y="3211628"/>
              <a:ext cx="540000" cy="442800"/>
            </a:xfrm>
            <a:prstGeom prst="rect">
              <a:avLst/>
            </a:prstGeom>
          </p:spPr>
        </p:pic>
        <p:cxnSp>
          <p:nvCxnSpPr>
            <p:cNvPr id="10" name="直接连接符 9"/>
            <p:cNvCxnSpPr>
              <a:stCxn id="4" idx="1"/>
              <a:endCxn id="5" idx="0"/>
            </p:cNvCxnSpPr>
            <p:nvPr/>
          </p:nvCxnSpPr>
          <p:spPr bwMode="gray">
            <a:xfrm flipH="1">
              <a:off x="5041695" y="1595753"/>
              <a:ext cx="446004" cy="56255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 idx="3"/>
              <a:endCxn id="8" idx="0"/>
            </p:cNvCxnSpPr>
            <p:nvPr/>
          </p:nvCxnSpPr>
          <p:spPr bwMode="gray">
            <a:xfrm>
              <a:off x="6818717" y="1595753"/>
              <a:ext cx="564955" cy="56255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 idx="3"/>
              <a:endCxn id="8" idx="1"/>
            </p:cNvCxnSpPr>
            <p:nvPr/>
          </p:nvCxnSpPr>
          <p:spPr bwMode="gray">
            <a:xfrm>
              <a:off x="5311695" y="2379219"/>
              <a:ext cx="180197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2"/>
              <a:endCxn id="9" idx="0"/>
            </p:cNvCxnSpPr>
            <p:nvPr/>
          </p:nvCxnSpPr>
          <p:spPr bwMode="gray">
            <a:xfrm>
              <a:off x="5041695" y="2600128"/>
              <a:ext cx="0" cy="6115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2"/>
              <a:endCxn id="6" idx="0"/>
            </p:cNvCxnSpPr>
            <p:nvPr/>
          </p:nvCxnSpPr>
          <p:spPr bwMode="gray">
            <a:xfrm>
              <a:off x="7383672" y="2600128"/>
              <a:ext cx="0" cy="6115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310281" y="4233197"/>
              <a:ext cx="540000" cy="442800"/>
            </a:xfrm>
            <a:prstGeom prst="rect">
              <a:avLst/>
            </a:prstGeom>
          </p:spPr>
        </p:pic>
        <p:cxnSp>
          <p:nvCxnSpPr>
            <p:cNvPr id="16" name="直接连接符 15"/>
            <p:cNvCxnSpPr>
              <a:stCxn id="9" idx="2"/>
              <a:endCxn id="7" idx="0"/>
            </p:cNvCxnSpPr>
            <p:nvPr/>
          </p:nvCxnSpPr>
          <p:spPr bwMode="gray">
            <a:xfrm>
              <a:off x="5041695" y="3654428"/>
              <a:ext cx="1190625"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2"/>
              <a:endCxn id="15" idx="0"/>
            </p:cNvCxnSpPr>
            <p:nvPr/>
          </p:nvCxnSpPr>
          <p:spPr bwMode="gray">
            <a:xfrm>
              <a:off x="7383672" y="3654428"/>
              <a:ext cx="1196609"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bwMode="gray">
            <a:xfrm>
              <a:off x="7068523" y="4049597"/>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4726546" y="4049597"/>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rot="16200000">
              <a:off x="6984917" y="4751360"/>
              <a:ext cx="845873" cy="506258"/>
            </a:xfrm>
            <a:prstGeom prst="rect">
              <a:avLst/>
            </a:prstGeom>
            <a:noFill/>
          </p:spPr>
          <p:txBody>
            <a:bodyPr wrap="none" rtlCol="0">
              <a:spAutoFit/>
            </a:bodyPr>
            <a:lstStyle/>
            <a:p>
              <a:pPr algn="ctr" fontAlgn="ctr"/>
              <a:r>
                <a:rPr lang="en-US" sz="1200" dirty="0">
                  <a:solidFill>
                    <a:srgbClr val="C00000"/>
                  </a:solidFill>
                  <a:latin typeface="Huawei Sans" panose="020C0503030203020204" pitchFamily="34" charset="0"/>
                </a:rPr>
                <a:t>Inter-AC</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C00000"/>
                  </a:solidFill>
                  <a:latin typeface="Huawei Sans" panose="020C0503030203020204" pitchFamily="34" charset="0"/>
                </a:rPr>
                <a:t>roaming</a:t>
              </a:r>
            </a:p>
          </p:txBody>
        </p:sp>
        <p:pic>
          <p:nvPicPr>
            <p:cNvPr id="21" name="图片 20" descr="笔记本电脑.png"/>
            <p:cNvPicPr>
              <a:picLocks noChangeAspect="1"/>
            </p:cNvPicPr>
            <p:nvPr/>
          </p:nvPicPr>
          <p:blipFill>
            <a:blip r:embed="rId7" cstate="print"/>
            <a:stretch>
              <a:fillRect/>
            </a:stretch>
          </p:blipFill>
          <p:spPr bwMode="gray">
            <a:xfrm>
              <a:off x="5956557" y="5344266"/>
              <a:ext cx="539779" cy="338400"/>
            </a:xfrm>
            <a:prstGeom prst="rect">
              <a:avLst/>
            </a:prstGeom>
          </p:spPr>
        </p:pic>
        <p:pic>
          <p:nvPicPr>
            <p:cNvPr id="22" name="图片 21" descr="wifi信号蓝.png"/>
            <p:cNvPicPr>
              <a:picLocks noChangeAspect="1"/>
            </p:cNvPicPr>
            <p:nvPr/>
          </p:nvPicPr>
          <p:blipFill>
            <a:blip r:embed="rId8" cstate="print"/>
            <a:stretch>
              <a:fillRect/>
            </a:stretch>
          </p:blipFill>
          <p:spPr bwMode="gray">
            <a:xfrm flipV="1">
              <a:off x="5979335" y="4765969"/>
              <a:ext cx="505969" cy="423673"/>
            </a:xfrm>
            <a:prstGeom prst="rect">
              <a:avLst/>
            </a:prstGeom>
          </p:spPr>
        </p:pic>
        <p:pic>
          <p:nvPicPr>
            <p:cNvPr id="23" name="图片 22" descr="笔记本电脑.png"/>
            <p:cNvPicPr>
              <a:picLocks noChangeAspect="1"/>
            </p:cNvPicPr>
            <p:nvPr/>
          </p:nvPicPr>
          <p:blipFill>
            <a:blip r:embed="rId7" cstate="print"/>
            <a:stretch>
              <a:fillRect/>
            </a:stretch>
          </p:blipFill>
          <p:spPr bwMode="gray">
            <a:xfrm>
              <a:off x="8287503" y="5344266"/>
              <a:ext cx="539779" cy="338400"/>
            </a:xfrm>
            <a:prstGeom prst="rect">
              <a:avLst/>
            </a:prstGeom>
          </p:spPr>
        </p:pic>
        <p:pic>
          <p:nvPicPr>
            <p:cNvPr id="24" name="图片 23" descr="wifi信号蓝.png"/>
            <p:cNvPicPr>
              <a:picLocks noChangeAspect="1"/>
            </p:cNvPicPr>
            <p:nvPr/>
          </p:nvPicPr>
          <p:blipFill>
            <a:blip r:embed="rId8" cstate="print"/>
            <a:stretch>
              <a:fillRect/>
            </a:stretch>
          </p:blipFill>
          <p:spPr bwMode="gray">
            <a:xfrm flipV="1">
              <a:off x="8310281" y="4765969"/>
              <a:ext cx="505969" cy="423673"/>
            </a:xfrm>
            <a:prstGeom prst="rect">
              <a:avLst/>
            </a:prstGeom>
          </p:spPr>
        </p:pic>
        <p:sp>
          <p:nvSpPr>
            <p:cNvPr id="25" name="文本框 24"/>
            <p:cNvSpPr txBox="1"/>
            <p:nvPr/>
          </p:nvSpPr>
          <p:spPr bwMode="gray">
            <a:xfrm>
              <a:off x="5454221" y="5344266"/>
              <a:ext cx="547041" cy="337506"/>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8813491" y="5344266"/>
              <a:ext cx="547041" cy="337506"/>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619174" y="4233197"/>
              <a:ext cx="540000" cy="442800"/>
            </a:xfrm>
            <a:prstGeom prst="rect">
              <a:avLst/>
            </a:prstGeom>
          </p:spPr>
        </p:pic>
        <p:sp>
          <p:nvSpPr>
            <p:cNvPr id="49" name="椭圆 48"/>
            <p:cNvSpPr/>
            <p:nvPr/>
          </p:nvSpPr>
          <p:spPr bwMode="gray">
            <a:xfrm>
              <a:off x="2383400" y="4049597"/>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rot="16200000">
              <a:off x="4612753" y="4751360"/>
              <a:ext cx="847632" cy="506258"/>
            </a:xfrm>
            <a:prstGeom prst="rect">
              <a:avLst/>
            </a:prstGeom>
            <a:noFill/>
          </p:spPr>
          <p:txBody>
            <a:bodyPr wrap="none" rtlCol="0">
              <a:spAutoFit/>
            </a:bodyPr>
            <a:lstStyle/>
            <a:p>
              <a:pPr algn="ctr" fontAlgn="ctr"/>
              <a:r>
                <a:rPr lang="en-US" sz="1200" dirty="0">
                  <a:solidFill>
                    <a:srgbClr val="C00000"/>
                  </a:solidFill>
                  <a:latin typeface="Huawei Sans" panose="020C0503030203020204" pitchFamily="34" charset="0"/>
                </a:rPr>
                <a:t>Intra-AC</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C00000"/>
                  </a:solidFill>
                  <a:latin typeface="Huawei Sans" panose="020C0503030203020204" pitchFamily="34" charset="0"/>
                </a:rPr>
                <a:t>roaming</a:t>
              </a:r>
            </a:p>
          </p:txBody>
        </p:sp>
        <p:pic>
          <p:nvPicPr>
            <p:cNvPr id="51" name="图片 50" descr="笔记本电脑.png"/>
            <p:cNvPicPr>
              <a:picLocks noChangeAspect="1"/>
            </p:cNvPicPr>
            <p:nvPr/>
          </p:nvPicPr>
          <p:blipFill>
            <a:blip r:embed="rId7" cstate="print"/>
            <a:stretch>
              <a:fillRect/>
            </a:stretch>
          </p:blipFill>
          <p:spPr bwMode="gray">
            <a:xfrm>
              <a:off x="3613411" y="5344266"/>
              <a:ext cx="539779" cy="338400"/>
            </a:xfrm>
            <a:prstGeom prst="rect">
              <a:avLst/>
            </a:prstGeom>
          </p:spPr>
        </p:pic>
        <p:pic>
          <p:nvPicPr>
            <p:cNvPr id="52" name="图片 51" descr="wifi信号蓝.png"/>
            <p:cNvPicPr>
              <a:picLocks noChangeAspect="1"/>
            </p:cNvPicPr>
            <p:nvPr/>
          </p:nvPicPr>
          <p:blipFill>
            <a:blip r:embed="rId8" cstate="print"/>
            <a:stretch>
              <a:fillRect/>
            </a:stretch>
          </p:blipFill>
          <p:spPr bwMode="gray">
            <a:xfrm flipV="1">
              <a:off x="3636189" y="4765969"/>
              <a:ext cx="505969" cy="423673"/>
            </a:xfrm>
            <a:prstGeom prst="rect">
              <a:avLst/>
            </a:prstGeom>
          </p:spPr>
        </p:pic>
        <p:sp>
          <p:nvSpPr>
            <p:cNvPr id="53" name="文本框 52"/>
            <p:cNvSpPr txBox="1"/>
            <p:nvPr/>
          </p:nvSpPr>
          <p:spPr bwMode="gray">
            <a:xfrm>
              <a:off x="3058833" y="5344266"/>
              <a:ext cx="547041" cy="337506"/>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9" idx="2"/>
              <a:endCxn id="48" idx="0"/>
            </p:cNvCxnSpPr>
            <p:nvPr/>
          </p:nvCxnSpPr>
          <p:spPr bwMode="gray">
            <a:xfrm flipH="1">
              <a:off x="3889174" y="3654428"/>
              <a:ext cx="1152521" cy="57876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3113215" y="4313884"/>
              <a:ext cx="554072" cy="337506"/>
            </a:xfrm>
            <a:prstGeom prst="rect">
              <a:avLst/>
            </a:prstGeom>
            <a:noFill/>
          </p:spPr>
          <p:txBody>
            <a:bodyPr wrap="none" rtlCol="0">
              <a:spAutoFit/>
            </a:bodyPr>
            <a:lstStyle/>
            <a:p>
              <a:pPr fontAlgn="ctr"/>
              <a:r>
                <a:rPr lang="en-US" sz="1400" dirty="0">
                  <a:latin typeface="Huawei Sans" panose="020C0503030203020204" pitchFamily="34" charset="0"/>
                </a:rPr>
                <a:t>AP1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5424514" y="4327600"/>
              <a:ext cx="554072" cy="337506"/>
            </a:xfrm>
            <a:prstGeom prst="rect">
              <a:avLst/>
            </a:prstGeom>
            <a:noFill/>
          </p:spPr>
          <p:txBody>
            <a:bodyPr wrap="none" rtlCol="0">
              <a:spAutoFit/>
            </a:bodyPr>
            <a:lstStyle/>
            <a:p>
              <a:pPr fontAlgn="ctr"/>
              <a:r>
                <a:rPr lang="en-US" sz="1400" dirty="0">
                  <a:latin typeface="Huawei Sans" panose="020C0503030203020204" pitchFamily="34" charset="0"/>
                </a:rPr>
                <a:t>AP2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7767660" y="4327600"/>
              <a:ext cx="554072" cy="337506"/>
            </a:xfrm>
            <a:prstGeom prst="rect">
              <a:avLst/>
            </a:prstGeom>
            <a:noFill/>
          </p:spPr>
          <p:txBody>
            <a:bodyPr wrap="none" rtlCol="0">
              <a:spAutoFit/>
            </a:bodyPr>
            <a:lstStyle/>
            <a:p>
              <a:pPr fontAlgn="ctr"/>
              <a:r>
                <a:rPr lang="en-US" sz="1400" dirty="0">
                  <a:latin typeface="Huawei Sans" panose="020C0503030203020204" pitchFamily="34" charset="0"/>
                </a:rPr>
                <a:t>AP3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4556995" y="1873835"/>
              <a:ext cx="561103" cy="337506"/>
            </a:xfrm>
            <a:prstGeom prst="rect">
              <a:avLst/>
            </a:prstGeom>
            <a:noFill/>
          </p:spPr>
          <p:txBody>
            <a:bodyPr wrap="none" rtlCol="0">
              <a:spAutoFit/>
            </a:bodyPr>
            <a:lstStyle/>
            <a:p>
              <a:pPr fontAlgn="ctr"/>
              <a:r>
                <a:rPr lang="en-US" sz="1400" dirty="0">
                  <a:latin typeface="Huawei Sans" panose="020C0503030203020204" pitchFamily="34" charset="0"/>
                </a:rPr>
                <a:t>AC1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7351483" y="1870181"/>
              <a:ext cx="561103" cy="337506"/>
            </a:xfrm>
            <a:prstGeom prst="rect">
              <a:avLst/>
            </a:prstGeom>
            <a:noFill/>
          </p:spPr>
          <p:txBody>
            <a:bodyPr wrap="none" rtlCol="0">
              <a:spAutoFit/>
            </a:bodyPr>
            <a:lstStyle/>
            <a:p>
              <a:pPr fontAlgn="ctr"/>
              <a:r>
                <a:rPr lang="en-US" sz="1400" dirty="0">
                  <a:latin typeface="Huawei Sans" panose="020C0503030203020204" pitchFamily="34" charset="0"/>
                </a:rPr>
                <a:t>AC2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7" name="直接箭头连接符 46"/>
          <p:cNvCxnSpPr>
            <a:stCxn id="5" idx="1"/>
            <a:endCxn id="67" idx="3"/>
          </p:cNvCxnSpPr>
          <p:nvPr/>
        </p:nvCxnSpPr>
        <p:spPr bwMode="gray">
          <a:xfrm flipH="1">
            <a:off x="3877532" y="2466969"/>
            <a:ext cx="887034" cy="7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48" idx="0"/>
            <a:endCxn id="68" idx="2"/>
          </p:cNvCxnSpPr>
          <p:nvPr/>
        </p:nvCxnSpPr>
        <p:spPr bwMode="gray">
          <a:xfrm flipH="1" flipV="1">
            <a:off x="2214456" y="3777976"/>
            <a:ext cx="1745326" cy="379663"/>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15" idx="0"/>
            <a:endCxn id="66" idx="2"/>
          </p:cNvCxnSpPr>
          <p:nvPr/>
        </p:nvCxnSpPr>
        <p:spPr bwMode="gray">
          <a:xfrm flipV="1">
            <a:off x="8237675" y="3680128"/>
            <a:ext cx="1667775" cy="477511"/>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a:stCxn id="8" idx="3"/>
            <a:endCxn id="57" idx="1"/>
          </p:cNvCxnSpPr>
          <p:nvPr/>
        </p:nvCxnSpPr>
        <p:spPr bwMode="gray">
          <a:xfrm>
            <a:off x="7392686" y="2466969"/>
            <a:ext cx="849688" cy="7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bwMode="gray">
          <a:xfrm>
            <a:off x="8242374" y="2215657"/>
            <a:ext cx="3326152" cy="50421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Foreign AC (FAC)</a:t>
            </a:r>
            <a:r>
              <a:rPr lang="en-US" sz="1200" dirty="0">
                <a:latin typeface="Huawei Sans" panose="020C0503030203020204" pitchFamily="34" charset="0"/>
              </a:rPr>
              <a:t>: AC with which a STA is associated after roaming</a:t>
            </a:r>
          </a:p>
        </p:txBody>
      </p:sp>
      <p:sp>
        <p:nvSpPr>
          <p:cNvPr id="66" name="圆角矩形 65"/>
          <p:cNvSpPr/>
          <p:nvPr/>
        </p:nvSpPr>
        <p:spPr bwMode="gray">
          <a:xfrm>
            <a:off x="8242374" y="3175909"/>
            <a:ext cx="3326152" cy="50421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Foreign AP (FAP)</a:t>
            </a:r>
            <a:r>
              <a:rPr lang="en-US" sz="1200" dirty="0">
                <a:latin typeface="Huawei Sans" panose="020C0503030203020204" pitchFamily="34" charset="0"/>
              </a:rPr>
              <a:t>: AP with which a STA is associated after roaming</a:t>
            </a:r>
          </a:p>
        </p:txBody>
      </p:sp>
      <p:sp>
        <p:nvSpPr>
          <p:cNvPr id="67" name="圆角矩形 66"/>
          <p:cNvSpPr/>
          <p:nvPr/>
        </p:nvSpPr>
        <p:spPr bwMode="gray">
          <a:xfrm>
            <a:off x="551380" y="2215657"/>
            <a:ext cx="3326152" cy="50421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Home AC (HAC)</a:t>
            </a:r>
            <a:r>
              <a:rPr lang="en-US" sz="1200" dirty="0">
                <a:latin typeface="Huawei Sans" panose="020C0503030203020204" pitchFamily="34" charset="0"/>
              </a:rPr>
              <a:t>: AC in a mobility group with which a STA associates for the </a:t>
            </a:r>
            <a:r>
              <a:rPr lang="en-US" altLang="zh-CN" sz="1200" dirty="0">
                <a:latin typeface="Huawei Sans" panose="020C0503030203020204" pitchFamily="34" charset="0"/>
              </a:rPr>
              <a:t>first time</a:t>
            </a:r>
            <a:endParaRPr lang="en-US" sz="1200" dirty="0">
              <a:latin typeface="Huawei Sans" panose="020C0503030203020204" pitchFamily="34" charset="0"/>
            </a:endParaRPr>
          </a:p>
        </p:txBody>
      </p:sp>
      <p:sp>
        <p:nvSpPr>
          <p:cNvPr id="68" name="圆角矩形 67"/>
          <p:cNvSpPr/>
          <p:nvPr/>
        </p:nvSpPr>
        <p:spPr bwMode="gray">
          <a:xfrm>
            <a:off x="551380" y="3088823"/>
            <a:ext cx="3326152" cy="689153"/>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9600" rIns="0" bIns="39600" numCol="1" spcCol="0" rtlCol="0" fromWordArt="0" anchor="ctr" anchorCtr="0" forceAA="0" compatLnSpc="1">
            <a:prstTxWarp prst="textNoShape">
              <a:avLst/>
            </a:prstTxWarp>
            <a:spAutoFit/>
          </a:bodyPr>
          <a:lstStyle/>
          <a:p>
            <a:pPr fontAlgn="ctr"/>
            <a:r>
              <a:rPr lang="en-US" sz="1200" b="1" dirty="0">
                <a:latin typeface="Huawei Sans" panose="020C0503030203020204" pitchFamily="34" charset="0"/>
              </a:rPr>
              <a:t>Home AP (HAP)</a:t>
            </a:r>
            <a:r>
              <a:rPr lang="en-US" sz="1200" dirty="0">
                <a:latin typeface="Huawei Sans" panose="020C0503030203020204" pitchFamily="34" charset="0"/>
              </a:rPr>
              <a:t>: AP </a:t>
            </a:r>
            <a:r>
              <a:rPr lang="en-US" altLang="zh-CN" sz="1200" dirty="0">
                <a:latin typeface="Huawei Sans" panose="020C0503030203020204" pitchFamily="34" charset="0"/>
              </a:rPr>
              <a:t>with which the STA first associates, managed by the AC in the mobility group</a:t>
            </a:r>
            <a:endParaRPr lang="en-US" sz="1200" dirty="0">
              <a:latin typeface="Huawei Sans" panose="020C0503030203020204" pitchFamily="34" charset="0"/>
            </a:endParaRPr>
          </a:p>
        </p:txBody>
      </p:sp>
      <p:sp>
        <p:nvSpPr>
          <p:cNvPr id="69" name="Can 9"/>
          <p:cNvSpPr/>
          <p:nvPr/>
        </p:nvSpPr>
        <p:spPr bwMode="gray">
          <a:xfrm rot="5400000">
            <a:off x="5942363" y="1817722"/>
            <a:ext cx="253196" cy="161447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5502622" y="2147632"/>
            <a:ext cx="1151413" cy="26463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defPPr>
              <a:defRPr lang="en-US"/>
            </a:defPPr>
            <a:lvl1pPr>
              <a:defRPr sz="1200" b="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Mobility group</a:t>
            </a:r>
          </a:p>
        </p:txBody>
      </p:sp>
      <p:sp>
        <p:nvSpPr>
          <p:cNvPr id="27" name="文本框 26"/>
          <p:cNvSpPr txBox="1"/>
          <p:nvPr/>
        </p:nvSpPr>
        <p:spPr bwMode="gray">
          <a:xfrm>
            <a:off x="5276999" y="2476994"/>
            <a:ext cx="1444626" cy="307777"/>
          </a:xfrm>
          <a:prstGeom prst="rect">
            <a:avLst/>
          </a:prstGeom>
          <a:noFill/>
        </p:spPr>
        <p:txBody>
          <a:bodyPr wrap="none" rtlCol="0">
            <a:spAutoFit/>
          </a:bodyPr>
          <a:lstStyle/>
          <a:p>
            <a:pPr fontAlgn="ctr"/>
            <a:r>
              <a:rPr lang="en-US" sz="1400" dirty="0">
                <a:latin typeface="Huawei Sans" panose="020C0503030203020204" pitchFamily="34" charset="0"/>
              </a:rPr>
              <a:t>Inter-AC tunnel</a:t>
            </a:r>
          </a:p>
        </p:txBody>
      </p:sp>
      <p:cxnSp>
        <p:nvCxnSpPr>
          <p:cNvPr id="71" name="直接箭头连接符 70">
            <a:extLst>
              <a:ext uri="{FF2B5EF4-FFF2-40B4-BE49-F238E27FC236}">
                <a16:creationId xmlns:a16="http://schemas.microsoft.com/office/drawing/2014/main" id="{B9A0E06D-EE14-49DF-9771-4FFE62463942}"/>
              </a:ext>
            </a:extLst>
          </p:cNvPr>
          <p:cNvCxnSpPr>
            <a:cxnSpLocks/>
            <a:stCxn id="48" idx="0"/>
          </p:cNvCxnSpPr>
          <p:nvPr/>
        </p:nvCxnSpPr>
        <p:spPr bwMode="gray">
          <a:xfrm flipV="1">
            <a:off x="3959782" y="3226054"/>
            <a:ext cx="246217" cy="931585"/>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id="{9FC23DD9-BDEB-46FF-BE7A-221B0A662131}"/>
              </a:ext>
            </a:extLst>
          </p:cNvPr>
          <p:cNvCxnSpPr>
            <a:cxnSpLocks/>
            <a:stCxn id="5" idx="1"/>
          </p:cNvCxnSpPr>
          <p:nvPr/>
        </p:nvCxnSpPr>
        <p:spPr bwMode="gray">
          <a:xfrm flipH="1">
            <a:off x="4358400" y="2466969"/>
            <a:ext cx="406166" cy="352176"/>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C21E68EA-72E4-47C1-A96E-195EFBF24106}"/>
              </a:ext>
            </a:extLst>
          </p:cNvPr>
          <p:cNvSpPr txBox="1"/>
          <p:nvPr/>
        </p:nvSpPr>
        <p:spPr bwMode="gray">
          <a:xfrm>
            <a:off x="3906994" y="2808088"/>
            <a:ext cx="902811" cy="44930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0" bIns="39600" numCol="1" spcCol="0" rtlCol="0" fromWordArt="0" anchor="ctr" anchorCtr="0" forceAA="0" compatLnSpc="1">
            <a:prstTxWarp prst="textNoShape">
              <a:avLst/>
            </a:prstTxWarp>
            <a:spAutoFit/>
          </a:bodyPr>
          <a:lstStyle>
            <a:defPPr>
              <a:defRPr lang="en-US"/>
            </a:defPPr>
            <a:lvl1pPr>
              <a:defRPr sz="1200" b="1">
                <a:latin typeface="Arial" panose="020C0503030203020204" pitchFamily="34" charset="0"/>
                <a:ea typeface="方正兰亭黑简体" panose="02000000000000000000" pitchFamily="2" charset="-122"/>
              </a:defRPr>
            </a:lvl1pPr>
          </a:lstStyle>
          <a:p>
            <a:pPr algn="ctr" fontAlgn="ctr"/>
            <a:r>
              <a:rPr lang="en-US" dirty="0">
                <a:latin typeface="Huawei Sans" panose="020C0503030203020204" pitchFamily="34" charset="0"/>
              </a:rPr>
              <a:t>Home agent</a:t>
            </a:r>
          </a:p>
        </p:txBody>
      </p:sp>
      <p:cxnSp>
        <p:nvCxnSpPr>
          <p:cNvPr id="74" name="直接箭头连接符 73">
            <a:extLst>
              <a:ext uri="{FF2B5EF4-FFF2-40B4-BE49-F238E27FC236}">
                <a16:creationId xmlns:a16="http://schemas.microsoft.com/office/drawing/2014/main" id="{725D10EE-C755-4831-9A35-17D541298BEE}"/>
              </a:ext>
            </a:extLst>
          </p:cNvPr>
          <p:cNvCxnSpPr/>
          <p:nvPr/>
        </p:nvCxnSpPr>
        <p:spPr bwMode="gray">
          <a:xfrm>
            <a:off x="4249102" y="5302115"/>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a16="http://schemas.microsoft.com/office/drawing/2014/main" id="{D2D850B6-C13C-4E10-9DF4-A96B7398B2CE}"/>
              </a:ext>
            </a:extLst>
          </p:cNvPr>
          <p:cNvCxnSpPr/>
          <p:nvPr/>
        </p:nvCxnSpPr>
        <p:spPr bwMode="gray">
          <a:xfrm>
            <a:off x="6493371" y="5308330"/>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9634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D85600-F4D7-478A-903F-4EDAABA82F00}"/>
              </a:ext>
            </a:extLst>
          </p:cNvPr>
          <p:cNvSpPr>
            <a:spLocks noGrp="1"/>
          </p:cNvSpPr>
          <p:nvPr>
            <p:ph type="title"/>
          </p:nvPr>
        </p:nvSpPr>
        <p:spPr bwMode="gray"/>
        <p:txBody>
          <a:bodyPr/>
          <a:lstStyle/>
          <a:p>
            <a:pPr fontAlgn="ctr"/>
            <a:r>
              <a:rPr lang="en-US" dirty="0">
                <a:latin typeface="Huawei Sans" panose="020C0503030203020204" pitchFamily="34" charset="0"/>
              </a:rPr>
              <a:t>WLAN Roaming Types</a:t>
            </a:r>
          </a:p>
        </p:txBody>
      </p:sp>
      <p:sp>
        <p:nvSpPr>
          <p:cNvPr id="51" name="圆角矩形 75"/>
          <p:cNvSpPr/>
          <p:nvPr/>
        </p:nvSpPr>
        <p:spPr bwMode="gray">
          <a:xfrm>
            <a:off x="493650" y="1270587"/>
            <a:ext cx="560235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Layer 2 Roaming</a:t>
            </a:r>
          </a:p>
        </p:txBody>
      </p:sp>
      <p:sp>
        <p:nvSpPr>
          <p:cNvPr id="52" name="圆角矩形 75"/>
          <p:cNvSpPr/>
          <p:nvPr/>
        </p:nvSpPr>
        <p:spPr bwMode="gray">
          <a:xfrm>
            <a:off x="493650" y="1702092"/>
            <a:ext cx="5602350" cy="46796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6128523" y="1270587"/>
            <a:ext cx="560235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Layer 3 Roaming</a:t>
            </a:r>
          </a:p>
        </p:txBody>
      </p:sp>
      <p:sp>
        <p:nvSpPr>
          <p:cNvPr id="54" name="圆角矩形 75"/>
          <p:cNvSpPr/>
          <p:nvPr/>
        </p:nvSpPr>
        <p:spPr bwMode="gray">
          <a:xfrm>
            <a:off x="6140310" y="1712850"/>
            <a:ext cx="5602350" cy="46796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897927" y="2302092"/>
            <a:ext cx="4645132" cy="3994401"/>
            <a:chOff x="897927" y="2302092"/>
            <a:chExt cx="4645132" cy="3994401"/>
          </a:xfrm>
        </p:grpSpPr>
        <p:grpSp>
          <p:nvGrpSpPr>
            <p:cNvPr id="3" name="组合 2"/>
            <p:cNvGrpSpPr/>
            <p:nvPr/>
          </p:nvGrpSpPr>
          <p:grpSpPr bwMode="gray">
            <a:xfrm>
              <a:off x="897927" y="2302092"/>
              <a:ext cx="4645132" cy="3994401"/>
              <a:chOff x="798007" y="1893659"/>
              <a:chExt cx="5079184" cy="4367650"/>
            </a:xfrm>
          </p:grpSpPr>
          <p:pic>
            <p:nvPicPr>
              <p:cNvPr id="6" name="图片 5" descr="AP.png">
                <a:extLst>
                  <a:ext uri="{FF2B5EF4-FFF2-40B4-BE49-F238E27FC236}">
                    <a16:creationId xmlns:a16="http://schemas.microsoft.com/office/drawing/2014/main" id="{D7D486A7-4F84-4AC7-B7B4-2BA0A677EEF3}"/>
                  </a:ext>
                </a:extLst>
              </p:cNvPr>
              <p:cNvPicPr>
                <a:picLocks noChangeAspect="1"/>
              </p:cNvPicPr>
              <p:nvPr/>
            </p:nvPicPr>
            <p:blipFill>
              <a:blip r:embed="rId3" cstate="print"/>
              <a:stretch>
                <a:fillRect/>
              </a:stretch>
            </p:blipFill>
            <p:spPr bwMode="gray">
              <a:xfrm>
                <a:off x="1875412" y="4422350"/>
                <a:ext cx="590107" cy="482814"/>
              </a:xfrm>
              <a:prstGeom prst="rect">
                <a:avLst/>
              </a:prstGeom>
            </p:spPr>
          </p:pic>
          <p:pic>
            <p:nvPicPr>
              <p:cNvPr id="9" name="图片 8" descr="AP.png">
                <a:extLst>
                  <a:ext uri="{FF2B5EF4-FFF2-40B4-BE49-F238E27FC236}">
                    <a16:creationId xmlns:a16="http://schemas.microsoft.com/office/drawing/2014/main" id="{F09E3775-367C-40FC-8E84-8C080A5EEB8B}"/>
                  </a:ext>
                </a:extLst>
              </p:cNvPr>
              <p:cNvPicPr>
                <a:picLocks noChangeAspect="1"/>
              </p:cNvPicPr>
              <p:nvPr/>
            </p:nvPicPr>
            <p:blipFill>
              <a:blip r:embed="rId3" cstate="print"/>
              <a:stretch>
                <a:fillRect/>
              </a:stretch>
            </p:blipFill>
            <p:spPr bwMode="gray">
              <a:xfrm>
                <a:off x="4130940" y="4422350"/>
                <a:ext cx="590107" cy="482814"/>
              </a:xfrm>
              <a:prstGeom prst="rect">
                <a:avLst/>
              </a:prstGeom>
            </p:spPr>
          </p:pic>
          <p:pic>
            <p:nvPicPr>
              <p:cNvPr id="11" name="图片 10" descr="笔记本电脑.png">
                <a:extLst>
                  <a:ext uri="{FF2B5EF4-FFF2-40B4-BE49-F238E27FC236}">
                    <a16:creationId xmlns:a16="http://schemas.microsoft.com/office/drawing/2014/main" id="{E41CE7C4-8426-466C-9091-C835867AF1FC}"/>
                  </a:ext>
                </a:extLst>
              </p:cNvPr>
              <p:cNvPicPr>
                <a:picLocks noChangeAspect="1"/>
              </p:cNvPicPr>
              <p:nvPr/>
            </p:nvPicPr>
            <p:blipFill>
              <a:blip r:embed="rId4" cstate="print"/>
              <a:stretch>
                <a:fillRect/>
              </a:stretch>
            </p:blipFill>
            <p:spPr bwMode="gray">
              <a:xfrm>
                <a:off x="1862359" y="5697252"/>
                <a:ext cx="568024" cy="356107"/>
              </a:xfrm>
              <a:prstGeom prst="rect">
                <a:avLst/>
              </a:prstGeom>
            </p:spPr>
          </p:pic>
          <p:pic>
            <p:nvPicPr>
              <p:cNvPr id="12" name="图片 11" descr="AC-蓝.png">
                <a:extLst>
                  <a:ext uri="{FF2B5EF4-FFF2-40B4-BE49-F238E27FC236}">
                    <a16:creationId xmlns:a16="http://schemas.microsoft.com/office/drawing/2014/main" id="{62B6C8E1-CE95-4D5F-B48D-163ECFA3C9C6}"/>
                  </a:ext>
                </a:extLst>
              </p:cNvPr>
              <p:cNvPicPr>
                <a:picLocks noChangeAspect="1"/>
              </p:cNvPicPr>
              <p:nvPr/>
            </p:nvPicPr>
            <p:blipFill>
              <a:blip r:embed="rId5" cstate="print"/>
              <a:stretch>
                <a:fillRect/>
              </a:stretch>
            </p:blipFill>
            <p:spPr bwMode="gray">
              <a:xfrm>
                <a:off x="2955243" y="2719748"/>
                <a:ext cx="589600" cy="482400"/>
              </a:xfrm>
              <a:prstGeom prst="rect">
                <a:avLst/>
              </a:prstGeom>
            </p:spPr>
          </p:pic>
          <p:sp>
            <p:nvSpPr>
              <p:cNvPr id="13" name="文本框 12">
                <a:extLst>
                  <a:ext uri="{FF2B5EF4-FFF2-40B4-BE49-F238E27FC236}">
                    <a16:creationId xmlns:a16="http://schemas.microsoft.com/office/drawing/2014/main" id="{A5EB00A4-2A3F-48E7-B551-B449E284DE03}"/>
                  </a:ext>
                </a:extLst>
              </p:cNvPr>
              <p:cNvSpPr txBox="1"/>
              <p:nvPr/>
            </p:nvSpPr>
            <p:spPr bwMode="gray">
              <a:xfrm>
                <a:off x="2548151" y="2798813"/>
                <a:ext cx="407728"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id="{CF23BDE1-B494-436A-B84F-DCB19CAFBC6E}"/>
                  </a:ext>
                </a:extLst>
              </p:cNvPr>
              <p:cNvSpPr txBox="1"/>
              <p:nvPr/>
            </p:nvSpPr>
            <p:spPr bwMode="gray">
              <a:xfrm>
                <a:off x="1367220" y="5713509"/>
                <a:ext cx="488356"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descr="笔记本电脑.png">
                <a:extLst>
                  <a:ext uri="{FF2B5EF4-FFF2-40B4-BE49-F238E27FC236}">
                    <a16:creationId xmlns:a16="http://schemas.microsoft.com/office/drawing/2014/main" id="{55A06833-C08E-4256-8236-7E524559449B}"/>
                  </a:ext>
                </a:extLst>
              </p:cNvPr>
              <p:cNvPicPr>
                <a:picLocks noChangeAspect="1"/>
              </p:cNvPicPr>
              <p:nvPr/>
            </p:nvPicPr>
            <p:blipFill>
              <a:blip r:embed="rId4" cstate="print"/>
              <a:stretch>
                <a:fillRect/>
              </a:stretch>
            </p:blipFill>
            <p:spPr bwMode="gray">
              <a:xfrm>
                <a:off x="4131583" y="5697252"/>
                <a:ext cx="568024" cy="356107"/>
              </a:xfrm>
              <a:prstGeom prst="rect">
                <a:avLst/>
              </a:prstGeom>
            </p:spPr>
          </p:pic>
          <p:pic>
            <p:nvPicPr>
              <p:cNvPr id="56" name="图片 55" descr="汇聚交换机.png">
                <a:extLst>
                  <a:ext uri="{FF2B5EF4-FFF2-40B4-BE49-F238E27FC236}">
                    <a16:creationId xmlns:a16="http://schemas.microsoft.com/office/drawing/2014/main" id="{4EF0361F-E31F-4013-B416-1A44F61E67A2}"/>
                  </a:ext>
                </a:extLst>
              </p:cNvPr>
              <p:cNvPicPr>
                <a:picLocks noChangeAspect="1"/>
              </p:cNvPicPr>
              <p:nvPr/>
            </p:nvPicPr>
            <p:blipFill>
              <a:blip r:embed="rId6" cstate="print"/>
              <a:stretch>
                <a:fillRect/>
              </a:stretch>
            </p:blipFill>
            <p:spPr bwMode="gray">
              <a:xfrm>
                <a:off x="2955243" y="3619804"/>
                <a:ext cx="589600" cy="482400"/>
              </a:xfrm>
              <a:prstGeom prst="rect">
                <a:avLst/>
              </a:prstGeom>
            </p:spPr>
          </p:pic>
          <p:pic>
            <p:nvPicPr>
              <p:cNvPr id="57" name="图片 56" descr="internet-蓝.png">
                <a:extLst>
                  <a:ext uri="{FF2B5EF4-FFF2-40B4-BE49-F238E27FC236}">
                    <a16:creationId xmlns:a16="http://schemas.microsoft.com/office/drawing/2014/main" id="{F586BFDF-D9EC-4155-AF7A-2051D28CB658}"/>
                  </a:ext>
                </a:extLst>
              </p:cNvPr>
              <p:cNvPicPr>
                <a:picLocks noChangeAspect="1"/>
              </p:cNvPicPr>
              <p:nvPr/>
            </p:nvPicPr>
            <p:blipFill>
              <a:blip r:embed="rId7" cstate="print"/>
              <a:stretch>
                <a:fillRect/>
              </a:stretch>
            </p:blipFill>
            <p:spPr bwMode="gray">
              <a:xfrm>
                <a:off x="2847706" y="1893659"/>
                <a:ext cx="804674" cy="408433"/>
              </a:xfrm>
              <a:prstGeom prst="rect">
                <a:avLst/>
              </a:prstGeom>
            </p:spPr>
          </p:pic>
          <p:cxnSp>
            <p:nvCxnSpPr>
              <p:cNvPr id="59" name="直接连接符 58">
                <a:extLst>
                  <a:ext uri="{FF2B5EF4-FFF2-40B4-BE49-F238E27FC236}">
                    <a16:creationId xmlns:a16="http://schemas.microsoft.com/office/drawing/2014/main" id="{4EE54AD2-F1DF-4703-8D34-1A3903849C27}"/>
                  </a:ext>
                </a:extLst>
              </p:cNvPr>
              <p:cNvCxnSpPr>
                <a:stCxn id="57" idx="2"/>
                <a:endCxn id="12" idx="0"/>
              </p:cNvCxnSpPr>
              <p:nvPr/>
            </p:nvCxnSpPr>
            <p:spPr bwMode="gray">
              <a:xfrm>
                <a:off x="3250043" y="2302092"/>
                <a:ext cx="0" cy="4176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59">
                <a:extLst>
                  <a:ext uri="{FF2B5EF4-FFF2-40B4-BE49-F238E27FC236}">
                    <a16:creationId xmlns:a16="http://schemas.microsoft.com/office/drawing/2014/main" id="{0223C77C-1B0E-4B8F-B415-3B270CAB7A6C}"/>
                  </a:ext>
                </a:extLst>
              </p:cNvPr>
              <p:cNvCxnSpPr>
                <a:cxnSpLocks/>
                <a:stCxn id="12" idx="2"/>
                <a:endCxn id="56" idx="0"/>
              </p:cNvCxnSpPr>
              <p:nvPr/>
            </p:nvCxnSpPr>
            <p:spPr bwMode="gray">
              <a:xfrm>
                <a:off x="3250043" y="3202148"/>
                <a:ext cx="0" cy="4176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3" name="直接连接符 62">
                <a:extLst>
                  <a:ext uri="{FF2B5EF4-FFF2-40B4-BE49-F238E27FC236}">
                    <a16:creationId xmlns:a16="http://schemas.microsoft.com/office/drawing/2014/main" id="{56526F19-44D8-4B83-B9F7-6BB8F5FC4F63}"/>
                  </a:ext>
                </a:extLst>
              </p:cNvPr>
              <p:cNvCxnSpPr>
                <a:cxnSpLocks/>
                <a:stCxn id="56" idx="2"/>
                <a:endCxn id="6" idx="0"/>
              </p:cNvCxnSpPr>
              <p:nvPr/>
            </p:nvCxnSpPr>
            <p:spPr bwMode="gray">
              <a:xfrm flipH="1">
                <a:off x="2170465" y="4102204"/>
                <a:ext cx="1079577" cy="3201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6" name="直接连接符 65">
                <a:extLst>
                  <a:ext uri="{FF2B5EF4-FFF2-40B4-BE49-F238E27FC236}">
                    <a16:creationId xmlns:a16="http://schemas.microsoft.com/office/drawing/2014/main" id="{A46E877A-D15C-4FAF-A1EB-2B28DB99E7EA}"/>
                  </a:ext>
                </a:extLst>
              </p:cNvPr>
              <p:cNvCxnSpPr>
                <a:cxnSpLocks/>
                <a:stCxn id="56" idx="2"/>
                <a:endCxn id="9" idx="0"/>
              </p:cNvCxnSpPr>
              <p:nvPr/>
            </p:nvCxnSpPr>
            <p:spPr bwMode="gray">
              <a:xfrm>
                <a:off x="3250042" y="4102204"/>
                <a:ext cx="1175951" cy="32014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9" name="图片 68" descr="wifi信号蓝.png">
                <a:extLst>
                  <a:ext uri="{FF2B5EF4-FFF2-40B4-BE49-F238E27FC236}">
                    <a16:creationId xmlns:a16="http://schemas.microsoft.com/office/drawing/2014/main" id="{6528C814-FE78-4B9C-9793-393D4BC34C1E}"/>
                  </a:ext>
                </a:extLst>
              </p:cNvPr>
              <p:cNvPicPr>
                <a:picLocks noChangeAspect="1"/>
              </p:cNvPicPr>
              <p:nvPr/>
            </p:nvPicPr>
            <p:blipFill>
              <a:blip r:embed="rId8" cstate="print"/>
              <a:stretch>
                <a:fillRect/>
              </a:stretch>
            </p:blipFill>
            <p:spPr bwMode="gray">
              <a:xfrm rot="10800000">
                <a:off x="1898147" y="5007541"/>
                <a:ext cx="544636" cy="456051"/>
              </a:xfrm>
              <a:prstGeom prst="rect">
                <a:avLst/>
              </a:prstGeom>
            </p:spPr>
          </p:pic>
          <p:pic>
            <p:nvPicPr>
              <p:cNvPr id="70" name="图片 69" descr="wifi信号蓝.png">
                <a:extLst>
                  <a:ext uri="{FF2B5EF4-FFF2-40B4-BE49-F238E27FC236}">
                    <a16:creationId xmlns:a16="http://schemas.microsoft.com/office/drawing/2014/main" id="{601E6D75-EDE5-4790-9C9A-EE96CCC7DBA6}"/>
                  </a:ext>
                </a:extLst>
              </p:cNvPr>
              <p:cNvPicPr>
                <a:picLocks noChangeAspect="1"/>
              </p:cNvPicPr>
              <p:nvPr/>
            </p:nvPicPr>
            <p:blipFill>
              <a:blip r:embed="rId8" cstate="print"/>
              <a:stretch>
                <a:fillRect/>
              </a:stretch>
            </p:blipFill>
            <p:spPr bwMode="gray">
              <a:xfrm rot="10800000">
                <a:off x="4144040" y="5007541"/>
                <a:ext cx="544636" cy="456051"/>
              </a:xfrm>
              <a:prstGeom prst="rect">
                <a:avLst/>
              </a:prstGeom>
            </p:spPr>
          </p:pic>
          <p:sp>
            <p:nvSpPr>
              <p:cNvPr id="71" name="椭圆 70">
                <a:extLst>
                  <a:ext uri="{FF2B5EF4-FFF2-40B4-BE49-F238E27FC236}">
                    <a16:creationId xmlns:a16="http://schemas.microsoft.com/office/drawing/2014/main" id="{5BA537B8-B18E-4E0F-94CB-72029E93CE75}"/>
                  </a:ext>
                </a:extLst>
              </p:cNvPr>
              <p:cNvSpPr/>
              <p:nvPr/>
            </p:nvSpPr>
            <p:spPr bwMode="gray">
              <a:xfrm>
                <a:off x="798007" y="4301124"/>
                <a:ext cx="2922402" cy="1960185"/>
              </a:xfrm>
              <a:prstGeom prst="ellipse">
                <a:avLst/>
              </a:prstGeom>
              <a:noFill/>
              <a:ln w="19050" cap="flat" cmpd="sng" algn="ctr">
                <a:solidFill>
                  <a:srgbClr val="0B9CE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a:extLst>
                  <a:ext uri="{FF2B5EF4-FFF2-40B4-BE49-F238E27FC236}">
                    <a16:creationId xmlns:a16="http://schemas.microsoft.com/office/drawing/2014/main" id="{10D85162-FE19-4A30-9EC9-0145BF281F9B}"/>
                  </a:ext>
                </a:extLst>
              </p:cNvPr>
              <p:cNvSpPr/>
              <p:nvPr/>
            </p:nvSpPr>
            <p:spPr bwMode="gray">
              <a:xfrm>
                <a:off x="2954789" y="4301124"/>
                <a:ext cx="2922402" cy="1960185"/>
              </a:xfrm>
              <a:prstGeom prst="ellipse">
                <a:avLst/>
              </a:prstGeom>
              <a:noFill/>
              <a:ln w="19050" cap="flat" cmpd="sng" algn="ctr">
                <a:solidFill>
                  <a:srgbClr val="0B9CE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a:extLst>
                  <a:ext uri="{FF2B5EF4-FFF2-40B4-BE49-F238E27FC236}">
                    <a16:creationId xmlns:a16="http://schemas.microsoft.com/office/drawing/2014/main" id="{56EDDB34-A899-4F82-A5ED-625647A56175}"/>
                  </a:ext>
                </a:extLst>
              </p:cNvPr>
              <p:cNvSpPr txBox="1"/>
              <p:nvPr/>
            </p:nvSpPr>
            <p:spPr bwMode="gray">
              <a:xfrm>
                <a:off x="4688460" y="5725872"/>
                <a:ext cx="488356"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a16="http://schemas.microsoft.com/office/drawing/2014/main" id="{543E28ED-37EB-426E-BB24-369512E3489B}"/>
                  </a:ext>
                </a:extLst>
              </p:cNvPr>
              <p:cNvSpPr txBox="1"/>
              <p:nvPr/>
            </p:nvSpPr>
            <p:spPr bwMode="gray">
              <a:xfrm>
                <a:off x="2906339" y="5144421"/>
                <a:ext cx="875725"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Roaming</a:t>
                </a:r>
              </a:p>
            </p:txBody>
          </p:sp>
          <p:sp>
            <p:nvSpPr>
              <p:cNvPr id="76" name="文本框 75">
                <a:extLst>
                  <a:ext uri="{FF2B5EF4-FFF2-40B4-BE49-F238E27FC236}">
                    <a16:creationId xmlns:a16="http://schemas.microsoft.com/office/drawing/2014/main" id="{AB46C011-B45A-4E31-B692-E03F6DE5EAED}"/>
                  </a:ext>
                </a:extLst>
              </p:cNvPr>
              <p:cNvSpPr txBox="1"/>
              <p:nvPr/>
            </p:nvSpPr>
            <p:spPr bwMode="gray">
              <a:xfrm>
                <a:off x="1106585" y="5061602"/>
                <a:ext cx="893253"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b="1" dirty="0">
                    <a:solidFill>
                      <a:srgbClr val="C00000"/>
                    </a:solidFill>
                    <a:latin typeface="Huawei Sans" panose="020C0503030203020204" pitchFamily="34" charset="0"/>
                  </a:rPr>
                  <a:t>VLAN 10</a:t>
                </a:r>
                <a:endPar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a:extLst>
                  <a:ext uri="{FF2B5EF4-FFF2-40B4-BE49-F238E27FC236}">
                    <a16:creationId xmlns:a16="http://schemas.microsoft.com/office/drawing/2014/main" id="{AB46C011-B45A-4E31-B692-E03F6DE5EAED}"/>
                  </a:ext>
                </a:extLst>
              </p:cNvPr>
              <p:cNvSpPr txBox="1"/>
              <p:nvPr/>
            </p:nvSpPr>
            <p:spPr bwMode="gray">
              <a:xfrm>
                <a:off x="4676965" y="5061602"/>
                <a:ext cx="893253"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b="1" dirty="0">
                    <a:solidFill>
                      <a:srgbClr val="C00000"/>
                    </a:solidFill>
                    <a:latin typeface="Huawei Sans" panose="020C0503030203020204" pitchFamily="34" charset="0"/>
                  </a:rPr>
                  <a:t>VLAN 10</a:t>
                </a:r>
                <a:endPar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6" name="文本框 115"/>
            <p:cNvSpPr txBox="1"/>
            <p:nvPr/>
          </p:nvSpPr>
          <p:spPr bwMode="gray">
            <a:xfrm>
              <a:off x="935678" y="5522075"/>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4357015" y="5545800"/>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 name="直接连接符 6"/>
          <p:cNvCxnSpPr>
            <a:stCxn id="76" idx="0"/>
          </p:cNvCxnSpPr>
          <p:nvPr/>
        </p:nvCxnSpPr>
        <p:spPr bwMode="gray">
          <a:xfrm flipH="1" flipV="1">
            <a:off x="1531699" y="1936752"/>
            <a:ext cx="0" cy="326255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77" idx="1"/>
          </p:cNvCxnSpPr>
          <p:nvPr/>
        </p:nvCxnSpPr>
        <p:spPr bwMode="gray">
          <a:xfrm flipH="1">
            <a:off x="1520748" y="2096995"/>
            <a:ext cx="773674" cy="902"/>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77" idx="3"/>
          </p:cNvCxnSpPr>
          <p:nvPr/>
        </p:nvCxnSpPr>
        <p:spPr bwMode="gray">
          <a:xfrm>
            <a:off x="3971484" y="2096995"/>
            <a:ext cx="825480" cy="902"/>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bwMode="gray">
          <a:xfrm>
            <a:off x="6637715" y="2302092"/>
            <a:ext cx="4645132" cy="3994401"/>
            <a:chOff x="897927" y="2302092"/>
            <a:chExt cx="4645132" cy="3994401"/>
          </a:xfrm>
        </p:grpSpPr>
        <p:grpSp>
          <p:nvGrpSpPr>
            <p:cNvPr id="145" name="组合 144"/>
            <p:cNvGrpSpPr/>
            <p:nvPr/>
          </p:nvGrpSpPr>
          <p:grpSpPr bwMode="gray">
            <a:xfrm>
              <a:off x="897927" y="2302092"/>
              <a:ext cx="4645132" cy="3994401"/>
              <a:chOff x="798007" y="1893659"/>
              <a:chExt cx="5079184" cy="4367650"/>
            </a:xfrm>
          </p:grpSpPr>
          <p:pic>
            <p:nvPicPr>
              <p:cNvPr id="148" name="图片 147" descr="AP.png">
                <a:extLst>
                  <a:ext uri="{FF2B5EF4-FFF2-40B4-BE49-F238E27FC236}">
                    <a16:creationId xmlns:a16="http://schemas.microsoft.com/office/drawing/2014/main" id="{D7D486A7-4F84-4AC7-B7B4-2BA0A677EEF3}"/>
                  </a:ext>
                </a:extLst>
              </p:cNvPr>
              <p:cNvPicPr>
                <a:picLocks noChangeAspect="1"/>
              </p:cNvPicPr>
              <p:nvPr/>
            </p:nvPicPr>
            <p:blipFill>
              <a:blip r:embed="rId3" cstate="print"/>
              <a:stretch>
                <a:fillRect/>
              </a:stretch>
            </p:blipFill>
            <p:spPr bwMode="gray">
              <a:xfrm>
                <a:off x="1875412" y="4422350"/>
                <a:ext cx="590107" cy="482814"/>
              </a:xfrm>
              <a:prstGeom prst="rect">
                <a:avLst/>
              </a:prstGeom>
            </p:spPr>
          </p:pic>
          <p:pic>
            <p:nvPicPr>
              <p:cNvPr id="149" name="图片 148" descr="AP.png">
                <a:extLst>
                  <a:ext uri="{FF2B5EF4-FFF2-40B4-BE49-F238E27FC236}">
                    <a16:creationId xmlns:a16="http://schemas.microsoft.com/office/drawing/2014/main" id="{F09E3775-367C-40FC-8E84-8C080A5EEB8B}"/>
                  </a:ext>
                </a:extLst>
              </p:cNvPr>
              <p:cNvPicPr>
                <a:picLocks noChangeAspect="1"/>
              </p:cNvPicPr>
              <p:nvPr/>
            </p:nvPicPr>
            <p:blipFill>
              <a:blip r:embed="rId3" cstate="print"/>
              <a:stretch>
                <a:fillRect/>
              </a:stretch>
            </p:blipFill>
            <p:spPr bwMode="gray">
              <a:xfrm>
                <a:off x="4130940" y="4422350"/>
                <a:ext cx="590107" cy="482814"/>
              </a:xfrm>
              <a:prstGeom prst="rect">
                <a:avLst/>
              </a:prstGeom>
            </p:spPr>
          </p:pic>
          <p:pic>
            <p:nvPicPr>
              <p:cNvPr id="150" name="图片 149" descr="笔记本电脑.png">
                <a:extLst>
                  <a:ext uri="{FF2B5EF4-FFF2-40B4-BE49-F238E27FC236}">
                    <a16:creationId xmlns:a16="http://schemas.microsoft.com/office/drawing/2014/main" id="{E41CE7C4-8426-466C-9091-C835867AF1FC}"/>
                  </a:ext>
                </a:extLst>
              </p:cNvPr>
              <p:cNvPicPr>
                <a:picLocks noChangeAspect="1"/>
              </p:cNvPicPr>
              <p:nvPr/>
            </p:nvPicPr>
            <p:blipFill>
              <a:blip r:embed="rId4" cstate="print"/>
              <a:stretch>
                <a:fillRect/>
              </a:stretch>
            </p:blipFill>
            <p:spPr bwMode="gray">
              <a:xfrm>
                <a:off x="1862359" y="5697252"/>
                <a:ext cx="568024" cy="356107"/>
              </a:xfrm>
              <a:prstGeom prst="rect">
                <a:avLst/>
              </a:prstGeom>
            </p:spPr>
          </p:pic>
          <p:pic>
            <p:nvPicPr>
              <p:cNvPr id="151" name="图片 150" descr="AC-蓝.png">
                <a:extLst>
                  <a:ext uri="{FF2B5EF4-FFF2-40B4-BE49-F238E27FC236}">
                    <a16:creationId xmlns:a16="http://schemas.microsoft.com/office/drawing/2014/main" id="{62B6C8E1-CE95-4D5F-B48D-163ECFA3C9C6}"/>
                  </a:ext>
                </a:extLst>
              </p:cNvPr>
              <p:cNvPicPr>
                <a:picLocks noChangeAspect="1"/>
              </p:cNvPicPr>
              <p:nvPr/>
            </p:nvPicPr>
            <p:blipFill>
              <a:blip r:embed="rId5" cstate="print"/>
              <a:stretch>
                <a:fillRect/>
              </a:stretch>
            </p:blipFill>
            <p:spPr bwMode="gray">
              <a:xfrm>
                <a:off x="2955243" y="2719748"/>
                <a:ext cx="589600" cy="482400"/>
              </a:xfrm>
              <a:prstGeom prst="rect">
                <a:avLst/>
              </a:prstGeom>
            </p:spPr>
          </p:pic>
          <p:sp>
            <p:nvSpPr>
              <p:cNvPr id="152" name="文本框 151">
                <a:extLst>
                  <a:ext uri="{FF2B5EF4-FFF2-40B4-BE49-F238E27FC236}">
                    <a16:creationId xmlns:a16="http://schemas.microsoft.com/office/drawing/2014/main" id="{A5EB00A4-2A3F-48E7-B551-B449E284DE03}"/>
                  </a:ext>
                </a:extLst>
              </p:cNvPr>
              <p:cNvSpPr txBox="1"/>
              <p:nvPr/>
            </p:nvSpPr>
            <p:spPr bwMode="gray">
              <a:xfrm>
                <a:off x="2548151" y="2798813"/>
                <a:ext cx="407728"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文本框 152">
                <a:extLst>
                  <a:ext uri="{FF2B5EF4-FFF2-40B4-BE49-F238E27FC236}">
                    <a16:creationId xmlns:a16="http://schemas.microsoft.com/office/drawing/2014/main" id="{CF23BDE1-B494-436A-B84F-DCB19CAFBC6E}"/>
                  </a:ext>
                </a:extLst>
              </p:cNvPr>
              <p:cNvSpPr txBox="1"/>
              <p:nvPr/>
            </p:nvSpPr>
            <p:spPr bwMode="gray">
              <a:xfrm>
                <a:off x="1367220" y="5713509"/>
                <a:ext cx="488356"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4" name="图片 153" descr="笔记本电脑.png">
                <a:extLst>
                  <a:ext uri="{FF2B5EF4-FFF2-40B4-BE49-F238E27FC236}">
                    <a16:creationId xmlns:a16="http://schemas.microsoft.com/office/drawing/2014/main" id="{55A06833-C08E-4256-8236-7E524559449B}"/>
                  </a:ext>
                </a:extLst>
              </p:cNvPr>
              <p:cNvPicPr>
                <a:picLocks noChangeAspect="1"/>
              </p:cNvPicPr>
              <p:nvPr/>
            </p:nvPicPr>
            <p:blipFill>
              <a:blip r:embed="rId4" cstate="print"/>
              <a:stretch>
                <a:fillRect/>
              </a:stretch>
            </p:blipFill>
            <p:spPr bwMode="gray">
              <a:xfrm>
                <a:off x="4131583" y="5697252"/>
                <a:ext cx="568024" cy="356107"/>
              </a:xfrm>
              <a:prstGeom prst="rect">
                <a:avLst/>
              </a:prstGeom>
            </p:spPr>
          </p:pic>
          <p:pic>
            <p:nvPicPr>
              <p:cNvPr id="155" name="图片 154" descr="汇聚交换机.png">
                <a:extLst>
                  <a:ext uri="{FF2B5EF4-FFF2-40B4-BE49-F238E27FC236}">
                    <a16:creationId xmlns:a16="http://schemas.microsoft.com/office/drawing/2014/main" id="{4EF0361F-E31F-4013-B416-1A44F61E67A2}"/>
                  </a:ext>
                </a:extLst>
              </p:cNvPr>
              <p:cNvPicPr>
                <a:picLocks noChangeAspect="1"/>
              </p:cNvPicPr>
              <p:nvPr/>
            </p:nvPicPr>
            <p:blipFill>
              <a:blip r:embed="rId6" cstate="print"/>
              <a:stretch>
                <a:fillRect/>
              </a:stretch>
            </p:blipFill>
            <p:spPr bwMode="gray">
              <a:xfrm>
                <a:off x="2955243" y="3619804"/>
                <a:ext cx="589600" cy="482400"/>
              </a:xfrm>
              <a:prstGeom prst="rect">
                <a:avLst/>
              </a:prstGeom>
            </p:spPr>
          </p:pic>
          <p:pic>
            <p:nvPicPr>
              <p:cNvPr id="156" name="图片 155" descr="internet-蓝.png">
                <a:extLst>
                  <a:ext uri="{FF2B5EF4-FFF2-40B4-BE49-F238E27FC236}">
                    <a16:creationId xmlns:a16="http://schemas.microsoft.com/office/drawing/2014/main" id="{F586BFDF-D9EC-4155-AF7A-2051D28CB658}"/>
                  </a:ext>
                </a:extLst>
              </p:cNvPr>
              <p:cNvPicPr>
                <a:picLocks noChangeAspect="1"/>
              </p:cNvPicPr>
              <p:nvPr/>
            </p:nvPicPr>
            <p:blipFill>
              <a:blip r:embed="rId7" cstate="print"/>
              <a:stretch>
                <a:fillRect/>
              </a:stretch>
            </p:blipFill>
            <p:spPr bwMode="gray">
              <a:xfrm>
                <a:off x="2847706" y="1893659"/>
                <a:ext cx="804674" cy="408433"/>
              </a:xfrm>
              <a:prstGeom prst="rect">
                <a:avLst/>
              </a:prstGeom>
            </p:spPr>
          </p:pic>
          <p:cxnSp>
            <p:nvCxnSpPr>
              <p:cNvPr id="157" name="直接连接符 156">
                <a:extLst>
                  <a:ext uri="{FF2B5EF4-FFF2-40B4-BE49-F238E27FC236}">
                    <a16:creationId xmlns:a16="http://schemas.microsoft.com/office/drawing/2014/main" id="{4EE54AD2-F1DF-4703-8D34-1A3903849C27}"/>
                  </a:ext>
                </a:extLst>
              </p:cNvPr>
              <p:cNvCxnSpPr>
                <a:stCxn id="156" idx="2"/>
                <a:endCxn id="151" idx="0"/>
              </p:cNvCxnSpPr>
              <p:nvPr/>
            </p:nvCxnSpPr>
            <p:spPr bwMode="gray">
              <a:xfrm>
                <a:off x="3250043" y="2302092"/>
                <a:ext cx="0" cy="4176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8" name="直接连接符 157">
                <a:extLst>
                  <a:ext uri="{FF2B5EF4-FFF2-40B4-BE49-F238E27FC236}">
                    <a16:creationId xmlns:a16="http://schemas.microsoft.com/office/drawing/2014/main" id="{0223C77C-1B0E-4B8F-B415-3B270CAB7A6C}"/>
                  </a:ext>
                </a:extLst>
              </p:cNvPr>
              <p:cNvCxnSpPr>
                <a:cxnSpLocks/>
                <a:stCxn id="151" idx="2"/>
                <a:endCxn id="155" idx="0"/>
              </p:cNvCxnSpPr>
              <p:nvPr/>
            </p:nvCxnSpPr>
            <p:spPr bwMode="gray">
              <a:xfrm>
                <a:off x="3250043" y="3202148"/>
                <a:ext cx="0" cy="4176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9" name="直接连接符 158">
                <a:extLst>
                  <a:ext uri="{FF2B5EF4-FFF2-40B4-BE49-F238E27FC236}">
                    <a16:creationId xmlns:a16="http://schemas.microsoft.com/office/drawing/2014/main" id="{56526F19-44D8-4B83-B9F7-6BB8F5FC4F63}"/>
                  </a:ext>
                </a:extLst>
              </p:cNvPr>
              <p:cNvCxnSpPr>
                <a:cxnSpLocks/>
                <a:stCxn id="155" idx="2"/>
                <a:endCxn id="148" idx="0"/>
              </p:cNvCxnSpPr>
              <p:nvPr/>
            </p:nvCxnSpPr>
            <p:spPr bwMode="gray">
              <a:xfrm flipH="1">
                <a:off x="2170465" y="4102204"/>
                <a:ext cx="1079577" cy="3201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0" name="直接连接符 159">
                <a:extLst>
                  <a:ext uri="{FF2B5EF4-FFF2-40B4-BE49-F238E27FC236}">
                    <a16:creationId xmlns:a16="http://schemas.microsoft.com/office/drawing/2014/main" id="{A46E877A-D15C-4FAF-A1EB-2B28DB99E7EA}"/>
                  </a:ext>
                </a:extLst>
              </p:cNvPr>
              <p:cNvCxnSpPr>
                <a:cxnSpLocks/>
                <a:stCxn id="155" idx="2"/>
                <a:endCxn id="149" idx="0"/>
              </p:cNvCxnSpPr>
              <p:nvPr/>
            </p:nvCxnSpPr>
            <p:spPr bwMode="gray">
              <a:xfrm>
                <a:off x="3250042" y="4102204"/>
                <a:ext cx="1175951" cy="32014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61" name="图片 160" descr="wifi信号蓝.png">
                <a:extLst>
                  <a:ext uri="{FF2B5EF4-FFF2-40B4-BE49-F238E27FC236}">
                    <a16:creationId xmlns:a16="http://schemas.microsoft.com/office/drawing/2014/main" id="{6528C814-FE78-4B9C-9793-393D4BC34C1E}"/>
                  </a:ext>
                </a:extLst>
              </p:cNvPr>
              <p:cNvPicPr>
                <a:picLocks noChangeAspect="1"/>
              </p:cNvPicPr>
              <p:nvPr/>
            </p:nvPicPr>
            <p:blipFill>
              <a:blip r:embed="rId8" cstate="print"/>
              <a:stretch>
                <a:fillRect/>
              </a:stretch>
            </p:blipFill>
            <p:spPr bwMode="gray">
              <a:xfrm rot="10800000">
                <a:off x="1898147" y="5007541"/>
                <a:ext cx="544636" cy="456051"/>
              </a:xfrm>
              <a:prstGeom prst="rect">
                <a:avLst/>
              </a:prstGeom>
            </p:spPr>
          </p:pic>
          <p:pic>
            <p:nvPicPr>
              <p:cNvPr id="162" name="图片 161" descr="wifi信号蓝.png">
                <a:extLst>
                  <a:ext uri="{FF2B5EF4-FFF2-40B4-BE49-F238E27FC236}">
                    <a16:creationId xmlns:a16="http://schemas.microsoft.com/office/drawing/2014/main" id="{601E6D75-EDE5-4790-9C9A-EE96CCC7DBA6}"/>
                  </a:ext>
                </a:extLst>
              </p:cNvPr>
              <p:cNvPicPr>
                <a:picLocks noChangeAspect="1"/>
              </p:cNvPicPr>
              <p:nvPr/>
            </p:nvPicPr>
            <p:blipFill>
              <a:blip r:embed="rId8" cstate="print"/>
              <a:stretch>
                <a:fillRect/>
              </a:stretch>
            </p:blipFill>
            <p:spPr bwMode="gray">
              <a:xfrm rot="10800000">
                <a:off x="4144040" y="5007541"/>
                <a:ext cx="544636" cy="456051"/>
              </a:xfrm>
              <a:prstGeom prst="rect">
                <a:avLst/>
              </a:prstGeom>
            </p:spPr>
          </p:pic>
          <p:sp>
            <p:nvSpPr>
              <p:cNvPr id="163" name="椭圆 162">
                <a:extLst>
                  <a:ext uri="{FF2B5EF4-FFF2-40B4-BE49-F238E27FC236}">
                    <a16:creationId xmlns:a16="http://schemas.microsoft.com/office/drawing/2014/main" id="{5BA537B8-B18E-4E0F-94CB-72029E93CE75}"/>
                  </a:ext>
                </a:extLst>
              </p:cNvPr>
              <p:cNvSpPr/>
              <p:nvPr/>
            </p:nvSpPr>
            <p:spPr bwMode="gray">
              <a:xfrm>
                <a:off x="798007" y="4301124"/>
                <a:ext cx="2922402" cy="1960185"/>
              </a:xfrm>
              <a:prstGeom prst="ellipse">
                <a:avLst/>
              </a:prstGeom>
              <a:noFill/>
              <a:ln w="19050" cap="flat" cmpd="sng" algn="ctr">
                <a:solidFill>
                  <a:srgbClr val="0B9CE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椭圆 163">
                <a:extLst>
                  <a:ext uri="{FF2B5EF4-FFF2-40B4-BE49-F238E27FC236}">
                    <a16:creationId xmlns:a16="http://schemas.microsoft.com/office/drawing/2014/main" id="{10D85162-FE19-4A30-9EC9-0145BF281F9B}"/>
                  </a:ext>
                </a:extLst>
              </p:cNvPr>
              <p:cNvSpPr/>
              <p:nvPr/>
            </p:nvSpPr>
            <p:spPr bwMode="gray">
              <a:xfrm>
                <a:off x="2954789" y="4301124"/>
                <a:ext cx="2922402" cy="1960185"/>
              </a:xfrm>
              <a:prstGeom prst="ellipse">
                <a:avLst/>
              </a:prstGeom>
              <a:noFill/>
              <a:ln w="19050" cap="flat" cmpd="sng" algn="ctr">
                <a:solidFill>
                  <a:srgbClr val="0B9CE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a:extLst>
                  <a:ext uri="{FF2B5EF4-FFF2-40B4-BE49-F238E27FC236}">
                    <a16:creationId xmlns:a16="http://schemas.microsoft.com/office/drawing/2014/main" id="{56EDDB34-A899-4F82-A5ED-625647A56175}"/>
                  </a:ext>
                </a:extLst>
              </p:cNvPr>
              <p:cNvSpPr txBox="1"/>
              <p:nvPr/>
            </p:nvSpPr>
            <p:spPr bwMode="gray">
              <a:xfrm>
                <a:off x="4688460" y="5725872"/>
                <a:ext cx="488356"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文本框 166">
                <a:extLst>
                  <a:ext uri="{FF2B5EF4-FFF2-40B4-BE49-F238E27FC236}">
                    <a16:creationId xmlns:a16="http://schemas.microsoft.com/office/drawing/2014/main" id="{543E28ED-37EB-426E-BB24-369512E3489B}"/>
                  </a:ext>
                </a:extLst>
              </p:cNvPr>
              <p:cNvSpPr txBox="1"/>
              <p:nvPr/>
            </p:nvSpPr>
            <p:spPr bwMode="gray">
              <a:xfrm>
                <a:off x="2897293" y="5144421"/>
                <a:ext cx="875725"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Roaming</a:t>
                </a:r>
              </a:p>
            </p:txBody>
          </p:sp>
          <p:sp>
            <p:nvSpPr>
              <p:cNvPr id="168" name="文本框 167">
                <a:extLst>
                  <a:ext uri="{FF2B5EF4-FFF2-40B4-BE49-F238E27FC236}">
                    <a16:creationId xmlns:a16="http://schemas.microsoft.com/office/drawing/2014/main" id="{AB46C011-B45A-4E31-B692-E03F6DE5EAED}"/>
                  </a:ext>
                </a:extLst>
              </p:cNvPr>
              <p:cNvSpPr txBox="1"/>
              <p:nvPr/>
            </p:nvSpPr>
            <p:spPr bwMode="gray">
              <a:xfrm>
                <a:off x="1094612" y="5064345"/>
                <a:ext cx="893253"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b="1" dirty="0">
                    <a:solidFill>
                      <a:srgbClr val="C00000"/>
                    </a:solidFill>
                    <a:latin typeface="Huawei Sans" panose="020C0503030203020204" pitchFamily="34" charset="0"/>
                  </a:rPr>
                  <a:t>VLAN 10</a:t>
                </a:r>
                <a:endPar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168">
                <a:extLst>
                  <a:ext uri="{FF2B5EF4-FFF2-40B4-BE49-F238E27FC236}">
                    <a16:creationId xmlns:a16="http://schemas.microsoft.com/office/drawing/2014/main" id="{C60ECD57-C52C-43DE-9CB5-68E67215239F}"/>
                  </a:ext>
                </a:extLst>
              </p:cNvPr>
              <p:cNvSpPr txBox="1"/>
              <p:nvPr/>
            </p:nvSpPr>
            <p:spPr bwMode="gray">
              <a:xfrm>
                <a:off x="4650653" y="5072353"/>
                <a:ext cx="893253" cy="29886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b="1" dirty="0">
                    <a:solidFill>
                      <a:srgbClr val="C00000"/>
                    </a:solidFill>
                    <a:latin typeface="Huawei Sans" panose="020C0503030203020204" pitchFamily="34" charset="0"/>
                  </a:rPr>
                  <a:t>VLAN 20</a:t>
                </a:r>
                <a:endPar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文本框 145"/>
            <p:cNvSpPr txBox="1"/>
            <p:nvPr/>
          </p:nvSpPr>
          <p:spPr bwMode="gray">
            <a:xfrm>
              <a:off x="971774" y="5521041"/>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a:off x="4357015" y="5545799"/>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0" name="直接连接符 169"/>
          <p:cNvCxnSpPr>
            <a:stCxn id="168" idx="0"/>
          </p:cNvCxnSpPr>
          <p:nvPr/>
        </p:nvCxnSpPr>
        <p:spPr bwMode="gray">
          <a:xfrm flipH="1" flipV="1">
            <a:off x="7260537" y="1936751"/>
            <a:ext cx="0" cy="326506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69" idx="0"/>
          </p:cNvCxnSpPr>
          <p:nvPr/>
        </p:nvCxnSpPr>
        <p:spPr bwMode="gray">
          <a:xfrm flipH="1" flipV="1">
            <a:off x="10545539" y="1936750"/>
            <a:ext cx="0" cy="327239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79" idx="1"/>
          </p:cNvCxnSpPr>
          <p:nvPr/>
        </p:nvCxnSpPr>
        <p:spPr bwMode="gray">
          <a:xfrm flipH="1">
            <a:off x="7260536" y="2096995"/>
            <a:ext cx="769411" cy="902"/>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79" idx="3"/>
          </p:cNvCxnSpPr>
          <p:nvPr/>
        </p:nvCxnSpPr>
        <p:spPr bwMode="gray">
          <a:xfrm>
            <a:off x="9707009" y="2096995"/>
            <a:ext cx="838530" cy="902"/>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1523875" y="4703083"/>
            <a:ext cx="460382" cy="276999"/>
          </a:xfrm>
          <a:prstGeom prst="rect">
            <a:avLst/>
          </a:prstGeom>
          <a:noFill/>
        </p:spPr>
        <p:txBody>
          <a:bodyPr wrap="none" rtlCol="0">
            <a:spAutoFit/>
          </a:bodyPr>
          <a:lstStyle/>
          <a:p>
            <a:pPr fontAlgn="ctr"/>
            <a:r>
              <a:rPr lang="en-US" sz="1200" dirty="0">
                <a:latin typeface="Huawei Sans" panose="020C0503030203020204" pitchFamily="34" charset="0"/>
              </a:rPr>
              <a:t>AP1</a:t>
            </a:r>
            <a:endParaRPr lang="en-US" altLang="zh-CN" sz="1200" dirty="0">
              <a:latin typeface="Huawei Sans" panose="020C0503030203020204" pitchFamily="34" charset="0"/>
            </a:endParaRPr>
          </a:p>
        </p:txBody>
      </p:sp>
      <p:sp>
        <p:nvSpPr>
          <p:cNvPr id="78" name="文本框 77"/>
          <p:cNvSpPr txBox="1"/>
          <p:nvPr/>
        </p:nvSpPr>
        <p:spPr bwMode="gray">
          <a:xfrm>
            <a:off x="4419269" y="4703083"/>
            <a:ext cx="460382" cy="276999"/>
          </a:xfrm>
          <a:prstGeom prst="rect">
            <a:avLst/>
          </a:prstGeom>
          <a:noFill/>
        </p:spPr>
        <p:txBody>
          <a:bodyPr wrap="none" rtlCol="0">
            <a:spAutoFit/>
          </a:bodyPr>
          <a:lstStyle/>
          <a:p>
            <a:pPr fontAlgn="ctr"/>
            <a:r>
              <a:rPr lang="en-US" sz="1200" dirty="0">
                <a:latin typeface="Huawei Sans" panose="020C0503030203020204" pitchFamily="34" charset="0"/>
              </a:rPr>
              <a:t>AP2</a:t>
            </a:r>
            <a:endParaRPr lang="en-US" altLang="zh-CN" sz="1200" dirty="0">
              <a:latin typeface="Huawei Sans" panose="020C0503030203020204" pitchFamily="34" charset="0"/>
            </a:endParaRPr>
          </a:p>
        </p:txBody>
      </p:sp>
      <p:cxnSp>
        <p:nvCxnSpPr>
          <p:cNvPr id="106" name="直接连接符 105"/>
          <p:cNvCxnSpPr>
            <a:stCxn id="105" idx="0"/>
          </p:cNvCxnSpPr>
          <p:nvPr/>
        </p:nvCxnSpPr>
        <p:spPr bwMode="gray">
          <a:xfrm flipH="1" flipV="1">
            <a:off x="4796643" y="1936752"/>
            <a:ext cx="0" cy="326255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bwMode="gray">
          <a:xfrm>
            <a:off x="7255096" y="4703083"/>
            <a:ext cx="460382" cy="276999"/>
          </a:xfrm>
          <a:prstGeom prst="rect">
            <a:avLst/>
          </a:prstGeom>
          <a:noFill/>
        </p:spPr>
        <p:txBody>
          <a:bodyPr wrap="none" rtlCol="0">
            <a:spAutoFit/>
          </a:bodyPr>
          <a:lstStyle/>
          <a:p>
            <a:pPr fontAlgn="ctr"/>
            <a:r>
              <a:rPr lang="en-US" sz="1200" dirty="0">
                <a:latin typeface="Huawei Sans" panose="020C0503030203020204" pitchFamily="34" charset="0"/>
              </a:rPr>
              <a:t>AP1</a:t>
            </a:r>
            <a:endParaRPr lang="en-US" altLang="zh-CN" sz="1200" dirty="0">
              <a:latin typeface="Huawei Sans" panose="020C0503030203020204" pitchFamily="34" charset="0"/>
            </a:endParaRPr>
          </a:p>
        </p:txBody>
      </p:sp>
      <p:sp>
        <p:nvSpPr>
          <p:cNvPr id="127" name="文本框 126"/>
          <p:cNvSpPr txBox="1"/>
          <p:nvPr/>
        </p:nvSpPr>
        <p:spPr bwMode="gray">
          <a:xfrm>
            <a:off x="10147593" y="4703083"/>
            <a:ext cx="460382" cy="276999"/>
          </a:xfrm>
          <a:prstGeom prst="rect">
            <a:avLst/>
          </a:prstGeom>
          <a:noFill/>
        </p:spPr>
        <p:txBody>
          <a:bodyPr wrap="none" rtlCol="0">
            <a:spAutoFit/>
          </a:bodyPr>
          <a:lstStyle/>
          <a:p>
            <a:pPr fontAlgn="ctr"/>
            <a:r>
              <a:rPr lang="en-US" sz="1200" dirty="0">
                <a:latin typeface="Huawei Sans" panose="020C0503030203020204" pitchFamily="34" charset="0"/>
              </a:rPr>
              <a:t>AP2</a:t>
            </a:r>
            <a:endParaRPr lang="en-US" altLang="zh-CN" sz="1200" dirty="0">
              <a:latin typeface="Huawei Sans" panose="020C0503030203020204" pitchFamily="34" charset="0"/>
            </a:endParaRPr>
          </a:p>
        </p:txBody>
      </p:sp>
      <p:sp>
        <p:nvSpPr>
          <p:cNvPr id="77" name="圆角矩形 76"/>
          <p:cNvSpPr/>
          <p:nvPr/>
        </p:nvSpPr>
        <p:spPr bwMode="gray">
          <a:xfrm>
            <a:off x="2294422" y="1953158"/>
            <a:ext cx="1677062" cy="28767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72000" bIns="39600" numCol="1" spcCol="0" rtlCol="0" fromWordArt="0" anchor="ctr" anchorCtr="0" forceAA="0" compatLnSpc="1">
            <a:prstTxWarp prst="textNoShape">
              <a:avLst/>
            </a:prstTxWarp>
            <a:spAutoFit/>
          </a:bodyPr>
          <a:lstStyle/>
          <a:p>
            <a:pPr algn="ctr" fontAlgn="ctr"/>
            <a:r>
              <a:rPr lang="en-US" sz="1200" dirty="0">
                <a:latin typeface="Huawei Sans" panose="020C0503030203020204" pitchFamily="34" charset="0"/>
              </a:rPr>
              <a:t>Layer 2 Roaming</a:t>
            </a:r>
          </a:p>
        </p:txBody>
      </p:sp>
      <p:sp>
        <p:nvSpPr>
          <p:cNvPr id="79" name="圆角矩形 78"/>
          <p:cNvSpPr/>
          <p:nvPr/>
        </p:nvSpPr>
        <p:spPr bwMode="gray">
          <a:xfrm>
            <a:off x="8029947" y="1953158"/>
            <a:ext cx="1677062" cy="28767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9600" rIns="72000" bIns="39600" numCol="1" spcCol="0" rtlCol="0" fromWordArt="0" anchor="ctr" anchorCtr="0" forceAA="0" compatLnSpc="1">
            <a:prstTxWarp prst="textNoShape">
              <a:avLst/>
            </a:prstTxWarp>
            <a:spAutoFit/>
          </a:bodyPr>
          <a:lstStyle/>
          <a:p>
            <a:pPr algn="ctr" fontAlgn="ctr"/>
            <a:r>
              <a:rPr lang="en-US" sz="1200" dirty="0">
                <a:latin typeface="Huawei Sans" panose="020C0503030203020204" pitchFamily="34" charset="0"/>
              </a:rPr>
              <a:t>Layer 3 Roaming</a:t>
            </a:r>
          </a:p>
        </p:txBody>
      </p:sp>
      <p:cxnSp>
        <p:nvCxnSpPr>
          <p:cNvPr id="80" name="直接箭头连接符 79">
            <a:extLst>
              <a:ext uri="{FF2B5EF4-FFF2-40B4-BE49-F238E27FC236}">
                <a16:creationId xmlns:a16="http://schemas.microsoft.com/office/drawing/2014/main" id="{CB33C68F-62FA-4C66-8F14-67090C328484}"/>
              </a:ext>
            </a:extLst>
          </p:cNvPr>
          <p:cNvCxnSpPr/>
          <p:nvPr/>
        </p:nvCxnSpPr>
        <p:spPr bwMode="gray">
          <a:xfrm>
            <a:off x="2665366" y="5930752"/>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a:extLst>
              <a:ext uri="{FF2B5EF4-FFF2-40B4-BE49-F238E27FC236}">
                <a16:creationId xmlns:a16="http://schemas.microsoft.com/office/drawing/2014/main" id="{028D8EC6-1DA9-45C6-86D1-6FFA3DD42349}"/>
              </a:ext>
            </a:extLst>
          </p:cNvPr>
          <p:cNvCxnSpPr/>
          <p:nvPr/>
        </p:nvCxnSpPr>
        <p:spPr bwMode="gray">
          <a:xfrm>
            <a:off x="8402677" y="5930752"/>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1836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27D1639E-D4F7-4CDF-B9EF-A7FCABAA1B93}"/>
              </a:ext>
            </a:extLst>
          </p:cNvPr>
          <p:cNvSpPr>
            <a:spLocks noGrp="1"/>
          </p:cNvSpPr>
          <p:nvPr>
            <p:ph type="body" sz="quarter" idx="10"/>
          </p:nvPr>
        </p:nvSpPr>
        <p:spPr bwMode="gray"/>
        <p:txBody>
          <a:bodyPr/>
          <a:lstStyle/>
          <a:p>
            <a:pPr algn="l" fontAlgn="ctr"/>
            <a:r>
              <a:rPr lang="en-US" sz="1800" dirty="0">
                <a:latin typeface="Huawei Sans" panose="020C0503030203020204" pitchFamily="34" charset="0"/>
              </a:rPr>
              <a:t>Depending on the WLAN data forwarding type and whether data is forwarded across Layer 3, four traffic forwarding models in WLAN roaming are classified, as described in the following table.</a:t>
            </a:r>
            <a:endParaRPr lang="en-US" altLang="zh-CN" sz="1800" dirty="0">
              <a:latin typeface="Huawei Sans" panose="020C0503030203020204" pitchFamily="34" charset="0"/>
            </a:endParaRPr>
          </a:p>
        </p:txBody>
      </p:sp>
      <p:sp>
        <p:nvSpPr>
          <p:cNvPr id="2" name="标题 1">
            <a:extLst>
              <a:ext uri="{FF2B5EF4-FFF2-40B4-BE49-F238E27FC236}">
                <a16:creationId xmlns:a16="http://schemas.microsoft.com/office/drawing/2014/main" id="{A9E73C02-01D7-4859-8047-99F76CF64DAA}"/>
              </a:ext>
            </a:extLst>
          </p:cNvPr>
          <p:cNvSpPr>
            <a:spLocks noGrp="1"/>
          </p:cNvSpPr>
          <p:nvPr>
            <p:ph type="title"/>
          </p:nvPr>
        </p:nvSpPr>
        <p:spPr bwMode="gray"/>
        <p:txBody>
          <a:bodyPr anchor="ctr"/>
          <a:lstStyle/>
          <a:p>
            <a:pPr fontAlgn="ctr"/>
            <a:r>
              <a:rPr lang="en-US" sz="3200" dirty="0">
                <a:latin typeface="Huawei Sans" panose="020C0503030203020204" pitchFamily="34" charset="0"/>
              </a:rPr>
              <a:t>Traffic Forwarding Models in WLAN Roaming</a:t>
            </a:r>
          </a:p>
        </p:txBody>
      </p:sp>
      <p:graphicFrame>
        <p:nvGraphicFramePr>
          <p:cNvPr id="5" name="表格 4">
            <a:extLst>
              <a:ext uri="{FF2B5EF4-FFF2-40B4-BE49-F238E27FC236}">
                <a16:creationId xmlns:a16="http://schemas.microsoft.com/office/drawing/2014/main" id="{CD364A76-6FF6-45BE-917F-7CDC6C16ABFD}"/>
              </a:ext>
            </a:extLst>
          </p:cNvPr>
          <p:cNvGraphicFramePr>
            <a:graphicFrameLocks noGrp="1"/>
          </p:cNvGraphicFramePr>
          <p:nvPr>
            <p:extLst>
              <p:ext uri="{D42A27DB-BD31-4B8C-83A1-F6EECF244321}">
                <p14:modId xmlns:p14="http://schemas.microsoft.com/office/powerpoint/2010/main" val="39085045"/>
              </p:ext>
            </p:extLst>
          </p:nvPr>
        </p:nvGraphicFramePr>
        <p:xfrm>
          <a:off x="880028" y="2279090"/>
          <a:ext cx="10372172" cy="3561958"/>
        </p:xfrm>
        <a:graphic>
          <a:graphicData uri="http://schemas.openxmlformats.org/drawingml/2006/table">
            <a:tbl>
              <a:tblPr/>
              <a:tblGrid>
                <a:gridCol w="3320497">
                  <a:extLst>
                    <a:ext uri="{9D8B030D-6E8A-4147-A177-3AD203B41FA5}">
                      <a16:colId xmlns:a16="http://schemas.microsoft.com/office/drawing/2014/main" val="20000"/>
                    </a:ext>
                  </a:extLst>
                </a:gridCol>
                <a:gridCol w="7051675">
                  <a:extLst>
                    <a:ext uri="{9D8B030D-6E8A-4147-A177-3AD203B41FA5}">
                      <a16:colId xmlns:a16="http://schemas.microsoft.com/office/drawing/2014/main" val="20001"/>
                    </a:ext>
                  </a:extLst>
                </a:gridCol>
              </a:tblGrid>
              <a:tr h="470630">
                <a:tc>
                  <a:txBody>
                    <a:bodyPr/>
                    <a:lstStyle/>
                    <a:p>
                      <a:pPr algn="ctr" fontAlgn="ctr"/>
                      <a:r>
                        <a:rPr lang="en-US" sz="1600" b="1" dirty="0">
                          <a:solidFill>
                            <a:schemeClr val="bg1"/>
                          </a:solidFill>
                          <a:latin typeface="Huawei Sans" panose="020C0503030203020204" pitchFamily="34" charset="0"/>
                        </a:rPr>
                        <a:t>Forwarding Model</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83563" marR="83563" marT="41782" marB="41782"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rPr>
                        <a:t>Characteristics</a:t>
                      </a:r>
                    </a:p>
                  </a:txBody>
                  <a:tcPr marL="83563" marR="83563" marT="41782" marB="41782"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608440">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400" dirty="0">
                          <a:solidFill>
                            <a:schemeClr val="tx1"/>
                          </a:solidFill>
                          <a:latin typeface="Huawei Sans" panose="020C0503030203020204" pitchFamily="34" charset="0"/>
                        </a:rPr>
                        <a:t>Direct forwarding in Layer 2 roaming</a:t>
                      </a:r>
                    </a:p>
                  </a:txBody>
                  <a:tcPr marL="89965" marR="89965" marT="46782" marB="46782"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rowSpan="2">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400" dirty="0">
                          <a:solidFill>
                            <a:schemeClr val="tx1"/>
                          </a:solidFill>
                          <a:latin typeface="Huawei Sans" panose="020C0503030203020204" pitchFamily="34" charset="0"/>
                        </a:rPr>
                        <a:t>STAs stay on the same subnet before and after Layer 2 roaming. Similar to packet forwarding for new STAs, the FAP or FAC forwards packets of Layer 2 roaming STAs</a:t>
                      </a:r>
                      <a:r>
                        <a:rPr lang="en-US" sz="1400" baseline="0" dirty="0">
                          <a:solidFill>
                            <a:schemeClr val="tx1"/>
                          </a:solidFill>
                          <a:latin typeface="Huawei Sans" panose="020C0503030203020204" pitchFamily="34" charset="0"/>
                        </a:rPr>
                        <a:t> </a:t>
                      </a:r>
                      <a:r>
                        <a:rPr lang="en-US" sz="1400" dirty="0">
                          <a:solidFill>
                            <a:schemeClr val="tx1"/>
                          </a:solidFill>
                          <a:latin typeface="Huawei Sans" panose="020C0503030203020204" pitchFamily="34" charset="0"/>
                        </a:rPr>
                        <a:t>on the local network but</a:t>
                      </a:r>
                      <a:r>
                        <a:rPr lang="en-US" sz="1400" baseline="0" dirty="0">
                          <a:solidFill>
                            <a:schemeClr val="tx1"/>
                          </a:solidFill>
                          <a:latin typeface="Huawei Sans" panose="020C0503030203020204" pitchFamily="34" charset="0"/>
                        </a:rPr>
                        <a:t> does not </a:t>
                      </a:r>
                      <a:r>
                        <a:rPr lang="en-US" sz="1400" dirty="0">
                          <a:solidFill>
                            <a:schemeClr val="tx1"/>
                          </a:solidFill>
                          <a:latin typeface="Huawei Sans" panose="020C0503030203020204" pitchFamily="34" charset="0"/>
                        </a:rPr>
                        <a:t>send the packets back to the home agent over a tunnel.</a:t>
                      </a:r>
                    </a:p>
                  </a:txBody>
                  <a:tcPr marL="91404" marR="91404" marT="45702" marB="45702"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1"/>
                  </a:ext>
                </a:extLst>
              </a:tr>
              <a:tr h="608440">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defRPr/>
                      </a:pPr>
                      <a:r>
                        <a:rPr lang="en-US" sz="1400" dirty="0">
                          <a:solidFill>
                            <a:schemeClr val="tx1"/>
                          </a:solidFill>
                          <a:latin typeface="Huawei Sans" panose="020C0503030203020204" pitchFamily="34" charset="0"/>
                        </a:rPr>
                        <a:t>Tunnel forwarding in Layer 2 roaming</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89965" marR="89965" marT="46782" marB="46782"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vMerge="1">
                  <a:txBody>
                    <a:bodyPr/>
                    <a:lstStyle/>
                    <a:p>
                      <a:endParaRPr lang="zh-CN" altLang="en-US" dirty="0"/>
                    </a:p>
                  </a:txBody>
                  <a:tcPr marL="91404" marR="91404" marT="45702" marB="45702"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540735583"/>
                  </a:ext>
                </a:extLst>
              </a:tr>
              <a:tr h="793990">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defRPr/>
                      </a:pPr>
                      <a:r>
                        <a:rPr lang="en-US" sz="1400" dirty="0">
                          <a:solidFill>
                            <a:schemeClr val="tx1"/>
                          </a:solidFill>
                          <a:latin typeface="Huawei Sans" panose="020C0503030203020204" pitchFamily="34" charset="0"/>
                        </a:rPr>
                        <a:t>Direct forwarding in Layer 3 roaming</a:t>
                      </a:r>
                    </a:p>
                  </a:txBody>
                  <a:tcPr marL="89965" marR="89965" marT="46782" marB="46782"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400" dirty="0">
                          <a:solidFill>
                            <a:schemeClr val="tx1"/>
                          </a:solidFill>
                          <a:latin typeface="Huawei Sans" panose="020C0503030203020204" pitchFamily="34" charset="0"/>
                        </a:rPr>
                        <a:t>Service packets between the HAP and HAC are not encapsulated with the CAPWAP header. Therefore, whether the HAP and HAC reside on the same subnet cannot be determined. In this case, packets are forwarded back to the HAP by default.</a:t>
                      </a:r>
                    </a:p>
                  </a:txBody>
                  <a:tcPr marL="91404" marR="91404" marT="45702" marB="45702"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3"/>
                  </a:ext>
                </a:extLst>
              </a:tr>
              <a:tr h="620508">
                <a:tc>
                  <a:txBody>
                    <a:bodyPr/>
                    <a:lstStyle/>
                    <a:p>
                      <a:pPr marL="381000" marR="0" lvl="0" indent="-381000" algn="ctr" defTabSz="914400" rtl="0" eaLnBrk="1" fontAlgn="ctr" latinLnBrk="0" hangingPunct="1">
                        <a:lnSpc>
                          <a:spcPts val="2200"/>
                        </a:lnSpc>
                        <a:spcBef>
                          <a:spcPts val="1800"/>
                        </a:spcBef>
                        <a:spcAft>
                          <a:spcPts val="1800"/>
                        </a:spcAft>
                        <a:buClr>
                          <a:schemeClr val="accent1"/>
                        </a:buClr>
                        <a:buSzPct val="100000"/>
                        <a:buFont typeface="Wingdings" pitchFamily="2" charset="2"/>
                        <a:buNone/>
                        <a:tabLst/>
                        <a:defRPr/>
                      </a:pPr>
                      <a:r>
                        <a:rPr lang="en-US" sz="1400" dirty="0">
                          <a:solidFill>
                            <a:schemeClr val="tx1"/>
                          </a:solidFill>
                          <a:latin typeface="Huawei Sans" panose="020C0503030203020204" pitchFamily="34" charset="0"/>
                        </a:rPr>
                        <a:t>Tunnel forwarding in Layer 3 roaming</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89965" marR="89965" marT="46782" marB="46782"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fontAlgn="ctr"/>
                      <a:r>
                        <a:rPr lang="en-US" sz="1400" dirty="0">
                          <a:latin typeface="Huawei Sans" panose="020C0503030203020204" pitchFamily="34" charset="0"/>
                        </a:rPr>
                        <a:t>Service packets between the HAP and HAC are encapsulated with the CAPWAP header. In this case, the HAP and HAC can be considered on the same subnet. Instead of forwarding the packets back to the HAP, the HAC directly forwards the packets to the upper-layer network.</a:t>
                      </a:r>
                    </a:p>
                  </a:txBody>
                  <a:tcPr marL="91404" marR="91404" marT="45702" marB="45702"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646311715"/>
                  </a:ext>
                </a:extLst>
              </a:tr>
            </a:tbl>
          </a:graphicData>
        </a:graphic>
      </p:graphicFrame>
    </p:spTree>
    <p:extLst>
      <p:ext uri="{BB962C8B-B14F-4D97-AF65-F5344CB8AC3E}">
        <p14:creationId xmlns:p14="http://schemas.microsoft.com/office/powerpoint/2010/main" val="26248749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sz="3200" dirty="0">
                <a:latin typeface="Huawei Sans" panose="020C0503030203020204" pitchFamily="34" charset="0"/>
              </a:rPr>
              <a:t>Inter-AC Layer 2 Roaming — Direct Forwarding</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4457" y="1566810"/>
            <a:ext cx="810701" cy="408398"/>
          </a:xfrm>
          <a:prstGeom prst="rect">
            <a:avLst/>
          </a:prstGeom>
        </p:spPr>
      </p:pic>
      <p:pic>
        <p:nvPicPr>
          <p:cNvPr id="4" name="图片 3" descr="AC-蓝.png"/>
          <p:cNvPicPr>
            <a:picLocks noChangeAspect="1"/>
          </p:cNvPicPr>
          <p:nvPr/>
        </p:nvPicPr>
        <p:blipFill>
          <a:blip r:embed="rId4" cstate="print"/>
          <a:stretch>
            <a:fillRect/>
          </a:stretch>
        </p:blipFill>
        <p:spPr bwMode="gray">
          <a:xfrm>
            <a:off x="533045" y="2154887"/>
            <a:ext cx="540000" cy="441818"/>
          </a:xfrm>
          <a:prstGeom prst="rect">
            <a:avLst/>
          </a:prstGeom>
        </p:spPr>
      </p:pic>
      <p:pic>
        <p:nvPicPr>
          <p:cNvPr id="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68819" y="4378491"/>
            <a:ext cx="540000" cy="442800"/>
          </a:xfrm>
          <a:prstGeom prst="rect">
            <a:avLst/>
          </a:prstGeom>
        </p:spPr>
      </p:pic>
      <p:pic>
        <p:nvPicPr>
          <p:cNvPr id="6" name="图片 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768819" y="2789660"/>
            <a:ext cx="540000" cy="442800"/>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16780" y="4378491"/>
            <a:ext cx="540000" cy="442800"/>
          </a:xfrm>
          <a:prstGeom prst="rect">
            <a:avLst/>
          </a:prstGeom>
        </p:spPr>
      </p:pic>
      <p:sp>
        <p:nvSpPr>
          <p:cNvPr id="8" name="椭圆 7"/>
          <p:cNvSpPr/>
          <p:nvPr/>
        </p:nvSpPr>
        <p:spPr bwMode="gray">
          <a:xfrm>
            <a:off x="2875022" y="4194891"/>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p:cNvSpPr/>
          <p:nvPr/>
        </p:nvSpPr>
        <p:spPr bwMode="gray">
          <a:xfrm>
            <a:off x="533045" y="4194891"/>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2806537" y="4969210"/>
            <a:ext cx="808235" cy="276999"/>
          </a:xfrm>
          <a:prstGeom prst="rect">
            <a:avLst/>
          </a:prstGeom>
          <a:noFill/>
        </p:spPr>
        <p:txBody>
          <a:bodyPr wrap="none" rtlCol="0">
            <a:spAutoFit/>
          </a:bodyPr>
          <a:lstStyle/>
          <a:p>
            <a:pPr algn="ctr" fontAlgn="ctr"/>
            <a:r>
              <a:rPr lang="en-US" sz="1200" dirty="0">
                <a:latin typeface="Huawei Sans" panose="020C0503030203020204" pitchFamily="34" charset="0"/>
              </a:rPr>
              <a:t>Roaming</a:t>
            </a:r>
          </a:p>
        </p:txBody>
      </p:sp>
      <p:pic>
        <p:nvPicPr>
          <p:cNvPr id="11" name="图片 10" descr="笔记本电脑.png"/>
          <p:cNvPicPr>
            <a:picLocks noChangeAspect="1"/>
          </p:cNvPicPr>
          <p:nvPr/>
        </p:nvPicPr>
        <p:blipFill>
          <a:blip r:embed="rId7" cstate="print"/>
          <a:stretch>
            <a:fillRect/>
          </a:stretch>
        </p:blipFill>
        <p:spPr bwMode="gray">
          <a:xfrm>
            <a:off x="1763056" y="5489560"/>
            <a:ext cx="539779" cy="338400"/>
          </a:xfrm>
          <a:prstGeom prst="rect">
            <a:avLst/>
          </a:prstGeom>
        </p:spPr>
      </p:pic>
      <p:pic>
        <p:nvPicPr>
          <p:cNvPr id="12" name="图片 11" descr="wifi信号蓝.png"/>
          <p:cNvPicPr>
            <a:picLocks noChangeAspect="1"/>
          </p:cNvPicPr>
          <p:nvPr/>
        </p:nvPicPr>
        <p:blipFill>
          <a:blip r:embed="rId8" cstate="print"/>
          <a:stretch>
            <a:fillRect/>
          </a:stretch>
        </p:blipFill>
        <p:spPr bwMode="gray">
          <a:xfrm flipV="1">
            <a:off x="1785834" y="4911263"/>
            <a:ext cx="505969" cy="423673"/>
          </a:xfrm>
          <a:prstGeom prst="rect">
            <a:avLst/>
          </a:prstGeom>
        </p:spPr>
      </p:pic>
      <p:pic>
        <p:nvPicPr>
          <p:cNvPr id="13" name="图片 12" descr="笔记本电脑.png"/>
          <p:cNvPicPr>
            <a:picLocks noChangeAspect="1"/>
          </p:cNvPicPr>
          <p:nvPr/>
        </p:nvPicPr>
        <p:blipFill>
          <a:blip r:embed="rId7" cstate="print"/>
          <a:stretch>
            <a:fillRect/>
          </a:stretch>
        </p:blipFill>
        <p:spPr bwMode="gray">
          <a:xfrm>
            <a:off x="4094002" y="5489560"/>
            <a:ext cx="539779" cy="338400"/>
          </a:xfrm>
          <a:prstGeom prst="rect">
            <a:avLst/>
          </a:prstGeom>
        </p:spPr>
      </p:pic>
      <p:pic>
        <p:nvPicPr>
          <p:cNvPr id="14" name="图片 13" descr="wifi信号蓝.png"/>
          <p:cNvPicPr>
            <a:picLocks noChangeAspect="1"/>
          </p:cNvPicPr>
          <p:nvPr/>
        </p:nvPicPr>
        <p:blipFill>
          <a:blip r:embed="rId8" cstate="print"/>
          <a:stretch>
            <a:fillRect/>
          </a:stretch>
        </p:blipFill>
        <p:spPr bwMode="gray">
          <a:xfrm flipV="1">
            <a:off x="4116780" y="4911263"/>
            <a:ext cx="505969" cy="423673"/>
          </a:xfrm>
          <a:prstGeom prst="rect">
            <a:avLst/>
          </a:prstGeom>
        </p:spPr>
      </p:pic>
      <p:sp>
        <p:nvSpPr>
          <p:cNvPr id="15" name="文本框 14"/>
          <p:cNvSpPr txBox="1"/>
          <p:nvPr/>
        </p:nvSpPr>
        <p:spPr bwMode="gray">
          <a:xfrm>
            <a:off x="1250635" y="5510193"/>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4563717" y="5501604"/>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id="{A5EB00A4-2A3F-48E7-B551-B449E284DE03}"/>
              </a:ext>
            </a:extLst>
          </p:cNvPr>
          <p:cNvSpPr txBox="1"/>
          <p:nvPr/>
        </p:nvSpPr>
        <p:spPr bwMode="gray">
          <a:xfrm>
            <a:off x="533447" y="2613290"/>
            <a:ext cx="53959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id="{A5EB00A4-2A3F-48E7-B551-B449E284DE03}"/>
              </a:ext>
            </a:extLst>
          </p:cNvPr>
          <p:cNvSpPr txBox="1"/>
          <p:nvPr/>
        </p:nvSpPr>
        <p:spPr bwMode="gray">
          <a:xfrm>
            <a:off x="1261585" y="4452536"/>
            <a:ext cx="53318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id="{A5EB00A4-2A3F-48E7-B551-B449E284DE03}"/>
              </a:ext>
            </a:extLst>
          </p:cNvPr>
          <p:cNvSpPr txBox="1"/>
          <p:nvPr/>
        </p:nvSpPr>
        <p:spPr bwMode="gray">
          <a:xfrm>
            <a:off x="4638465" y="4439830"/>
            <a:ext cx="4915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691026" y="5284963"/>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609372" y="5284963"/>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890140" y="4935562"/>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10</a:t>
            </a:r>
            <a:endParaRPr lang="en-US" altLang="zh-CN" sz="1200" dirty="0">
              <a:latin typeface="Huawei Sans" panose="020C0503030203020204" pitchFamily="34" charset="0"/>
            </a:endParaRPr>
          </a:p>
        </p:txBody>
      </p:sp>
      <p:sp>
        <p:nvSpPr>
          <p:cNvPr id="24" name="文本框 23"/>
          <p:cNvSpPr txBox="1"/>
          <p:nvPr/>
        </p:nvSpPr>
        <p:spPr bwMode="gray">
          <a:xfrm>
            <a:off x="4775559" y="4935562"/>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10</a:t>
            </a:r>
            <a:endParaRPr lang="en-US" altLang="zh-CN" sz="1200" dirty="0">
              <a:latin typeface="Huawei Sans" panose="020C0503030203020204" pitchFamily="34" charset="0"/>
            </a:endParaRPr>
          </a:p>
        </p:txBody>
      </p:sp>
      <p:pic>
        <p:nvPicPr>
          <p:cNvPr id="25" name="图片 2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116780" y="2789660"/>
            <a:ext cx="540000" cy="442800"/>
          </a:xfrm>
          <a:prstGeom prst="rect">
            <a:avLst/>
          </a:prstGeom>
        </p:spPr>
      </p:pic>
      <p:pic>
        <p:nvPicPr>
          <p:cNvPr id="26" name="图片 25" descr="AC-蓝.png"/>
          <p:cNvPicPr>
            <a:picLocks noChangeAspect="1"/>
          </p:cNvPicPr>
          <p:nvPr/>
        </p:nvPicPr>
        <p:blipFill>
          <a:blip r:embed="rId4" cstate="print"/>
          <a:stretch>
            <a:fillRect/>
          </a:stretch>
        </p:blipFill>
        <p:spPr bwMode="gray">
          <a:xfrm>
            <a:off x="5346570" y="2154887"/>
            <a:ext cx="540000" cy="441818"/>
          </a:xfrm>
          <a:prstGeom prst="rect">
            <a:avLst/>
          </a:prstGeom>
        </p:spPr>
      </p:pic>
      <p:cxnSp>
        <p:nvCxnSpPr>
          <p:cNvPr id="27" name="直接连接符 26"/>
          <p:cNvCxnSpPr>
            <a:stCxn id="6" idx="2"/>
            <a:endCxn id="5" idx="0"/>
          </p:cNvCxnSpPr>
          <p:nvPr/>
        </p:nvCxnSpPr>
        <p:spPr bwMode="gray">
          <a:xfrm>
            <a:off x="2038819" y="3232460"/>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5" idx="2"/>
            <a:endCxn id="7" idx="0"/>
          </p:cNvCxnSpPr>
          <p:nvPr/>
        </p:nvCxnSpPr>
        <p:spPr bwMode="gray">
          <a:xfrm>
            <a:off x="4386780" y="3232460"/>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6" idx="3"/>
            <a:endCxn id="25" idx="1"/>
          </p:cNvCxnSpPr>
          <p:nvPr/>
        </p:nvCxnSpPr>
        <p:spPr bwMode="gray">
          <a:xfrm>
            <a:off x="2308819" y="3011060"/>
            <a:ext cx="18079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6" idx="1"/>
            <a:endCxn id="25" idx="3"/>
          </p:cNvCxnSpPr>
          <p:nvPr/>
        </p:nvCxnSpPr>
        <p:spPr bwMode="gray">
          <a:xfrm flipH="1">
            <a:off x="4656780" y="2375796"/>
            <a:ext cx="689790"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6" idx="1"/>
            <a:endCxn id="4" idx="3"/>
          </p:cNvCxnSpPr>
          <p:nvPr/>
        </p:nvCxnSpPr>
        <p:spPr bwMode="gray">
          <a:xfrm flipH="1" flipV="1">
            <a:off x="1073045" y="2375796"/>
            <a:ext cx="695774"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 idx="0"/>
            <a:endCxn id="3" idx="2"/>
          </p:cNvCxnSpPr>
          <p:nvPr/>
        </p:nvCxnSpPr>
        <p:spPr bwMode="gray">
          <a:xfrm flipV="1">
            <a:off x="2038819" y="1975208"/>
            <a:ext cx="1170989" cy="8144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 idx="2"/>
            <a:endCxn id="25" idx="0"/>
          </p:cNvCxnSpPr>
          <p:nvPr/>
        </p:nvCxnSpPr>
        <p:spPr bwMode="gray">
          <a:xfrm>
            <a:off x="3209808" y="1975208"/>
            <a:ext cx="1176972" cy="814452"/>
          </a:xfrm>
          <a:prstGeom prst="line">
            <a:avLst/>
          </a:prstGeom>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5EB00A4-2A3F-48E7-B551-B449E284DE03}"/>
              </a:ext>
            </a:extLst>
          </p:cNvPr>
          <p:cNvSpPr txBox="1"/>
          <p:nvPr/>
        </p:nvSpPr>
        <p:spPr bwMode="gray">
          <a:xfrm>
            <a:off x="5346570" y="2613290"/>
            <a:ext cx="4979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287268" y="3411895"/>
            <a:ext cx="1541084" cy="523220"/>
          </a:xfrm>
          <a:prstGeom prst="rect">
            <a:avLst/>
          </a:prstGeom>
          <a:noFill/>
        </p:spPr>
        <p:txBody>
          <a:bodyPr wrap="square" rtlCol="0">
            <a:spAutoFit/>
          </a:bodyPr>
          <a:lstStyle/>
          <a:p>
            <a:pPr algn="ctr" fontAlgn="ctr"/>
            <a:r>
              <a:rPr lang="en-US" sz="1400" b="1" dirty="0">
                <a:solidFill>
                  <a:srgbClr val="EC7061"/>
                </a:solidFill>
                <a:latin typeface="Huawei Sans" panose="020C0503030203020204" pitchFamily="34" charset="0"/>
              </a:rPr>
              <a:t>Traffic flow before roaming</a:t>
            </a:r>
          </a:p>
        </p:txBody>
      </p:sp>
      <p:sp>
        <p:nvSpPr>
          <p:cNvPr id="45" name="文本占位符 72"/>
          <p:cNvSpPr txBox="1">
            <a:spLocks/>
          </p:cNvSpPr>
          <p:nvPr/>
        </p:nvSpPr>
        <p:spPr bwMode="gray">
          <a:xfrm>
            <a:off x="6124636" y="2153388"/>
            <a:ext cx="5669461" cy="3041735"/>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Before roaming: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r>
              <a:rPr lang="en-US" sz="1400" dirty="0">
                <a:latin typeface="Huawei Sans" panose="020C0503030203020204" pitchFamily="34" charset="0"/>
              </a:rPr>
              <a:t>The STA sends service packets to the HAP.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r>
              <a:rPr lang="en-US" sz="1400" dirty="0">
                <a:latin typeface="Huawei Sans" panose="020C0503030203020204" pitchFamily="34" charset="0"/>
              </a:rPr>
              <a:t>After receiving the service packets, the HAP forwards them to the upper-layer network through the gateway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a:latin typeface="Huawei Sans" panose="020C0503030203020204" pitchFamily="34" charset="0"/>
              </a:rPr>
              <a:t>After roaming:</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r>
              <a:rPr lang="en-US" sz="1400" dirty="0">
                <a:latin typeface="Huawei Sans" panose="020C0503030203020204" pitchFamily="34" charset="0"/>
              </a:rPr>
              <a:t>The STA sends service packets to the FAP.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r>
              <a:rPr lang="en-US" sz="1400" dirty="0">
                <a:latin typeface="Huawei Sans" panose="020C0503030203020204" pitchFamily="34" charset="0"/>
              </a:rPr>
              <a:t>After receiving the service packets, the FAP forwards them to the upper-layer network through the gateway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1827259" y="1948346"/>
            <a:ext cx="1192667" cy="3585411"/>
          </a:xfrm>
          <a:custGeom>
            <a:avLst/>
            <a:gdLst>
              <a:gd name="connsiteX0" fmla="*/ 121857 w 1192667"/>
              <a:gd name="connsiteY0" fmla="*/ 3585411 h 3585411"/>
              <a:gd name="connsiteX1" fmla="*/ 97794 w 1192667"/>
              <a:gd name="connsiteY1" fmla="*/ 1034716 h 3585411"/>
              <a:gd name="connsiteX2" fmla="*/ 1192667 w 1192667"/>
              <a:gd name="connsiteY2" fmla="*/ 0 h 3585411"/>
            </a:gdLst>
            <a:ahLst/>
            <a:cxnLst>
              <a:cxn ang="0">
                <a:pos x="connsiteX0" y="connsiteY0"/>
              </a:cxn>
              <a:cxn ang="0">
                <a:pos x="connsiteX1" y="connsiteY1"/>
              </a:cxn>
              <a:cxn ang="0">
                <a:pos x="connsiteX2" y="connsiteY2"/>
              </a:cxn>
            </a:cxnLst>
            <a:rect l="l" t="t" r="r" b="b"/>
            <a:pathLst>
              <a:path w="1192667" h="3585411">
                <a:moveTo>
                  <a:pt x="121857" y="3585411"/>
                </a:moveTo>
                <a:cubicBezTo>
                  <a:pt x="20591" y="2608848"/>
                  <a:pt x="-80674" y="1632285"/>
                  <a:pt x="97794" y="1034716"/>
                </a:cubicBezTo>
                <a:cubicBezTo>
                  <a:pt x="276262" y="437147"/>
                  <a:pt x="734464" y="218573"/>
                  <a:pt x="1192667"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7" name="任意多边形 46"/>
          <p:cNvSpPr/>
          <p:nvPr/>
        </p:nvSpPr>
        <p:spPr bwMode="gray">
          <a:xfrm flipH="1">
            <a:off x="3379582" y="1935089"/>
            <a:ext cx="1192667" cy="3585411"/>
          </a:xfrm>
          <a:custGeom>
            <a:avLst/>
            <a:gdLst>
              <a:gd name="connsiteX0" fmla="*/ 121857 w 1192667"/>
              <a:gd name="connsiteY0" fmla="*/ 3585411 h 3585411"/>
              <a:gd name="connsiteX1" fmla="*/ 97794 w 1192667"/>
              <a:gd name="connsiteY1" fmla="*/ 1034716 h 3585411"/>
              <a:gd name="connsiteX2" fmla="*/ 1192667 w 1192667"/>
              <a:gd name="connsiteY2" fmla="*/ 0 h 3585411"/>
            </a:gdLst>
            <a:ahLst/>
            <a:cxnLst>
              <a:cxn ang="0">
                <a:pos x="connsiteX0" y="connsiteY0"/>
              </a:cxn>
              <a:cxn ang="0">
                <a:pos x="connsiteX1" y="connsiteY1"/>
              </a:cxn>
              <a:cxn ang="0">
                <a:pos x="connsiteX2" y="connsiteY2"/>
              </a:cxn>
            </a:cxnLst>
            <a:rect l="l" t="t" r="r" b="b"/>
            <a:pathLst>
              <a:path w="1192667" h="3585411">
                <a:moveTo>
                  <a:pt x="121857" y="3585411"/>
                </a:moveTo>
                <a:cubicBezTo>
                  <a:pt x="20591" y="2608848"/>
                  <a:pt x="-80674" y="1632285"/>
                  <a:pt x="97794" y="1034716"/>
                </a:cubicBezTo>
                <a:cubicBezTo>
                  <a:pt x="276262" y="437147"/>
                  <a:pt x="734464" y="218573"/>
                  <a:pt x="1192667" y="0"/>
                </a:cubicBezTo>
              </a:path>
            </a:pathLst>
          </a:custGeom>
          <a:noFill/>
          <a:ln w="34925">
            <a:solidFill>
              <a:srgbClr val="FFD17D"/>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8" name="文本框 47"/>
          <p:cNvSpPr txBox="1"/>
          <p:nvPr/>
        </p:nvSpPr>
        <p:spPr bwMode="gray">
          <a:xfrm>
            <a:off x="4618068" y="3417078"/>
            <a:ext cx="1458384" cy="523220"/>
          </a:xfrm>
          <a:prstGeom prst="rect">
            <a:avLst/>
          </a:prstGeom>
          <a:noFill/>
        </p:spPr>
        <p:txBody>
          <a:bodyPr wrap="square" rtlCol="0">
            <a:spAutoFit/>
          </a:bodyPr>
          <a:lstStyle/>
          <a:p>
            <a:pPr algn="ctr" fontAlgn="ctr"/>
            <a:r>
              <a:rPr lang="en-US" sz="1400" b="1" dirty="0">
                <a:solidFill>
                  <a:srgbClr val="FFD17D"/>
                </a:solidFill>
                <a:latin typeface="Huawei Sans" panose="020C0503030203020204" pitchFamily="34" charset="0"/>
              </a:rPr>
              <a:t>Traffic flow after roaming</a:t>
            </a:r>
          </a:p>
        </p:txBody>
      </p:sp>
      <p:cxnSp>
        <p:nvCxnSpPr>
          <p:cNvPr id="41" name="直接箭头连接符 40">
            <a:extLst>
              <a:ext uri="{FF2B5EF4-FFF2-40B4-BE49-F238E27FC236}">
                <a16:creationId xmlns:a16="http://schemas.microsoft.com/office/drawing/2014/main" id="{521FB6C6-237B-44E5-A9E5-53E6A59A1D2E}"/>
              </a:ext>
            </a:extLst>
          </p:cNvPr>
          <p:cNvCxnSpPr/>
          <p:nvPr/>
        </p:nvCxnSpPr>
        <p:spPr bwMode="gray">
          <a:xfrm>
            <a:off x="2665366" y="5689452"/>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6344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p:nvPr/>
        </p:nvSpPr>
        <p:spPr bwMode="gray">
          <a:xfrm flipH="1">
            <a:off x="4543335" y="2875547"/>
            <a:ext cx="890337" cy="1888958"/>
          </a:xfrm>
          <a:custGeom>
            <a:avLst/>
            <a:gdLst>
              <a:gd name="connsiteX0" fmla="*/ 890337 w 932574"/>
              <a:gd name="connsiteY0" fmla="*/ 1888958 h 1888958"/>
              <a:gd name="connsiteX1" fmla="*/ 830179 w 932574"/>
              <a:gd name="connsiteY1" fmla="*/ 794085 h 1888958"/>
              <a:gd name="connsiteX2" fmla="*/ 0 w 932574"/>
              <a:gd name="connsiteY2" fmla="*/ 0 h 1888958"/>
              <a:gd name="connsiteX0" fmla="*/ 890337 w 890337"/>
              <a:gd name="connsiteY0" fmla="*/ 1888958 h 1888958"/>
              <a:gd name="connsiteX1" fmla="*/ 0 w 890337"/>
              <a:gd name="connsiteY1" fmla="*/ 0 h 1888958"/>
            </a:gdLst>
            <a:ahLst/>
            <a:cxnLst>
              <a:cxn ang="0">
                <a:pos x="connsiteX0" y="connsiteY0"/>
              </a:cxn>
              <a:cxn ang="0">
                <a:pos x="connsiteX1" y="connsiteY1"/>
              </a:cxn>
            </a:cxnLst>
            <a:rect l="l" t="t" r="r" b="b"/>
            <a:pathLst>
              <a:path w="890337" h="1888958">
                <a:moveTo>
                  <a:pt x="890337" y="1888958"/>
                </a:moveTo>
                <a:lnTo>
                  <a:pt x="0" y="0"/>
                </a:lnTo>
              </a:path>
            </a:pathLst>
          </a:custGeom>
          <a:ln w="225425" cap="rnd">
            <a:solidFill>
              <a:srgbClr val="FFD17D">
                <a:alpha val="3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nchor="ctr"/>
          <a:lstStyle/>
          <a:p>
            <a:pPr fontAlgn="ctr"/>
            <a:r>
              <a:rPr lang="en-US" sz="3200" dirty="0">
                <a:latin typeface="Huawei Sans" panose="020C0503030203020204" pitchFamily="34" charset="0"/>
              </a:rPr>
              <a:t>Inter-AC Layer 3 Roaming — Tunnel Forwarding</a:t>
            </a:r>
          </a:p>
        </p:txBody>
      </p:sp>
      <p:sp>
        <p:nvSpPr>
          <p:cNvPr id="186" name="文本占位符 72"/>
          <p:cNvSpPr txBox="1">
            <a:spLocks/>
          </p:cNvSpPr>
          <p:nvPr/>
        </p:nvSpPr>
        <p:spPr bwMode="gray">
          <a:xfrm>
            <a:off x="6137276" y="1328852"/>
            <a:ext cx="5608637" cy="512076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Before roaming:</a:t>
            </a:r>
          </a:p>
          <a:p>
            <a:pPr marL="628650" lvl="1" indent="-314325" fontAlgn="ctr">
              <a:buFont typeface="+mj-lt"/>
              <a:buAutoNum type="arabicPeriod"/>
            </a:pPr>
            <a:r>
              <a:rPr lang="en-US" sz="1400" dirty="0">
                <a:latin typeface="Huawei Sans" panose="020C0503030203020204" pitchFamily="34" charset="0"/>
              </a:rPr>
              <a:t>The STA sends service packets to the HAP.</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After receiving the service packets, the HAP sends them to the HAC through a CAPWAP tunnel.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HAC forwards the service packets to the upper-layer network through the switch.</a:t>
            </a:r>
            <a:endParaRPr lang="en-US" altLang="zh-CN" sz="1400" dirty="0">
              <a:latin typeface="Huawei Sans" panose="020C0503030203020204" pitchFamily="34" charset="0"/>
            </a:endParaRPr>
          </a:p>
          <a:p>
            <a:pPr lvl="0" fontAlgn="ctr"/>
            <a:r>
              <a:rPr lang="en-US" sz="1600" dirty="0">
                <a:latin typeface="Huawei Sans" panose="020C0503030203020204" pitchFamily="34" charset="0"/>
              </a:rPr>
              <a:t>After roaming:</a:t>
            </a:r>
            <a:endParaRPr lang="en-US" altLang="zh-CN" sz="16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STA sends service packets to the FAP.</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After receiving the service packets, the FAP sends them to the FAC through a CAPWAP tunnel.</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FAC forwards the service packets to the HAC through a CAPWAP tunnel between them.</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HAC forwards the service packets to the upper-layer network through the switch.</a:t>
            </a:r>
            <a:endParaRPr lang="en-US" altLang="zh-CN" sz="1400" dirty="0">
              <a:latin typeface="Huawei Sans" panose="020C0503030203020204" pitchFamily="34" charset="0"/>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4457" y="1868369"/>
            <a:ext cx="810701" cy="408398"/>
          </a:xfrm>
          <a:prstGeom prst="rect">
            <a:avLst/>
          </a:prstGeom>
        </p:spPr>
      </p:pic>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68819" y="4680050"/>
            <a:ext cx="540000" cy="442800"/>
          </a:xfrm>
          <a:prstGeom prst="rect">
            <a:avLst/>
          </a:prstGeom>
        </p:spPr>
      </p:pic>
      <p:pic>
        <p:nvPicPr>
          <p:cNvPr id="50" name="图片 4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68819" y="3091219"/>
            <a:ext cx="540000" cy="442800"/>
          </a:xfrm>
          <a:prstGeom prst="rect">
            <a:avLst/>
          </a:prstGeom>
        </p:spPr>
      </p:pic>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16780" y="4680050"/>
            <a:ext cx="540000" cy="442800"/>
          </a:xfrm>
          <a:prstGeom prst="rect">
            <a:avLst/>
          </a:prstGeom>
        </p:spPr>
      </p:pic>
      <p:sp>
        <p:nvSpPr>
          <p:cNvPr id="52" name="椭圆 51"/>
          <p:cNvSpPr/>
          <p:nvPr/>
        </p:nvSpPr>
        <p:spPr bwMode="gray">
          <a:xfrm>
            <a:off x="2875022" y="4496450"/>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p:nvPr/>
        </p:nvSpPr>
        <p:spPr bwMode="gray">
          <a:xfrm>
            <a:off x="533045" y="4496450"/>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806923" y="5270769"/>
            <a:ext cx="808235" cy="276999"/>
          </a:xfrm>
          <a:prstGeom prst="rect">
            <a:avLst/>
          </a:prstGeom>
          <a:noFill/>
        </p:spPr>
        <p:txBody>
          <a:bodyPr wrap="none" rtlCol="0">
            <a:spAutoFit/>
          </a:bodyPr>
          <a:lstStyle/>
          <a:p>
            <a:pPr fontAlgn="ctr"/>
            <a:r>
              <a:rPr lang="en-US" sz="1200" dirty="0">
                <a:latin typeface="Huawei Sans" panose="020C0503030203020204" pitchFamily="34" charset="0"/>
              </a:rPr>
              <a:t>Roaming</a:t>
            </a:r>
          </a:p>
        </p:txBody>
      </p:sp>
      <p:pic>
        <p:nvPicPr>
          <p:cNvPr id="55" name="图片 54" descr="笔记本电脑.png"/>
          <p:cNvPicPr>
            <a:picLocks noChangeAspect="1"/>
          </p:cNvPicPr>
          <p:nvPr/>
        </p:nvPicPr>
        <p:blipFill>
          <a:blip r:embed="rId6" cstate="print"/>
          <a:stretch>
            <a:fillRect/>
          </a:stretch>
        </p:blipFill>
        <p:spPr bwMode="gray">
          <a:xfrm>
            <a:off x="1763056" y="5791119"/>
            <a:ext cx="539779" cy="338400"/>
          </a:xfrm>
          <a:prstGeom prst="rect">
            <a:avLst/>
          </a:prstGeom>
        </p:spPr>
      </p:pic>
      <p:pic>
        <p:nvPicPr>
          <p:cNvPr id="56" name="图片 55" descr="wifi信号蓝.png"/>
          <p:cNvPicPr>
            <a:picLocks noChangeAspect="1"/>
          </p:cNvPicPr>
          <p:nvPr/>
        </p:nvPicPr>
        <p:blipFill>
          <a:blip r:embed="rId7" cstate="print"/>
          <a:stretch>
            <a:fillRect/>
          </a:stretch>
        </p:blipFill>
        <p:spPr bwMode="gray">
          <a:xfrm flipV="1">
            <a:off x="1785834" y="5212822"/>
            <a:ext cx="505969" cy="423673"/>
          </a:xfrm>
          <a:prstGeom prst="rect">
            <a:avLst/>
          </a:prstGeom>
        </p:spPr>
      </p:pic>
      <p:pic>
        <p:nvPicPr>
          <p:cNvPr id="57" name="图片 56" descr="笔记本电脑.png"/>
          <p:cNvPicPr>
            <a:picLocks noChangeAspect="1"/>
          </p:cNvPicPr>
          <p:nvPr/>
        </p:nvPicPr>
        <p:blipFill>
          <a:blip r:embed="rId6" cstate="print"/>
          <a:stretch>
            <a:fillRect/>
          </a:stretch>
        </p:blipFill>
        <p:spPr bwMode="gray">
          <a:xfrm>
            <a:off x="4094002" y="5791119"/>
            <a:ext cx="539779" cy="338400"/>
          </a:xfrm>
          <a:prstGeom prst="rect">
            <a:avLst/>
          </a:prstGeom>
        </p:spPr>
      </p:pic>
      <p:pic>
        <p:nvPicPr>
          <p:cNvPr id="58" name="图片 57" descr="wifi信号蓝.png"/>
          <p:cNvPicPr>
            <a:picLocks noChangeAspect="1"/>
          </p:cNvPicPr>
          <p:nvPr/>
        </p:nvPicPr>
        <p:blipFill>
          <a:blip r:embed="rId7" cstate="print"/>
          <a:stretch>
            <a:fillRect/>
          </a:stretch>
        </p:blipFill>
        <p:spPr bwMode="gray">
          <a:xfrm flipV="1">
            <a:off x="4116780" y="5212822"/>
            <a:ext cx="505969" cy="423673"/>
          </a:xfrm>
          <a:prstGeom prst="rect">
            <a:avLst/>
          </a:prstGeom>
        </p:spPr>
      </p:pic>
      <p:sp>
        <p:nvSpPr>
          <p:cNvPr id="59" name="文本框 58"/>
          <p:cNvSpPr txBox="1"/>
          <p:nvPr/>
        </p:nvSpPr>
        <p:spPr bwMode="gray">
          <a:xfrm>
            <a:off x="1250635" y="5811752"/>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4563717" y="5803163"/>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id="{A5EB00A4-2A3F-48E7-B551-B449E284DE03}"/>
              </a:ext>
            </a:extLst>
          </p:cNvPr>
          <p:cNvSpPr txBox="1"/>
          <p:nvPr/>
        </p:nvSpPr>
        <p:spPr bwMode="gray">
          <a:xfrm>
            <a:off x="533447" y="2914849"/>
            <a:ext cx="53959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id="{A5EB00A4-2A3F-48E7-B551-B449E284DE03}"/>
              </a:ext>
            </a:extLst>
          </p:cNvPr>
          <p:cNvSpPr txBox="1"/>
          <p:nvPr/>
        </p:nvSpPr>
        <p:spPr bwMode="gray">
          <a:xfrm>
            <a:off x="1261585" y="4754095"/>
            <a:ext cx="53318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id="{A5EB00A4-2A3F-48E7-B551-B449E284DE03}"/>
              </a:ext>
            </a:extLst>
          </p:cNvPr>
          <p:cNvSpPr txBox="1"/>
          <p:nvPr/>
        </p:nvSpPr>
        <p:spPr bwMode="gray">
          <a:xfrm>
            <a:off x="4638465" y="4741389"/>
            <a:ext cx="4915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691026" y="5586522"/>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4609372" y="5586522"/>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890140" y="5237121"/>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10</a:t>
            </a:r>
            <a:endParaRPr lang="en-US" altLang="zh-CN" sz="1200" dirty="0">
              <a:latin typeface="Huawei Sans" panose="020C0503030203020204" pitchFamily="34" charset="0"/>
            </a:endParaRPr>
          </a:p>
        </p:txBody>
      </p:sp>
      <p:sp>
        <p:nvSpPr>
          <p:cNvPr id="68" name="文本框 67"/>
          <p:cNvSpPr txBox="1"/>
          <p:nvPr/>
        </p:nvSpPr>
        <p:spPr bwMode="gray">
          <a:xfrm>
            <a:off x="4775559" y="5237121"/>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20</a:t>
            </a:r>
            <a:endParaRPr lang="en-US" altLang="zh-CN" sz="1200" dirty="0">
              <a:latin typeface="Huawei Sans" panose="020C0503030203020204" pitchFamily="34" charset="0"/>
            </a:endParaRPr>
          </a:p>
        </p:txBody>
      </p:sp>
      <p:pic>
        <p:nvPicPr>
          <p:cNvPr id="69" name="图片 6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16780" y="3091219"/>
            <a:ext cx="540000" cy="442800"/>
          </a:xfrm>
          <a:prstGeom prst="rect">
            <a:avLst/>
          </a:prstGeom>
        </p:spPr>
      </p:pic>
      <p:pic>
        <p:nvPicPr>
          <p:cNvPr id="70" name="图片 69" descr="AC-蓝.png"/>
          <p:cNvPicPr>
            <a:picLocks noChangeAspect="1"/>
          </p:cNvPicPr>
          <p:nvPr/>
        </p:nvPicPr>
        <p:blipFill>
          <a:blip r:embed="rId8" cstate="print"/>
          <a:stretch>
            <a:fillRect/>
          </a:stretch>
        </p:blipFill>
        <p:spPr bwMode="gray">
          <a:xfrm>
            <a:off x="5346570" y="2456446"/>
            <a:ext cx="540000" cy="441818"/>
          </a:xfrm>
          <a:prstGeom prst="rect">
            <a:avLst/>
          </a:prstGeom>
        </p:spPr>
      </p:pic>
      <p:cxnSp>
        <p:nvCxnSpPr>
          <p:cNvPr id="71" name="直接连接符 70"/>
          <p:cNvCxnSpPr>
            <a:stCxn id="50" idx="2"/>
            <a:endCxn id="49" idx="0"/>
          </p:cNvCxnSpPr>
          <p:nvPr/>
        </p:nvCxnSpPr>
        <p:spPr bwMode="gray">
          <a:xfrm>
            <a:off x="2038819" y="3534019"/>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9" idx="2"/>
            <a:endCxn id="51" idx="0"/>
          </p:cNvCxnSpPr>
          <p:nvPr/>
        </p:nvCxnSpPr>
        <p:spPr bwMode="gray">
          <a:xfrm>
            <a:off x="4386780" y="3534019"/>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50" idx="3"/>
            <a:endCxn id="69" idx="1"/>
          </p:cNvCxnSpPr>
          <p:nvPr/>
        </p:nvCxnSpPr>
        <p:spPr bwMode="gray">
          <a:xfrm>
            <a:off x="2308819" y="3312619"/>
            <a:ext cx="18079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0" idx="1"/>
            <a:endCxn id="69" idx="3"/>
          </p:cNvCxnSpPr>
          <p:nvPr/>
        </p:nvCxnSpPr>
        <p:spPr bwMode="gray">
          <a:xfrm flipH="1">
            <a:off x="4656780" y="2677355"/>
            <a:ext cx="689790"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0" idx="1"/>
          </p:cNvCxnSpPr>
          <p:nvPr/>
        </p:nvCxnSpPr>
        <p:spPr bwMode="gray">
          <a:xfrm flipH="1" flipV="1">
            <a:off x="1129159" y="2701173"/>
            <a:ext cx="639660" cy="611446"/>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0" idx="0"/>
            <a:endCxn id="47" idx="2"/>
          </p:cNvCxnSpPr>
          <p:nvPr/>
        </p:nvCxnSpPr>
        <p:spPr bwMode="gray">
          <a:xfrm flipV="1">
            <a:off x="2038819" y="2276767"/>
            <a:ext cx="1170989" cy="814452"/>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7" idx="2"/>
            <a:endCxn id="69" idx="0"/>
          </p:cNvCxnSpPr>
          <p:nvPr/>
        </p:nvCxnSpPr>
        <p:spPr bwMode="gray">
          <a:xfrm>
            <a:off x="3209808" y="2276767"/>
            <a:ext cx="1176972" cy="814452"/>
          </a:xfrm>
          <a:prstGeom prst="line">
            <a:avLst/>
          </a:prstGeom>
        </p:spPr>
        <p:style>
          <a:lnRef idx="1">
            <a:schemeClr val="accent1"/>
          </a:lnRef>
          <a:fillRef idx="0">
            <a:schemeClr val="accent1"/>
          </a:fillRef>
          <a:effectRef idx="0">
            <a:schemeClr val="accent1"/>
          </a:effectRef>
          <a:fontRef idx="minor">
            <a:schemeClr val="tx1"/>
          </a:fontRef>
        </p:style>
      </p:cxnSp>
      <p:sp>
        <p:nvSpPr>
          <p:cNvPr id="78" name="任意多边形 77"/>
          <p:cNvSpPr/>
          <p:nvPr/>
        </p:nvSpPr>
        <p:spPr bwMode="gray">
          <a:xfrm flipH="1" flipV="1">
            <a:off x="1153391" y="2704486"/>
            <a:ext cx="4104408" cy="429679"/>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Lst>
            <a:ahLst/>
            <a:cxnLst>
              <a:cxn ang="0">
                <a:pos x="connsiteX0" y="connsiteY0"/>
              </a:cxn>
              <a:cxn ang="0">
                <a:pos x="connsiteX1" y="connsiteY1"/>
              </a:cxn>
            </a:cxnLst>
            <a:rect l="l" t="t" r="r" b="b"/>
            <a:pathLst>
              <a:path w="6635151" h="1922251">
                <a:moveTo>
                  <a:pt x="6635151" y="1902443"/>
                </a:moveTo>
                <a:cubicBezTo>
                  <a:pt x="5062809" y="-901531"/>
                  <a:pt x="1329253" y="-357846"/>
                  <a:pt x="0" y="1922251"/>
                </a:cubicBezTo>
              </a:path>
            </a:pathLst>
          </a:cu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81" name="文本框 80">
            <a:extLst>
              <a:ext uri="{FF2B5EF4-FFF2-40B4-BE49-F238E27FC236}">
                <a16:creationId xmlns:a16="http://schemas.microsoft.com/office/drawing/2014/main" id="{A5EB00A4-2A3F-48E7-B551-B449E284DE03}"/>
              </a:ext>
            </a:extLst>
          </p:cNvPr>
          <p:cNvSpPr txBox="1"/>
          <p:nvPr/>
        </p:nvSpPr>
        <p:spPr bwMode="gray">
          <a:xfrm>
            <a:off x="5407065" y="2914849"/>
            <a:ext cx="4979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4"/>
          <p:cNvSpPr>
            <a:spLocks noChangeAspect="1"/>
          </p:cNvSpPr>
          <p:nvPr/>
        </p:nvSpPr>
        <p:spPr bwMode="gray">
          <a:xfrm>
            <a:off x="3210452" y="279999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任意多边形 94"/>
          <p:cNvSpPr/>
          <p:nvPr/>
        </p:nvSpPr>
        <p:spPr bwMode="gray">
          <a:xfrm flipH="1">
            <a:off x="4528795" y="3044289"/>
            <a:ext cx="817755" cy="1713546"/>
          </a:xfrm>
          <a:custGeom>
            <a:avLst/>
            <a:gdLst>
              <a:gd name="connsiteX0" fmla="*/ 890337 w 932574"/>
              <a:gd name="connsiteY0" fmla="*/ 1888958 h 1888958"/>
              <a:gd name="connsiteX1" fmla="*/ 830179 w 932574"/>
              <a:gd name="connsiteY1" fmla="*/ 794085 h 1888958"/>
              <a:gd name="connsiteX2" fmla="*/ 0 w 932574"/>
              <a:gd name="connsiteY2" fmla="*/ 0 h 1888958"/>
              <a:gd name="connsiteX0" fmla="*/ 890337 w 890337"/>
              <a:gd name="connsiteY0" fmla="*/ 1888958 h 1888958"/>
              <a:gd name="connsiteX1" fmla="*/ 0 w 890337"/>
              <a:gd name="connsiteY1" fmla="*/ 0 h 1888958"/>
            </a:gdLst>
            <a:ahLst/>
            <a:cxnLst>
              <a:cxn ang="0">
                <a:pos x="connsiteX0" y="connsiteY0"/>
              </a:cxn>
              <a:cxn ang="0">
                <a:pos x="connsiteX1" y="connsiteY1"/>
              </a:cxn>
            </a:cxnLst>
            <a:rect l="l" t="t" r="r" b="b"/>
            <a:pathLst>
              <a:path w="890337" h="1888958">
                <a:moveTo>
                  <a:pt x="890337" y="1888958"/>
                </a:moveTo>
                <a:lnTo>
                  <a:pt x="0" y="0"/>
                </a:ln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6" name="Oval 4"/>
          <p:cNvSpPr>
            <a:spLocks noChangeAspect="1"/>
          </p:cNvSpPr>
          <p:nvPr/>
        </p:nvSpPr>
        <p:spPr bwMode="gray">
          <a:xfrm>
            <a:off x="4976968" y="388923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bwMode="gray">
          <a:xfrm flipH="1" flipV="1">
            <a:off x="1166165" y="2704327"/>
            <a:ext cx="4104408" cy="429679"/>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Lst>
            <a:ahLst/>
            <a:cxnLst>
              <a:cxn ang="0">
                <a:pos x="connsiteX0" y="connsiteY0"/>
              </a:cxn>
              <a:cxn ang="0">
                <a:pos x="connsiteX1" y="connsiteY1"/>
              </a:cxn>
            </a:cxnLst>
            <a:rect l="l" t="t" r="r" b="b"/>
            <a:pathLst>
              <a:path w="6635151" h="1922251">
                <a:moveTo>
                  <a:pt x="6635151" y="1902443"/>
                </a:moveTo>
                <a:cubicBezTo>
                  <a:pt x="5062809" y="-901531"/>
                  <a:pt x="1329253" y="-357846"/>
                  <a:pt x="0" y="1922251"/>
                </a:cubicBezTo>
              </a:path>
            </a:pathLst>
          </a:custGeom>
          <a:noFill/>
          <a:ln w="34925">
            <a:solidFill>
              <a:srgbClr val="EC7061"/>
            </a:solidFill>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任意多边形 4"/>
          <p:cNvSpPr/>
          <p:nvPr/>
        </p:nvSpPr>
        <p:spPr bwMode="gray">
          <a:xfrm>
            <a:off x="1181965" y="1907388"/>
            <a:ext cx="1965960" cy="849940"/>
          </a:xfrm>
          <a:custGeom>
            <a:avLst/>
            <a:gdLst>
              <a:gd name="connsiteX0" fmla="*/ 0 w 1828800"/>
              <a:gd name="connsiteY0" fmla="*/ 324853 h 596283"/>
              <a:gd name="connsiteX1" fmla="*/ 733926 w 1828800"/>
              <a:gd name="connsiteY1" fmla="*/ 553453 h 596283"/>
              <a:gd name="connsiteX2" fmla="*/ 1167063 w 1828800"/>
              <a:gd name="connsiteY2" fmla="*/ 541421 h 596283"/>
              <a:gd name="connsiteX3" fmla="*/ 1828800 w 1828800"/>
              <a:gd name="connsiteY3" fmla="*/ 0 h 596283"/>
              <a:gd name="connsiteX0" fmla="*/ 0 w 1828800"/>
              <a:gd name="connsiteY0" fmla="*/ 324853 h 563125"/>
              <a:gd name="connsiteX1" fmla="*/ 733926 w 1828800"/>
              <a:gd name="connsiteY1" fmla="*/ 553453 h 563125"/>
              <a:gd name="connsiteX2" fmla="*/ 1828800 w 1828800"/>
              <a:gd name="connsiteY2" fmla="*/ 0 h 563125"/>
              <a:gd name="connsiteX0" fmla="*/ 0 w 1828800"/>
              <a:gd name="connsiteY0" fmla="*/ 324853 h 324853"/>
              <a:gd name="connsiteX1" fmla="*/ 1828800 w 1828800"/>
              <a:gd name="connsiteY1" fmla="*/ 0 h 324853"/>
              <a:gd name="connsiteX0" fmla="*/ 0 w 1925320"/>
              <a:gd name="connsiteY0" fmla="*/ 309613 h 309613"/>
              <a:gd name="connsiteX1" fmla="*/ 1925320 w 1925320"/>
              <a:gd name="connsiteY1" fmla="*/ 0 h 309613"/>
              <a:gd name="connsiteX0" fmla="*/ 0 w 1925320"/>
              <a:gd name="connsiteY0" fmla="*/ 309613 h 421302"/>
              <a:gd name="connsiteX1" fmla="*/ 1925320 w 1925320"/>
              <a:gd name="connsiteY1" fmla="*/ 0 h 421302"/>
              <a:gd name="connsiteX0" fmla="*/ 0 w 2199640"/>
              <a:gd name="connsiteY0" fmla="*/ 1010653 h 1070265"/>
              <a:gd name="connsiteX1" fmla="*/ 2199640 w 2199640"/>
              <a:gd name="connsiteY1" fmla="*/ 0 h 1070265"/>
              <a:gd name="connsiteX0" fmla="*/ 0 w 2199640"/>
              <a:gd name="connsiteY0" fmla="*/ 1010653 h 1185774"/>
              <a:gd name="connsiteX1" fmla="*/ 2199640 w 2199640"/>
              <a:gd name="connsiteY1" fmla="*/ 0 h 1185774"/>
              <a:gd name="connsiteX0" fmla="*/ 0 w 1965960"/>
              <a:gd name="connsiteY0" fmla="*/ 1371333 h 1484085"/>
              <a:gd name="connsiteX1" fmla="*/ 1965960 w 1965960"/>
              <a:gd name="connsiteY1" fmla="*/ 0 h 1484085"/>
              <a:gd name="connsiteX0" fmla="*/ 0 w 1965960"/>
              <a:gd name="connsiteY0" fmla="*/ 1371333 h 1563261"/>
              <a:gd name="connsiteX1" fmla="*/ 1965960 w 1965960"/>
              <a:gd name="connsiteY1" fmla="*/ 0 h 1563261"/>
            </a:gdLst>
            <a:ahLst/>
            <a:cxnLst>
              <a:cxn ang="0">
                <a:pos x="connsiteX0" y="connsiteY0"/>
              </a:cxn>
              <a:cxn ang="0">
                <a:pos x="connsiteX1" y="connsiteY1"/>
              </a:cxn>
            </a:cxnLst>
            <a:rect l="l" t="t" r="r" b="b"/>
            <a:pathLst>
              <a:path w="1965960" h="1563261">
                <a:moveTo>
                  <a:pt x="0" y="1371333"/>
                </a:moveTo>
                <a:cubicBezTo>
                  <a:pt x="966893" y="1715169"/>
                  <a:pt x="1176867" y="1774524"/>
                  <a:pt x="1965960"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98" name="直接连接符 97"/>
          <p:cNvCxnSpPr/>
          <p:nvPr/>
        </p:nvCxnSpPr>
        <p:spPr bwMode="gray">
          <a:xfrm>
            <a:off x="616126" y="1753671"/>
            <a:ext cx="1324718" cy="0"/>
          </a:xfrm>
          <a:prstGeom prst="line">
            <a:avLst/>
          </a:prstGeom>
          <a:ln w="225425" cap="rnd">
            <a:solidFill>
              <a:srgbClr val="FFD17D">
                <a:alpha val="35000"/>
              </a:srgbClr>
            </a:solidFill>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bwMode="gray">
          <a:xfrm>
            <a:off x="780593" y="1626713"/>
            <a:ext cx="1160895" cy="253916"/>
          </a:xfrm>
          <a:prstGeom prst="rect">
            <a:avLst/>
          </a:prstGeom>
          <a:noFill/>
        </p:spPr>
        <p:txBody>
          <a:bodyPr wrap="none" rtlCol="0">
            <a:spAutoFit/>
          </a:bodyPr>
          <a:lstStyle/>
          <a:p>
            <a:pPr fontAlgn="ctr"/>
            <a:r>
              <a:rPr lang="en-US" sz="1050" dirty="0">
                <a:latin typeface="Huawei Sans" panose="020C0503030203020204" pitchFamily="34" charset="0"/>
              </a:rPr>
              <a:t>CAPWAP tunnel</a:t>
            </a:r>
          </a:p>
        </p:txBody>
      </p:sp>
      <p:cxnSp>
        <p:nvCxnSpPr>
          <p:cNvPr id="103" name="直接箭头连接符 102"/>
          <p:cNvCxnSpPr>
            <a:cxnSpLocks/>
          </p:cNvCxnSpPr>
          <p:nvPr/>
        </p:nvCxnSpPr>
        <p:spPr bwMode="gray">
          <a:xfrm flipV="1">
            <a:off x="3906564" y="4969872"/>
            <a:ext cx="0" cy="893650"/>
          </a:xfrm>
          <a:prstGeom prst="straightConnector1">
            <a:avLst/>
          </a:pr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04" name="Oval 4"/>
          <p:cNvSpPr>
            <a:spLocks noChangeAspect="1"/>
          </p:cNvSpPr>
          <p:nvPr/>
        </p:nvSpPr>
        <p:spPr bwMode="gray">
          <a:xfrm>
            <a:off x="3781871" y="573752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4"/>
          <p:cNvSpPr>
            <a:spLocks noChangeAspect="1"/>
          </p:cNvSpPr>
          <p:nvPr/>
        </p:nvSpPr>
        <p:spPr bwMode="gray">
          <a:xfrm>
            <a:off x="2217082" y="244333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8" name="图片 107" descr="AC-蓝.png"/>
          <p:cNvPicPr>
            <a:picLocks noChangeAspect="1"/>
          </p:cNvPicPr>
          <p:nvPr/>
        </p:nvPicPr>
        <p:blipFill>
          <a:blip r:embed="rId8" cstate="print"/>
          <a:stretch>
            <a:fillRect/>
          </a:stretch>
        </p:blipFill>
        <p:spPr bwMode="gray">
          <a:xfrm>
            <a:off x="533045" y="2456446"/>
            <a:ext cx="540000" cy="441818"/>
          </a:xfrm>
          <a:prstGeom prst="rect">
            <a:avLst/>
          </a:prstGeom>
        </p:spPr>
      </p:pic>
      <p:cxnSp>
        <p:nvCxnSpPr>
          <p:cNvPr id="84" name="直接箭头连接符 83">
            <a:extLst>
              <a:ext uri="{FF2B5EF4-FFF2-40B4-BE49-F238E27FC236}">
                <a16:creationId xmlns:a16="http://schemas.microsoft.com/office/drawing/2014/main" id="{FF02B3D2-4419-4800-B328-1A65596049AC}"/>
              </a:ext>
            </a:extLst>
          </p:cNvPr>
          <p:cNvCxnSpPr/>
          <p:nvPr/>
        </p:nvCxnSpPr>
        <p:spPr bwMode="gray">
          <a:xfrm>
            <a:off x="2563725" y="5989521"/>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7941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dirty="0">
                <a:latin typeface="Huawei Sans" panose="020C0503030203020204" pitchFamily="34" charset="0"/>
              </a:rPr>
              <a:t>Inter-AC Layer 3 Roaming — Direct Forwarding (HAP as the Home Agent)</a:t>
            </a: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4457" y="1868369"/>
            <a:ext cx="810701" cy="408398"/>
          </a:xfrm>
          <a:prstGeom prst="rect">
            <a:avLst/>
          </a:prstGeom>
        </p:spPr>
      </p:pic>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68819" y="4680050"/>
            <a:ext cx="540000" cy="442800"/>
          </a:xfrm>
          <a:prstGeom prst="rect">
            <a:avLst/>
          </a:prstGeom>
        </p:spPr>
      </p:pic>
      <p:pic>
        <p:nvPicPr>
          <p:cNvPr id="50" name="图片 4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68819" y="3091219"/>
            <a:ext cx="540000" cy="442800"/>
          </a:xfrm>
          <a:prstGeom prst="rect">
            <a:avLst/>
          </a:prstGeom>
        </p:spPr>
      </p:pic>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16780" y="4680050"/>
            <a:ext cx="540000" cy="442800"/>
          </a:xfrm>
          <a:prstGeom prst="rect">
            <a:avLst/>
          </a:prstGeom>
        </p:spPr>
      </p:pic>
      <p:sp>
        <p:nvSpPr>
          <p:cNvPr id="52" name="椭圆 51"/>
          <p:cNvSpPr/>
          <p:nvPr/>
        </p:nvSpPr>
        <p:spPr bwMode="gray">
          <a:xfrm>
            <a:off x="2875022" y="4496450"/>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p:nvPr/>
        </p:nvSpPr>
        <p:spPr bwMode="gray">
          <a:xfrm>
            <a:off x="533045" y="4496450"/>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808692" y="5270769"/>
            <a:ext cx="808235" cy="276999"/>
          </a:xfrm>
          <a:prstGeom prst="rect">
            <a:avLst/>
          </a:prstGeom>
          <a:noFill/>
        </p:spPr>
        <p:txBody>
          <a:bodyPr wrap="none" rtlCol="0">
            <a:spAutoFit/>
          </a:bodyPr>
          <a:lstStyle/>
          <a:p>
            <a:pPr fontAlgn="ctr"/>
            <a:r>
              <a:rPr lang="en-US" sz="1200" dirty="0">
                <a:latin typeface="Huawei Sans" panose="020C0503030203020204" pitchFamily="34" charset="0"/>
              </a:rPr>
              <a:t>Roaming</a:t>
            </a:r>
          </a:p>
        </p:txBody>
      </p:sp>
      <p:pic>
        <p:nvPicPr>
          <p:cNvPr id="55" name="图片 54" descr="笔记本电脑.png"/>
          <p:cNvPicPr>
            <a:picLocks noChangeAspect="1"/>
          </p:cNvPicPr>
          <p:nvPr/>
        </p:nvPicPr>
        <p:blipFill>
          <a:blip r:embed="rId6" cstate="print"/>
          <a:stretch>
            <a:fillRect/>
          </a:stretch>
        </p:blipFill>
        <p:spPr bwMode="gray">
          <a:xfrm>
            <a:off x="1763056" y="5791119"/>
            <a:ext cx="539779" cy="338400"/>
          </a:xfrm>
          <a:prstGeom prst="rect">
            <a:avLst/>
          </a:prstGeom>
        </p:spPr>
      </p:pic>
      <p:pic>
        <p:nvPicPr>
          <p:cNvPr id="56" name="图片 55" descr="wifi信号蓝.png"/>
          <p:cNvPicPr>
            <a:picLocks noChangeAspect="1"/>
          </p:cNvPicPr>
          <p:nvPr/>
        </p:nvPicPr>
        <p:blipFill>
          <a:blip r:embed="rId7" cstate="print"/>
          <a:stretch>
            <a:fillRect/>
          </a:stretch>
        </p:blipFill>
        <p:spPr bwMode="gray">
          <a:xfrm flipV="1">
            <a:off x="1785834" y="5212822"/>
            <a:ext cx="505969" cy="423673"/>
          </a:xfrm>
          <a:prstGeom prst="rect">
            <a:avLst/>
          </a:prstGeom>
        </p:spPr>
      </p:pic>
      <p:pic>
        <p:nvPicPr>
          <p:cNvPr id="57" name="图片 56" descr="笔记本电脑.png"/>
          <p:cNvPicPr>
            <a:picLocks noChangeAspect="1"/>
          </p:cNvPicPr>
          <p:nvPr/>
        </p:nvPicPr>
        <p:blipFill>
          <a:blip r:embed="rId6" cstate="print"/>
          <a:stretch>
            <a:fillRect/>
          </a:stretch>
        </p:blipFill>
        <p:spPr bwMode="gray">
          <a:xfrm>
            <a:off x="4094002" y="5791119"/>
            <a:ext cx="539779" cy="338400"/>
          </a:xfrm>
          <a:prstGeom prst="rect">
            <a:avLst/>
          </a:prstGeom>
        </p:spPr>
      </p:pic>
      <p:pic>
        <p:nvPicPr>
          <p:cNvPr id="58" name="图片 57" descr="wifi信号蓝.png"/>
          <p:cNvPicPr>
            <a:picLocks noChangeAspect="1"/>
          </p:cNvPicPr>
          <p:nvPr/>
        </p:nvPicPr>
        <p:blipFill>
          <a:blip r:embed="rId7" cstate="print"/>
          <a:stretch>
            <a:fillRect/>
          </a:stretch>
        </p:blipFill>
        <p:spPr bwMode="gray">
          <a:xfrm flipV="1">
            <a:off x="4116780" y="5212822"/>
            <a:ext cx="505969" cy="423673"/>
          </a:xfrm>
          <a:prstGeom prst="rect">
            <a:avLst/>
          </a:prstGeom>
        </p:spPr>
      </p:pic>
      <p:sp>
        <p:nvSpPr>
          <p:cNvPr id="86" name="文本框 85"/>
          <p:cNvSpPr txBox="1"/>
          <p:nvPr/>
        </p:nvSpPr>
        <p:spPr bwMode="gray">
          <a:xfrm>
            <a:off x="1250635" y="5811752"/>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622749" y="5803163"/>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a:extLst>
              <a:ext uri="{FF2B5EF4-FFF2-40B4-BE49-F238E27FC236}">
                <a16:creationId xmlns:a16="http://schemas.microsoft.com/office/drawing/2014/main" id="{A5EB00A4-2A3F-48E7-B551-B449E284DE03}"/>
              </a:ext>
            </a:extLst>
          </p:cNvPr>
          <p:cNvSpPr txBox="1"/>
          <p:nvPr/>
        </p:nvSpPr>
        <p:spPr bwMode="gray">
          <a:xfrm>
            <a:off x="533447" y="2914849"/>
            <a:ext cx="53959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a16="http://schemas.microsoft.com/office/drawing/2014/main" id="{A5EB00A4-2A3F-48E7-B551-B449E284DE03}"/>
              </a:ext>
            </a:extLst>
          </p:cNvPr>
          <p:cNvSpPr txBox="1"/>
          <p:nvPr/>
        </p:nvSpPr>
        <p:spPr bwMode="gray">
          <a:xfrm>
            <a:off x="1261585" y="4754095"/>
            <a:ext cx="53318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a:extLst>
              <a:ext uri="{FF2B5EF4-FFF2-40B4-BE49-F238E27FC236}">
                <a16:creationId xmlns:a16="http://schemas.microsoft.com/office/drawing/2014/main" id="{A5EB00A4-2A3F-48E7-B551-B449E284DE03}"/>
              </a:ext>
            </a:extLst>
          </p:cNvPr>
          <p:cNvSpPr txBox="1"/>
          <p:nvPr/>
        </p:nvSpPr>
        <p:spPr bwMode="gray">
          <a:xfrm>
            <a:off x="4638465" y="4741389"/>
            <a:ext cx="4915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691026" y="5586522"/>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4609372" y="5586522"/>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890140" y="5237121"/>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10</a:t>
            </a:r>
            <a:endParaRPr lang="en-US" altLang="zh-CN" sz="1200" dirty="0">
              <a:latin typeface="Huawei Sans" panose="020C0503030203020204" pitchFamily="34" charset="0"/>
            </a:endParaRPr>
          </a:p>
        </p:txBody>
      </p:sp>
      <p:sp>
        <p:nvSpPr>
          <p:cNvPr id="103" name="文本框 102"/>
          <p:cNvSpPr txBox="1"/>
          <p:nvPr/>
        </p:nvSpPr>
        <p:spPr bwMode="gray">
          <a:xfrm>
            <a:off x="4775559" y="5237121"/>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20</a:t>
            </a:r>
            <a:endParaRPr lang="en-US" altLang="zh-CN" sz="1200" dirty="0">
              <a:latin typeface="Huawei Sans" panose="020C0503030203020204" pitchFamily="34" charset="0"/>
            </a:endParaRPr>
          </a:p>
        </p:txBody>
      </p:sp>
      <p:pic>
        <p:nvPicPr>
          <p:cNvPr id="106" name="图片 10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16780" y="3091219"/>
            <a:ext cx="540000" cy="442800"/>
          </a:xfrm>
          <a:prstGeom prst="rect">
            <a:avLst/>
          </a:prstGeom>
        </p:spPr>
      </p:pic>
      <p:pic>
        <p:nvPicPr>
          <p:cNvPr id="107" name="图片 106" descr="AC-蓝.png"/>
          <p:cNvPicPr>
            <a:picLocks noChangeAspect="1"/>
          </p:cNvPicPr>
          <p:nvPr/>
        </p:nvPicPr>
        <p:blipFill>
          <a:blip r:embed="rId8" cstate="print"/>
          <a:stretch>
            <a:fillRect/>
          </a:stretch>
        </p:blipFill>
        <p:spPr bwMode="gray">
          <a:xfrm>
            <a:off x="5346570" y="2456446"/>
            <a:ext cx="540000" cy="441818"/>
          </a:xfrm>
          <a:prstGeom prst="rect">
            <a:avLst/>
          </a:prstGeom>
        </p:spPr>
      </p:pic>
      <p:cxnSp>
        <p:nvCxnSpPr>
          <p:cNvPr id="111" name="直接连接符 110"/>
          <p:cNvCxnSpPr>
            <a:stCxn id="50" idx="2"/>
            <a:endCxn id="49" idx="0"/>
          </p:cNvCxnSpPr>
          <p:nvPr/>
        </p:nvCxnSpPr>
        <p:spPr bwMode="gray">
          <a:xfrm>
            <a:off x="2038819" y="3534019"/>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6" idx="2"/>
            <a:endCxn id="51" idx="0"/>
          </p:cNvCxnSpPr>
          <p:nvPr/>
        </p:nvCxnSpPr>
        <p:spPr bwMode="gray">
          <a:xfrm>
            <a:off x="4386780" y="3534019"/>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50" idx="3"/>
            <a:endCxn id="106" idx="1"/>
          </p:cNvCxnSpPr>
          <p:nvPr/>
        </p:nvCxnSpPr>
        <p:spPr bwMode="gray">
          <a:xfrm>
            <a:off x="2308819" y="3312619"/>
            <a:ext cx="18079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7" idx="1"/>
            <a:endCxn id="106" idx="3"/>
          </p:cNvCxnSpPr>
          <p:nvPr/>
        </p:nvCxnSpPr>
        <p:spPr bwMode="gray">
          <a:xfrm flipH="1">
            <a:off x="4656780" y="2677355"/>
            <a:ext cx="689790"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50" idx="1"/>
          </p:cNvCxnSpPr>
          <p:nvPr/>
        </p:nvCxnSpPr>
        <p:spPr bwMode="gray">
          <a:xfrm flipH="1" flipV="1">
            <a:off x="1073045" y="2677355"/>
            <a:ext cx="695774"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50" idx="0"/>
            <a:endCxn id="47" idx="2"/>
          </p:cNvCxnSpPr>
          <p:nvPr/>
        </p:nvCxnSpPr>
        <p:spPr bwMode="gray">
          <a:xfrm flipV="1">
            <a:off x="2038819" y="2276767"/>
            <a:ext cx="1170989" cy="8144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47" idx="2"/>
            <a:endCxn id="106" idx="0"/>
          </p:cNvCxnSpPr>
          <p:nvPr/>
        </p:nvCxnSpPr>
        <p:spPr bwMode="gray">
          <a:xfrm>
            <a:off x="3209808" y="2276767"/>
            <a:ext cx="1176972" cy="814452"/>
          </a:xfrm>
          <a:prstGeom prst="line">
            <a:avLst/>
          </a:prstGeom>
        </p:spPr>
        <p:style>
          <a:lnRef idx="1">
            <a:schemeClr val="accent1"/>
          </a:lnRef>
          <a:fillRef idx="0">
            <a:schemeClr val="accent1"/>
          </a:fillRef>
          <a:effectRef idx="0">
            <a:schemeClr val="accent1"/>
          </a:effectRef>
          <a:fontRef idx="minor">
            <a:schemeClr val="tx1"/>
          </a:fontRef>
        </p:style>
      </p:cxnSp>
      <p:sp>
        <p:nvSpPr>
          <p:cNvPr id="122" name="任意多边形 121"/>
          <p:cNvSpPr/>
          <p:nvPr/>
        </p:nvSpPr>
        <p:spPr bwMode="gray">
          <a:xfrm flipH="1" flipV="1">
            <a:off x="1153391" y="2704486"/>
            <a:ext cx="4104408" cy="416504"/>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Lst>
            <a:ahLst/>
            <a:cxnLst>
              <a:cxn ang="0">
                <a:pos x="connsiteX0" y="connsiteY0"/>
              </a:cxn>
              <a:cxn ang="0">
                <a:pos x="connsiteX1" y="connsiteY1"/>
              </a:cxn>
            </a:cxnLst>
            <a:rect l="l" t="t" r="r" b="b"/>
            <a:pathLst>
              <a:path w="6635151" h="1922251">
                <a:moveTo>
                  <a:pt x="6635151" y="1902443"/>
                </a:moveTo>
                <a:cubicBezTo>
                  <a:pt x="5062809" y="-901531"/>
                  <a:pt x="1329253" y="-357846"/>
                  <a:pt x="0" y="1922251"/>
                </a:cubicBezTo>
              </a:path>
            </a:pathLst>
          </a:custGeom>
          <a:noFill/>
          <a:ln w="196850"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125" name="文本框 124">
            <a:extLst>
              <a:ext uri="{FF2B5EF4-FFF2-40B4-BE49-F238E27FC236}">
                <a16:creationId xmlns:a16="http://schemas.microsoft.com/office/drawing/2014/main" id="{A5EB00A4-2A3F-48E7-B551-B449E284DE03}"/>
              </a:ext>
            </a:extLst>
          </p:cNvPr>
          <p:cNvSpPr txBox="1"/>
          <p:nvPr/>
        </p:nvSpPr>
        <p:spPr bwMode="gray">
          <a:xfrm>
            <a:off x="5346570" y="2914849"/>
            <a:ext cx="4979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Oval 4"/>
          <p:cNvSpPr>
            <a:spLocks noChangeAspect="1"/>
          </p:cNvSpPr>
          <p:nvPr/>
        </p:nvSpPr>
        <p:spPr bwMode="gray">
          <a:xfrm>
            <a:off x="4664041" y="4166808"/>
            <a:ext cx="282846"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Oval 4"/>
          <p:cNvSpPr>
            <a:spLocks noChangeAspect="1"/>
          </p:cNvSpPr>
          <p:nvPr/>
        </p:nvSpPr>
        <p:spPr bwMode="gray">
          <a:xfrm>
            <a:off x="2191838" y="404787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bwMode="gray">
          <a:xfrm>
            <a:off x="3044194" y="2754687"/>
            <a:ext cx="282846"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flipH="1" flipV="1">
            <a:off x="4468064" y="3007739"/>
            <a:ext cx="904770" cy="1774812"/>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 name="connsiteX0" fmla="*/ 5092671 w 5092671"/>
              <a:gd name="connsiteY0" fmla="*/ 4165490 h 4165489"/>
              <a:gd name="connsiteX1" fmla="*/ 0 w 5092671"/>
              <a:gd name="connsiteY1" fmla="*/ 836709 h 4165489"/>
              <a:gd name="connsiteX0" fmla="*/ 348704 w 2036724"/>
              <a:gd name="connsiteY0" fmla="*/ 8608856 h 8608855"/>
              <a:gd name="connsiteX1" fmla="*/ 1779444 w 2036724"/>
              <a:gd name="connsiteY1" fmla="*/ 417736 h 8608855"/>
              <a:gd name="connsiteX0" fmla="*/ 447829 w 1879955"/>
              <a:gd name="connsiteY0" fmla="*/ 8191120 h 8191119"/>
              <a:gd name="connsiteX1" fmla="*/ 1878569 w 1879955"/>
              <a:gd name="connsiteY1" fmla="*/ 0 h 8191119"/>
              <a:gd name="connsiteX0" fmla="*/ -1 w 1462643"/>
              <a:gd name="connsiteY0" fmla="*/ 8191120 h 8191119"/>
              <a:gd name="connsiteX1" fmla="*/ 1430739 w 1462643"/>
              <a:gd name="connsiteY1" fmla="*/ 0 h 8191119"/>
            </a:gdLst>
            <a:ahLst/>
            <a:cxnLst>
              <a:cxn ang="0">
                <a:pos x="connsiteX0" y="connsiteY0"/>
              </a:cxn>
              <a:cxn ang="0">
                <a:pos x="connsiteX1" y="connsiteY1"/>
              </a:cxn>
            </a:cxnLst>
            <a:rect l="l" t="t" r="r" b="b"/>
            <a:pathLst>
              <a:path w="1462643" h="8191119">
                <a:moveTo>
                  <a:pt x="-1" y="8191120"/>
                </a:moveTo>
                <a:cubicBezTo>
                  <a:pt x="1576889" y="4423857"/>
                  <a:pt x="1506725" y="4738180"/>
                  <a:pt x="1430739" y="0"/>
                </a:cubicBezTo>
              </a:path>
            </a:pathLst>
          </a:custGeom>
          <a:noFill/>
          <a:ln w="196850"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4" name="任意多边形 3"/>
          <p:cNvSpPr/>
          <p:nvPr/>
        </p:nvSpPr>
        <p:spPr bwMode="gray">
          <a:xfrm>
            <a:off x="4453327" y="2974340"/>
            <a:ext cx="912302" cy="1809750"/>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Lst>
            <a:ahLst/>
            <a:cxnLst>
              <a:cxn ang="0">
                <a:pos x="connsiteX0" y="connsiteY0"/>
              </a:cxn>
              <a:cxn ang="0">
                <a:pos x="connsiteX1" y="connsiteY1"/>
              </a:cxn>
            </a:cxnLst>
            <a:rect l="l" t="t" r="r" b="b"/>
            <a:pathLst>
              <a:path w="912302" h="1809750">
                <a:moveTo>
                  <a:pt x="22032" y="1809750"/>
                </a:moveTo>
                <a:cubicBezTo>
                  <a:pt x="-31308" y="1098127"/>
                  <a:pt x="-66868" y="801793"/>
                  <a:pt x="912302"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3" name="任意多边形 62"/>
          <p:cNvSpPr/>
          <p:nvPr/>
        </p:nvSpPr>
        <p:spPr bwMode="gray">
          <a:xfrm rot="15300000">
            <a:off x="2675576" y="750725"/>
            <a:ext cx="1078234" cy="3951229"/>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 name="connsiteX0" fmla="*/ 49394 w 789672"/>
              <a:gd name="connsiteY0" fmla="*/ 2474734 h 2474734"/>
              <a:gd name="connsiteX1" fmla="*/ 789672 w 789672"/>
              <a:gd name="connsiteY1" fmla="*/ 0 h 2474734"/>
              <a:gd name="connsiteX0" fmla="*/ 10468 w 1058017"/>
              <a:gd name="connsiteY0" fmla="*/ 3951229 h 3951229"/>
              <a:gd name="connsiteX1" fmla="*/ 1058017 w 1058017"/>
              <a:gd name="connsiteY1" fmla="*/ 0 h 3951229"/>
              <a:gd name="connsiteX0" fmla="*/ 30685 w 1078234"/>
              <a:gd name="connsiteY0" fmla="*/ 3951229 h 3951229"/>
              <a:gd name="connsiteX1" fmla="*/ 1078234 w 1078234"/>
              <a:gd name="connsiteY1" fmla="*/ 0 h 3951229"/>
            </a:gdLst>
            <a:ahLst/>
            <a:cxnLst>
              <a:cxn ang="0">
                <a:pos x="connsiteX0" y="connsiteY0"/>
              </a:cxn>
              <a:cxn ang="0">
                <a:pos x="connsiteX1" y="connsiteY1"/>
              </a:cxn>
            </a:cxnLst>
            <a:rect l="l" t="t" r="r" b="b"/>
            <a:pathLst>
              <a:path w="1078234" h="3951229">
                <a:moveTo>
                  <a:pt x="30685" y="3951229"/>
                </a:moveTo>
                <a:cubicBezTo>
                  <a:pt x="-22655" y="3239606"/>
                  <a:pt x="-143881" y="1355178"/>
                  <a:pt x="1078234"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4" name="任意多边形 63"/>
          <p:cNvSpPr/>
          <p:nvPr/>
        </p:nvSpPr>
        <p:spPr bwMode="gray">
          <a:xfrm flipV="1">
            <a:off x="1048524" y="2962019"/>
            <a:ext cx="776761" cy="1851012"/>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 name="connsiteX0" fmla="*/ 5092671 w 5092671"/>
              <a:gd name="connsiteY0" fmla="*/ 4165490 h 4165489"/>
              <a:gd name="connsiteX1" fmla="*/ 0 w 5092671"/>
              <a:gd name="connsiteY1" fmla="*/ 836709 h 4165489"/>
              <a:gd name="connsiteX0" fmla="*/ 348704 w 2036724"/>
              <a:gd name="connsiteY0" fmla="*/ 8608856 h 8608855"/>
              <a:gd name="connsiteX1" fmla="*/ 1779444 w 2036724"/>
              <a:gd name="connsiteY1" fmla="*/ 417736 h 8608855"/>
              <a:gd name="connsiteX0" fmla="*/ 447829 w 1879955"/>
              <a:gd name="connsiteY0" fmla="*/ 8191120 h 8191119"/>
              <a:gd name="connsiteX1" fmla="*/ 1878569 w 1879955"/>
              <a:gd name="connsiteY1" fmla="*/ 0 h 8191119"/>
              <a:gd name="connsiteX0" fmla="*/ -1 w 1462643"/>
              <a:gd name="connsiteY0" fmla="*/ 8191120 h 8191119"/>
              <a:gd name="connsiteX1" fmla="*/ 1430739 w 1462643"/>
              <a:gd name="connsiteY1" fmla="*/ 0 h 8191119"/>
              <a:gd name="connsiteX0" fmla="*/ 0 w 1560088"/>
              <a:gd name="connsiteY0" fmla="*/ 8402126 h 8402126"/>
              <a:gd name="connsiteX1" fmla="*/ 1538129 w 1560088"/>
              <a:gd name="connsiteY1" fmla="*/ 0 h 8402126"/>
              <a:gd name="connsiteX0" fmla="*/ 0 w 1834698"/>
              <a:gd name="connsiteY0" fmla="*/ 8542797 h 8542797"/>
              <a:gd name="connsiteX1" fmla="*/ 1824501 w 1834698"/>
              <a:gd name="connsiteY1" fmla="*/ 0 h 8542797"/>
              <a:gd name="connsiteX0" fmla="*/ 0 w 1824502"/>
              <a:gd name="connsiteY0" fmla="*/ 8542797 h 8542797"/>
              <a:gd name="connsiteX1" fmla="*/ 1824501 w 1824502"/>
              <a:gd name="connsiteY1" fmla="*/ 0 h 8542797"/>
              <a:gd name="connsiteX0" fmla="*/ 0 w 1824502"/>
              <a:gd name="connsiteY0" fmla="*/ 8542797 h 8542797"/>
              <a:gd name="connsiteX1" fmla="*/ 1824501 w 1824502"/>
              <a:gd name="connsiteY1" fmla="*/ 0 h 8542797"/>
              <a:gd name="connsiteX0" fmla="*/ 0 w 1824502"/>
              <a:gd name="connsiteY0" fmla="*/ 8542797 h 8542797"/>
              <a:gd name="connsiteX1" fmla="*/ 1824501 w 1824502"/>
              <a:gd name="connsiteY1" fmla="*/ 0 h 8542797"/>
            </a:gdLst>
            <a:ahLst/>
            <a:cxnLst>
              <a:cxn ang="0">
                <a:pos x="connsiteX0" y="connsiteY0"/>
              </a:cxn>
              <a:cxn ang="0">
                <a:pos x="connsiteX1" y="connsiteY1"/>
              </a:cxn>
            </a:cxnLst>
            <a:rect l="l" t="t" r="r" b="b"/>
            <a:pathLst>
              <a:path w="1824502" h="8542797">
                <a:moveTo>
                  <a:pt x="0" y="8542797"/>
                </a:moveTo>
                <a:cubicBezTo>
                  <a:pt x="1022043" y="6217418"/>
                  <a:pt x="1488827" y="4069991"/>
                  <a:pt x="1824501" y="0"/>
                </a:cubicBezTo>
              </a:path>
            </a:pathLst>
          </a:custGeom>
          <a:noFill/>
          <a:ln w="196850"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65" name="任意多边形 64"/>
          <p:cNvSpPr/>
          <p:nvPr/>
        </p:nvSpPr>
        <p:spPr bwMode="gray">
          <a:xfrm flipH="1" flipV="1">
            <a:off x="1046503" y="2938297"/>
            <a:ext cx="744942" cy="1848240"/>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 name="connsiteX0" fmla="*/ 1083167 w 1083167"/>
              <a:gd name="connsiteY0" fmla="*/ 2654549 h 2654549"/>
              <a:gd name="connsiteX1" fmla="*/ 302520 w 1083167"/>
              <a:gd name="connsiteY1" fmla="*/ 0 h 2654549"/>
              <a:gd name="connsiteX0" fmla="*/ 1179357 w 1179357"/>
              <a:gd name="connsiteY0" fmla="*/ 2654549 h 2654549"/>
              <a:gd name="connsiteX1" fmla="*/ 398710 w 1179357"/>
              <a:gd name="connsiteY1" fmla="*/ 0 h 2654549"/>
              <a:gd name="connsiteX0" fmla="*/ 3290309 w 3290309"/>
              <a:gd name="connsiteY0" fmla="*/ 6482546 h 6482546"/>
              <a:gd name="connsiteX1" fmla="*/ 176682 w 3290309"/>
              <a:gd name="connsiteY1" fmla="*/ 0 h 6482546"/>
              <a:gd name="connsiteX0" fmla="*/ 3113627 w 3113627"/>
              <a:gd name="connsiteY0" fmla="*/ 6482546 h 6482546"/>
              <a:gd name="connsiteX1" fmla="*/ 0 w 3113627"/>
              <a:gd name="connsiteY1" fmla="*/ 0 h 6482546"/>
              <a:gd name="connsiteX0" fmla="*/ 3082100 w 3082100"/>
              <a:gd name="connsiteY0" fmla="*/ 6403346 h 6403346"/>
              <a:gd name="connsiteX1" fmla="*/ 0 w 3082100"/>
              <a:gd name="connsiteY1" fmla="*/ 0 h 6403346"/>
              <a:gd name="connsiteX0" fmla="*/ 3082100 w 3082100"/>
              <a:gd name="connsiteY0" fmla="*/ 6403346 h 6403346"/>
              <a:gd name="connsiteX1" fmla="*/ 0 w 3082100"/>
              <a:gd name="connsiteY1" fmla="*/ 0 h 6403346"/>
            </a:gdLst>
            <a:ahLst/>
            <a:cxnLst>
              <a:cxn ang="0">
                <a:pos x="connsiteX0" y="connsiteY0"/>
              </a:cxn>
              <a:cxn ang="0">
                <a:pos x="connsiteX1" y="connsiteY1"/>
              </a:cxn>
            </a:cxnLst>
            <a:rect l="l" t="t" r="r" b="b"/>
            <a:pathLst>
              <a:path w="3082100" h="6403346">
                <a:moveTo>
                  <a:pt x="3082100" y="6403346"/>
                </a:moveTo>
                <a:cubicBezTo>
                  <a:pt x="1452423" y="4635725"/>
                  <a:pt x="313427" y="2913792"/>
                  <a:pt x="0"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6" name="Oval 4"/>
          <p:cNvSpPr>
            <a:spLocks noChangeAspect="1"/>
          </p:cNvSpPr>
          <p:nvPr/>
        </p:nvSpPr>
        <p:spPr bwMode="gray">
          <a:xfrm>
            <a:off x="1177427" y="3584662"/>
            <a:ext cx="282846"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任意多边形 68"/>
          <p:cNvSpPr/>
          <p:nvPr/>
        </p:nvSpPr>
        <p:spPr bwMode="gray">
          <a:xfrm>
            <a:off x="2125765" y="2328698"/>
            <a:ext cx="753420" cy="2448584"/>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 name="connsiteX0" fmla="*/ 1083167 w 1083167"/>
              <a:gd name="connsiteY0" fmla="*/ 2654549 h 2654549"/>
              <a:gd name="connsiteX1" fmla="*/ 302520 w 1083167"/>
              <a:gd name="connsiteY1" fmla="*/ 0 h 2654549"/>
              <a:gd name="connsiteX0" fmla="*/ 1179357 w 1179357"/>
              <a:gd name="connsiteY0" fmla="*/ 2654549 h 2654549"/>
              <a:gd name="connsiteX1" fmla="*/ 398710 w 1179357"/>
              <a:gd name="connsiteY1" fmla="*/ 0 h 2654549"/>
              <a:gd name="connsiteX0" fmla="*/ 3290309 w 3290309"/>
              <a:gd name="connsiteY0" fmla="*/ 6482546 h 6482546"/>
              <a:gd name="connsiteX1" fmla="*/ 176682 w 3290309"/>
              <a:gd name="connsiteY1" fmla="*/ 0 h 6482546"/>
              <a:gd name="connsiteX0" fmla="*/ 3113627 w 3113627"/>
              <a:gd name="connsiteY0" fmla="*/ 6482546 h 6482546"/>
              <a:gd name="connsiteX1" fmla="*/ 0 w 3113627"/>
              <a:gd name="connsiteY1" fmla="*/ 0 h 6482546"/>
              <a:gd name="connsiteX0" fmla="*/ 3082100 w 3082100"/>
              <a:gd name="connsiteY0" fmla="*/ 6403346 h 6403346"/>
              <a:gd name="connsiteX1" fmla="*/ 0 w 3082100"/>
              <a:gd name="connsiteY1" fmla="*/ 0 h 6403346"/>
              <a:gd name="connsiteX0" fmla="*/ 3082100 w 3082100"/>
              <a:gd name="connsiteY0" fmla="*/ 6403346 h 6403346"/>
              <a:gd name="connsiteX1" fmla="*/ 0 w 3082100"/>
              <a:gd name="connsiteY1" fmla="*/ 0 h 6403346"/>
              <a:gd name="connsiteX0" fmla="*/ 1596610 w 1596610"/>
              <a:gd name="connsiteY0" fmla="*/ 8819649 h 8819649"/>
              <a:gd name="connsiteX1" fmla="*/ 0 w 1596610"/>
              <a:gd name="connsiteY1" fmla="*/ 0 h 8819649"/>
              <a:gd name="connsiteX0" fmla="*/ 1596610 w 1601455"/>
              <a:gd name="connsiteY0" fmla="*/ 8819649 h 8819649"/>
              <a:gd name="connsiteX1" fmla="*/ 0 w 1601455"/>
              <a:gd name="connsiteY1" fmla="*/ 0 h 8819649"/>
              <a:gd name="connsiteX0" fmla="*/ 0 w 2523699"/>
              <a:gd name="connsiteY0" fmla="*/ 15464483 h 15464483"/>
              <a:gd name="connsiteX1" fmla="*/ 2498527 w 2523699"/>
              <a:gd name="connsiteY1" fmla="*/ 0 h 15464483"/>
              <a:gd name="connsiteX0" fmla="*/ 0 w 2498527"/>
              <a:gd name="connsiteY0" fmla="*/ 15464483 h 15464483"/>
              <a:gd name="connsiteX1" fmla="*/ 2498527 w 2498527"/>
              <a:gd name="connsiteY1" fmla="*/ 0 h 15464483"/>
              <a:gd name="connsiteX0" fmla="*/ 0 w 2940159"/>
              <a:gd name="connsiteY0" fmla="*/ 14558369 h 14558369"/>
              <a:gd name="connsiteX1" fmla="*/ 2940159 w 2940159"/>
              <a:gd name="connsiteY1" fmla="*/ 0 h 14558369"/>
              <a:gd name="connsiteX0" fmla="*/ 37066 w 2977225"/>
              <a:gd name="connsiteY0" fmla="*/ 14558369 h 14558369"/>
              <a:gd name="connsiteX1" fmla="*/ 2977225 w 2977225"/>
              <a:gd name="connsiteY1" fmla="*/ 0 h 14558369"/>
              <a:gd name="connsiteX0" fmla="*/ 37066 w 2977225"/>
              <a:gd name="connsiteY0" fmla="*/ 14558369 h 14558369"/>
              <a:gd name="connsiteX1" fmla="*/ 2977225 w 2977225"/>
              <a:gd name="connsiteY1" fmla="*/ 0 h 14558369"/>
            </a:gdLst>
            <a:ahLst/>
            <a:cxnLst>
              <a:cxn ang="0">
                <a:pos x="connsiteX0" y="connsiteY0"/>
              </a:cxn>
              <a:cxn ang="0">
                <a:pos x="connsiteX1" y="connsiteY1"/>
              </a:cxn>
            </a:cxnLst>
            <a:rect l="l" t="t" r="r" b="b"/>
            <a:pathLst>
              <a:path w="2977225" h="14558369">
                <a:moveTo>
                  <a:pt x="37066" y="14558369"/>
                </a:moveTo>
                <a:cubicBezTo>
                  <a:pt x="133770" y="10495258"/>
                  <a:pt x="-804486" y="5632133"/>
                  <a:pt x="2977225"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70" name="直接连接符 69"/>
          <p:cNvCxnSpPr/>
          <p:nvPr/>
        </p:nvCxnSpPr>
        <p:spPr bwMode="gray">
          <a:xfrm>
            <a:off x="616126" y="1753671"/>
            <a:ext cx="1324718" cy="0"/>
          </a:xfrm>
          <a:prstGeom prst="line">
            <a:avLst/>
          </a:prstGeom>
          <a:ln w="225425" cap="rnd">
            <a:solidFill>
              <a:srgbClr val="FFD17D">
                <a:alpha val="35000"/>
              </a:srgbClr>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780593" y="1626713"/>
            <a:ext cx="1160895" cy="253916"/>
          </a:xfrm>
          <a:prstGeom prst="rect">
            <a:avLst/>
          </a:prstGeom>
          <a:noFill/>
        </p:spPr>
        <p:txBody>
          <a:bodyPr wrap="none" rtlCol="0">
            <a:spAutoFit/>
          </a:bodyPr>
          <a:lstStyle/>
          <a:p>
            <a:pPr fontAlgn="ctr"/>
            <a:r>
              <a:rPr lang="en-US" sz="1050" dirty="0">
                <a:latin typeface="Huawei Sans" panose="020C0503030203020204" pitchFamily="34" charset="0"/>
              </a:rPr>
              <a:t>CAPWAP tunnel</a:t>
            </a:r>
          </a:p>
        </p:txBody>
      </p:sp>
      <p:pic>
        <p:nvPicPr>
          <p:cNvPr id="72" name="图片 71" descr="AC-蓝.png"/>
          <p:cNvPicPr>
            <a:picLocks noChangeAspect="1"/>
          </p:cNvPicPr>
          <p:nvPr/>
        </p:nvPicPr>
        <p:blipFill>
          <a:blip r:embed="rId8" cstate="print"/>
          <a:stretch>
            <a:fillRect/>
          </a:stretch>
        </p:blipFill>
        <p:spPr bwMode="gray">
          <a:xfrm>
            <a:off x="533045" y="2456446"/>
            <a:ext cx="540000" cy="441818"/>
          </a:xfrm>
          <a:prstGeom prst="rect">
            <a:avLst/>
          </a:prstGeom>
        </p:spPr>
      </p:pic>
      <p:sp>
        <p:nvSpPr>
          <p:cNvPr id="61" name="文本占位符 72">
            <a:extLst>
              <a:ext uri="{FF2B5EF4-FFF2-40B4-BE49-F238E27FC236}">
                <a16:creationId xmlns:a16="http://schemas.microsoft.com/office/drawing/2014/main" id="{76947380-3A2D-445A-9B76-B6596D6670D7}"/>
              </a:ext>
            </a:extLst>
          </p:cNvPr>
          <p:cNvSpPr txBox="1">
            <a:spLocks/>
          </p:cNvSpPr>
          <p:nvPr/>
        </p:nvSpPr>
        <p:spPr bwMode="gray">
          <a:xfrm>
            <a:off x="6111608" y="1243661"/>
            <a:ext cx="5634305" cy="512076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Before roaming:</a:t>
            </a:r>
          </a:p>
          <a:p>
            <a:pPr marL="628650" lvl="1" indent="-314325" fontAlgn="ctr">
              <a:buFont typeface="+mj-lt"/>
              <a:buAutoNum type="arabicPeriod"/>
            </a:pPr>
            <a:r>
              <a:rPr lang="en-US" sz="1400" dirty="0">
                <a:latin typeface="Huawei Sans" panose="020C0503030203020204" pitchFamily="34" charset="0"/>
              </a:rPr>
              <a:t>The STA sends service packets to the HAP.</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After receiving the service packets, the HAP sends them to the upper-layer network through the switch.</a:t>
            </a:r>
            <a:endParaRPr lang="en-US" altLang="zh-CN" sz="1400" dirty="0">
              <a:latin typeface="Huawei Sans" panose="020C0503030203020204" pitchFamily="34" charset="0"/>
            </a:endParaRPr>
          </a:p>
          <a:p>
            <a:pPr lvl="0" fontAlgn="ctr"/>
            <a:r>
              <a:rPr lang="en-US" sz="1600" dirty="0">
                <a:latin typeface="Huawei Sans" panose="020C0503030203020204" pitchFamily="34" charset="0"/>
              </a:rPr>
              <a:t>After roaming:</a:t>
            </a:r>
            <a:endParaRPr lang="en-US" altLang="zh-CN" sz="16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STA sends service packets to the FAP.</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After receiving the service packets, the FAP sends them to the FAC through a CAPWAP tunnel.</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FAC forwards the service packets to the HAC through a CAPWAP tunnel between them.</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HAC sends the service packets to the HAP through a CAPWAP tunnel.</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HAP forwards the service packets to the upper-layer network.</a:t>
            </a:r>
            <a:endParaRPr lang="en-US" altLang="zh-CN" sz="1400" dirty="0">
              <a:latin typeface="Huawei Sans" panose="020C0503030203020204" pitchFamily="34" charset="0"/>
            </a:endParaRPr>
          </a:p>
        </p:txBody>
      </p:sp>
      <p:cxnSp>
        <p:nvCxnSpPr>
          <p:cNvPr id="74" name="直接箭头连接符 73">
            <a:extLst>
              <a:ext uri="{FF2B5EF4-FFF2-40B4-BE49-F238E27FC236}">
                <a16:creationId xmlns:a16="http://schemas.microsoft.com/office/drawing/2014/main" id="{74622F8C-B188-443E-86DF-633BBC6AEE5D}"/>
              </a:ext>
            </a:extLst>
          </p:cNvPr>
          <p:cNvCxnSpPr/>
          <p:nvPr/>
        </p:nvCxnSpPr>
        <p:spPr bwMode="gray">
          <a:xfrm>
            <a:off x="2563725" y="5989521"/>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a16="http://schemas.microsoft.com/office/drawing/2014/main" id="{5E340660-5D29-4C15-BF34-D108B2269AC7}"/>
              </a:ext>
            </a:extLst>
          </p:cNvPr>
          <p:cNvCxnSpPr>
            <a:cxnSpLocks/>
          </p:cNvCxnSpPr>
          <p:nvPr/>
        </p:nvCxnSpPr>
        <p:spPr bwMode="gray">
          <a:xfrm flipV="1">
            <a:off x="3906564" y="4969872"/>
            <a:ext cx="0" cy="893650"/>
          </a:xfrm>
          <a:prstGeom prst="straightConnector1">
            <a:avLst/>
          </a:pr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6" name="Oval 4">
            <a:extLst>
              <a:ext uri="{FF2B5EF4-FFF2-40B4-BE49-F238E27FC236}">
                <a16:creationId xmlns:a16="http://schemas.microsoft.com/office/drawing/2014/main" id="{808B0F1D-F18F-40A6-8D7C-81E2A34365F4}"/>
              </a:ext>
            </a:extLst>
          </p:cNvPr>
          <p:cNvSpPr>
            <a:spLocks noChangeAspect="1"/>
          </p:cNvSpPr>
          <p:nvPr/>
        </p:nvSpPr>
        <p:spPr bwMode="gray">
          <a:xfrm>
            <a:off x="3781871" y="573752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262265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dirty="0">
                <a:latin typeface="Huawei Sans" panose="020C0503030203020204" pitchFamily="34" charset="0"/>
              </a:rPr>
              <a:t>Inter-AC Layer 3 Roaming — Direct Forwarding (HAC as the Home Agent)</a:t>
            </a: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4457" y="1868369"/>
            <a:ext cx="810701" cy="408398"/>
          </a:xfrm>
          <a:prstGeom prst="rect">
            <a:avLst/>
          </a:prstGeom>
        </p:spPr>
      </p:pic>
      <p:pic>
        <p:nvPicPr>
          <p:cNvPr id="48" name="图片 47" descr="AC-蓝.png"/>
          <p:cNvPicPr>
            <a:picLocks noChangeAspect="1"/>
          </p:cNvPicPr>
          <p:nvPr/>
        </p:nvPicPr>
        <p:blipFill>
          <a:blip r:embed="rId4" cstate="print"/>
          <a:stretch>
            <a:fillRect/>
          </a:stretch>
        </p:blipFill>
        <p:spPr bwMode="gray">
          <a:xfrm>
            <a:off x="533045" y="2456446"/>
            <a:ext cx="540000" cy="441818"/>
          </a:xfrm>
          <a:prstGeom prst="rect">
            <a:avLst/>
          </a:prstGeom>
        </p:spPr>
      </p:pic>
      <p:pic>
        <p:nvPicPr>
          <p:cNvPr id="49" name="图片 4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68819" y="4680050"/>
            <a:ext cx="540000" cy="442800"/>
          </a:xfrm>
          <a:prstGeom prst="rect">
            <a:avLst/>
          </a:prstGeom>
        </p:spPr>
      </p:pic>
      <p:pic>
        <p:nvPicPr>
          <p:cNvPr id="50" name="图片 4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768819" y="3091219"/>
            <a:ext cx="540000" cy="442800"/>
          </a:xfrm>
          <a:prstGeom prst="rect">
            <a:avLst/>
          </a:prstGeom>
        </p:spPr>
      </p:pic>
      <p:pic>
        <p:nvPicPr>
          <p:cNvPr id="51" name="图片 5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16780" y="4680050"/>
            <a:ext cx="540000" cy="442800"/>
          </a:xfrm>
          <a:prstGeom prst="rect">
            <a:avLst/>
          </a:prstGeom>
        </p:spPr>
      </p:pic>
      <p:sp>
        <p:nvSpPr>
          <p:cNvPr id="52" name="椭圆 51"/>
          <p:cNvSpPr/>
          <p:nvPr/>
        </p:nvSpPr>
        <p:spPr bwMode="gray">
          <a:xfrm>
            <a:off x="2875022" y="4496450"/>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p:nvPr/>
        </p:nvSpPr>
        <p:spPr bwMode="gray">
          <a:xfrm>
            <a:off x="533045" y="4496450"/>
            <a:ext cx="3011548" cy="1856418"/>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808692" y="5270769"/>
            <a:ext cx="808235" cy="276999"/>
          </a:xfrm>
          <a:prstGeom prst="rect">
            <a:avLst/>
          </a:prstGeom>
          <a:noFill/>
        </p:spPr>
        <p:txBody>
          <a:bodyPr wrap="none" rtlCol="0">
            <a:spAutoFit/>
          </a:bodyPr>
          <a:lstStyle/>
          <a:p>
            <a:pPr fontAlgn="ctr"/>
            <a:r>
              <a:rPr lang="en-US" sz="1200" dirty="0">
                <a:latin typeface="Huawei Sans" panose="020C0503030203020204" pitchFamily="34" charset="0"/>
              </a:rPr>
              <a:t>Roaming</a:t>
            </a:r>
          </a:p>
        </p:txBody>
      </p:sp>
      <p:pic>
        <p:nvPicPr>
          <p:cNvPr id="55" name="图片 54" descr="笔记本电脑.png"/>
          <p:cNvPicPr>
            <a:picLocks noChangeAspect="1"/>
          </p:cNvPicPr>
          <p:nvPr/>
        </p:nvPicPr>
        <p:blipFill>
          <a:blip r:embed="rId7" cstate="print"/>
          <a:stretch>
            <a:fillRect/>
          </a:stretch>
        </p:blipFill>
        <p:spPr bwMode="gray">
          <a:xfrm>
            <a:off x="1763056" y="5791119"/>
            <a:ext cx="539779" cy="338400"/>
          </a:xfrm>
          <a:prstGeom prst="rect">
            <a:avLst/>
          </a:prstGeom>
        </p:spPr>
      </p:pic>
      <p:pic>
        <p:nvPicPr>
          <p:cNvPr id="56" name="图片 55" descr="wifi信号蓝.png"/>
          <p:cNvPicPr>
            <a:picLocks noChangeAspect="1"/>
          </p:cNvPicPr>
          <p:nvPr/>
        </p:nvPicPr>
        <p:blipFill>
          <a:blip r:embed="rId8" cstate="print"/>
          <a:stretch>
            <a:fillRect/>
          </a:stretch>
        </p:blipFill>
        <p:spPr bwMode="gray">
          <a:xfrm flipV="1">
            <a:off x="1785834" y="5212822"/>
            <a:ext cx="505969" cy="423673"/>
          </a:xfrm>
          <a:prstGeom prst="rect">
            <a:avLst/>
          </a:prstGeom>
        </p:spPr>
      </p:pic>
      <p:pic>
        <p:nvPicPr>
          <p:cNvPr id="57" name="图片 56" descr="笔记本电脑.png"/>
          <p:cNvPicPr>
            <a:picLocks noChangeAspect="1"/>
          </p:cNvPicPr>
          <p:nvPr/>
        </p:nvPicPr>
        <p:blipFill>
          <a:blip r:embed="rId7" cstate="print"/>
          <a:stretch>
            <a:fillRect/>
          </a:stretch>
        </p:blipFill>
        <p:spPr bwMode="gray">
          <a:xfrm>
            <a:off x="4094002" y="5791119"/>
            <a:ext cx="539779" cy="338400"/>
          </a:xfrm>
          <a:prstGeom prst="rect">
            <a:avLst/>
          </a:prstGeom>
        </p:spPr>
      </p:pic>
      <p:pic>
        <p:nvPicPr>
          <p:cNvPr id="58" name="图片 57" descr="wifi信号蓝.png"/>
          <p:cNvPicPr>
            <a:picLocks noChangeAspect="1"/>
          </p:cNvPicPr>
          <p:nvPr/>
        </p:nvPicPr>
        <p:blipFill>
          <a:blip r:embed="rId8" cstate="print"/>
          <a:stretch>
            <a:fillRect/>
          </a:stretch>
        </p:blipFill>
        <p:spPr bwMode="gray">
          <a:xfrm flipV="1">
            <a:off x="4116780" y="5212822"/>
            <a:ext cx="505969" cy="423673"/>
          </a:xfrm>
          <a:prstGeom prst="rect">
            <a:avLst/>
          </a:prstGeom>
        </p:spPr>
      </p:pic>
      <p:sp>
        <p:nvSpPr>
          <p:cNvPr id="86" name="文本框 85"/>
          <p:cNvSpPr txBox="1"/>
          <p:nvPr/>
        </p:nvSpPr>
        <p:spPr bwMode="gray">
          <a:xfrm>
            <a:off x="1250635" y="5811752"/>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622749" y="5803163"/>
            <a:ext cx="498855" cy="307777"/>
          </a:xfrm>
          <a:prstGeom prst="rect">
            <a:avLst/>
          </a:prstGeom>
          <a:noFill/>
        </p:spPr>
        <p:txBody>
          <a:bodyPr wrap="none" rtlCol="0">
            <a:spAutoFit/>
          </a:bodyPr>
          <a:lstStyle/>
          <a:p>
            <a:pPr fontAlgn="ctr"/>
            <a:r>
              <a:rPr lang="en-US" sz="1400" dirty="0">
                <a:latin typeface="Huawei Sans" panose="020C0503030203020204" pitchFamily="34" charset="0"/>
              </a:rPr>
              <a:t>STA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a:extLst>
              <a:ext uri="{FF2B5EF4-FFF2-40B4-BE49-F238E27FC236}">
                <a16:creationId xmlns:a16="http://schemas.microsoft.com/office/drawing/2014/main" id="{A5EB00A4-2A3F-48E7-B551-B449E284DE03}"/>
              </a:ext>
            </a:extLst>
          </p:cNvPr>
          <p:cNvSpPr txBox="1"/>
          <p:nvPr/>
        </p:nvSpPr>
        <p:spPr bwMode="gray">
          <a:xfrm>
            <a:off x="533447" y="2914849"/>
            <a:ext cx="53959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a16="http://schemas.microsoft.com/office/drawing/2014/main" id="{A5EB00A4-2A3F-48E7-B551-B449E284DE03}"/>
              </a:ext>
            </a:extLst>
          </p:cNvPr>
          <p:cNvSpPr txBox="1"/>
          <p:nvPr/>
        </p:nvSpPr>
        <p:spPr bwMode="gray">
          <a:xfrm>
            <a:off x="1261585" y="4754095"/>
            <a:ext cx="53318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a:extLst>
              <a:ext uri="{FF2B5EF4-FFF2-40B4-BE49-F238E27FC236}">
                <a16:creationId xmlns:a16="http://schemas.microsoft.com/office/drawing/2014/main" id="{A5EB00A4-2A3F-48E7-B551-B449E284DE03}"/>
              </a:ext>
            </a:extLst>
          </p:cNvPr>
          <p:cNvSpPr txBox="1"/>
          <p:nvPr/>
        </p:nvSpPr>
        <p:spPr bwMode="gray">
          <a:xfrm>
            <a:off x="4638465" y="4741389"/>
            <a:ext cx="4915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691026" y="5586522"/>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4609372" y="5586522"/>
            <a:ext cx="1119217" cy="276999"/>
          </a:xfrm>
          <a:prstGeom prst="rect">
            <a:avLst/>
          </a:prstGeom>
          <a:noFill/>
        </p:spPr>
        <p:txBody>
          <a:bodyPr wrap="none" rtlCol="0">
            <a:spAutoFit/>
          </a:bodyPr>
          <a:lstStyle/>
          <a:p>
            <a:pPr fontAlgn="ctr"/>
            <a:r>
              <a:rPr lang="en-US" sz="1200" dirty="0">
                <a:latin typeface="Huawei Sans" panose="020C0503030203020204" pitchFamily="34" charset="0"/>
              </a:rPr>
              <a:t>SSID: 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890140" y="5237121"/>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10</a:t>
            </a:r>
            <a:endParaRPr lang="en-US" altLang="zh-CN" sz="1200" dirty="0">
              <a:latin typeface="Huawei Sans" panose="020C0503030203020204" pitchFamily="34" charset="0"/>
            </a:endParaRPr>
          </a:p>
        </p:txBody>
      </p:sp>
      <p:sp>
        <p:nvSpPr>
          <p:cNvPr id="103" name="文本框 102"/>
          <p:cNvSpPr txBox="1"/>
          <p:nvPr/>
        </p:nvSpPr>
        <p:spPr bwMode="gray">
          <a:xfrm>
            <a:off x="4775559" y="5237121"/>
            <a:ext cx="800219" cy="276999"/>
          </a:xfrm>
          <a:prstGeom prst="rect">
            <a:avLst/>
          </a:prstGeom>
          <a:noFill/>
        </p:spPr>
        <p:txBody>
          <a:bodyPr wrap="none" rtlCol="0">
            <a:spAutoFit/>
          </a:bodyPr>
          <a:lstStyle/>
          <a:p>
            <a:pPr fontAlgn="ctr"/>
            <a:r>
              <a:rPr lang="en-US" sz="1200" dirty="0">
                <a:latin typeface="Huawei Sans" panose="020C0503030203020204" pitchFamily="34" charset="0"/>
              </a:rPr>
              <a:t>VLAN 20</a:t>
            </a:r>
            <a:endParaRPr lang="en-US" altLang="zh-CN" sz="1200" dirty="0">
              <a:latin typeface="Huawei Sans" panose="020C0503030203020204" pitchFamily="34" charset="0"/>
            </a:endParaRPr>
          </a:p>
        </p:txBody>
      </p:sp>
      <p:pic>
        <p:nvPicPr>
          <p:cNvPr id="106" name="图片 10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116780" y="3091219"/>
            <a:ext cx="540000" cy="442800"/>
          </a:xfrm>
          <a:prstGeom prst="rect">
            <a:avLst/>
          </a:prstGeom>
        </p:spPr>
      </p:pic>
      <p:pic>
        <p:nvPicPr>
          <p:cNvPr id="107" name="图片 106" descr="AC-蓝.png"/>
          <p:cNvPicPr>
            <a:picLocks noChangeAspect="1"/>
          </p:cNvPicPr>
          <p:nvPr/>
        </p:nvPicPr>
        <p:blipFill>
          <a:blip r:embed="rId4" cstate="print"/>
          <a:stretch>
            <a:fillRect/>
          </a:stretch>
        </p:blipFill>
        <p:spPr bwMode="gray">
          <a:xfrm>
            <a:off x="5346570" y="2456446"/>
            <a:ext cx="540000" cy="441818"/>
          </a:xfrm>
          <a:prstGeom prst="rect">
            <a:avLst/>
          </a:prstGeom>
        </p:spPr>
      </p:pic>
      <p:cxnSp>
        <p:nvCxnSpPr>
          <p:cNvPr id="111" name="直接连接符 110"/>
          <p:cNvCxnSpPr>
            <a:stCxn id="50" idx="2"/>
            <a:endCxn id="49" idx="0"/>
          </p:cNvCxnSpPr>
          <p:nvPr/>
        </p:nvCxnSpPr>
        <p:spPr bwMode="gray">
          <a:xfrm>
            <a:off x="2038819" y="3534019"/>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6" idx="2"/>
            <a:endCxn id="51" idx="0"/>
          </p:cNvCxnSpPr>
          <p:nvPr/>
        </p:nvCxnSpPr>
        <p:spPr bwMode="gray">
          <a:xfrm>
            <a:off x="4386780" y="3534019"/>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50" idx="3"/>
            <a:endCxn id="106" idx="1"/>
          </p:cNvCxnSpPr>
          <p:nvPr/>
        </p:nvCxnSpPr>
        <p:spPr bwMode="gray">
          <a:xfrm>
            <a:off x="2308819" y="3312619"/>
            <a:ext cx="18079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7" idx="1"/>
            <a:endCxn id="106" idx="3"/>
          </p:cNvCxnSpPr>
          <p:nvPr/>
        </p:nvCxnSpPr>
        <p:spPr bwMode="gray">
          <a:xfrm flipH="1">
            <a:off x="4656780" y="2677355"/>
            <a:ext cx="689790"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50" idx="1"/>
            <a:endCxn id="48" idx="3"/>
          </p:cNvCxnSpPr>
          <p:nvPr/>
        </p:nvCxnSpPr>
        <p:spPr bwMode="gray">
          <a:xfrm flipH="1" flipV="1">
            <a:off x="1073045" y="2677355"/>
            <a:ext cx="695774"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50" idx="0"/>
            <a:endCxn id="47" idx="2"/>
          </p:cNvCxnSpPr>
          <p:nvPr/>
        </p:nvCxnSpPr>
        <p:spPr bwMode="gray">
          <a:xfrm flipV="1">
            <a:off x="2038819" y="2276767"/>
            <a:ext cx="1170989" cy="8144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47" idx="2"/>
            <a:endCxn id="106" idx="0"/>
          </p:cNvCxnSpPr>
          <p:nvPr/>
        </p:nvCxnSpPr>
        <p:spPr bwMode="gray">
          <a:xfrm>
            <a:off x="3209808" y="2276767"/>
            <a:ext cx="1176972" cy="814452"/>
          </a:xfrm>
          <a:prstGeom prst="line">
            <a:avLst/>
          </a:prstGeom>
        </p:spPr>
        <p:style>
          <a:lnRef idx="1">
            <a:schemeClr val="accent1"/>
          </a:lnRef>
          <a:fillRef idx="0">
            <a:schemeClr val="accent1"/>
          </a:fillRef>
          <a:effectRef idx="0">
            <a:schemeClr val="accent1"/>
          </a:effectRef>
          <a:fontRef idx="minor">
            <a:schemeClr val="tx1"/>
          </a:fontRef>
        </p:style>
      </p:cxnSp>
      <p:sp>
        <p:nvSpPr>
          <p:cNvPr id="122" name="任意多边形 121"/>
          <p:cNvSpPr/>
          <p:nvPr/>
        </p:nvSpPr>
        <p:spPr bwMode="gray">
          <a:xfrm flipH="1" flipV="1">
            <a:off x="1153391" y="2704486"/>
            <a:ext cx="4104408" cy="416504"/>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Lst>
            <a:ahLst/>
            <a:cxnLst>
              <a:cxn ang="0">
                <a:pos x="connsiteX0" y="connsiteY0"/>
              </a:cxn>
              <a:cxn ang="0">
                <a:pos x="connsiteX1" y="connsiteY1"/>
              </a:cxn>
            </a:cxnLst>
            <a:rect l="l" t="t" r="r" b="b"/>
            <a:pathLst>
              <a:path w="6635151" h="1922251">
                <a:moveTo>
                  <a:pt x="6635151" y="1902443"/>
                </a:moveTo>
                <a:cubicBezTo>
                  <a:pt x="5062809" y="-901531"/>
                  <a:pt x="1329253" y="-357846"/>
                  <a:pt x="0" y="1922251"/>
                </a:cubicBezTo>
              </a:path>
            </a:pathLst>
          </a:custGeom>
          <a:noFill/>
          <a:ln w="196850"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125" name="文本框 124">
            <a:extLst>
              <a:ext uri="{FF2B5EF4-FFF2-40B4-BE49-F238E27FC236}">
                <a16:creationId xmlns:a16="http://schemas.microsoft.com/office/drawing/2014/main" id="{A5EB00A4-2A3F-48E7-B551-B449E284DE03}"/>
              </a:ext>
            </a:extLst>
          </p:cNvPr>
          <p:cNvSpPr txBox="1"/>
          <p:nvPr/>
        </p:nvSpPr>
        <p:spPr bwMode="gray">
          <a:xfrm>
            <a:off x="5346570" y="2914849"/>
            <a:ext cx="4979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FAC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占位符 72"/>
          <p:cNvSpPr txBox="1">
            <a:spLocks/>
          </p:cNvSpPr>
          <p:nvPr/>
        </p:nvSpPr>
        <p:spPr bwMode="gray">
          <a:xfrm>
            <a:off x="6023437" y="1548285"/>
            <a:ext cx="5608637" cy="442775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Before roaming:</a:t>
            </a:r>
          </a:p>
          <a:p>
            <a:pPr marL="628650" lvl="1" indent="-314325" fontAlgn="ctr">
              <a:buFont typeface="+mj-lt"/>
              <a:buAutoNum type="arabicPeriod"/>
            </a:pPr>
            <a:r>
              <a:rPr lang="en-US" sz="1400" dirty="0">
                <a:latin typeface="Huawei Sans" panose="020C0503030203020204" pitchFamily="34" charset="0"/>
              </a:rPr>
              <a:t>The STA sends service packets to the HAP.</a:t>
            </a:r>
          </a:p>
          <a:p>
            <a:pPr marL="628650" lvl="1" indent="-314325" fontAlgn="ctr">
              <a:buFont typeface="+mj-lt"/>
              <a:buAutoNum type="arabicPeriod"/>
            </a:pPr>
            <a:r>
              <a:rPr lang="en-US" sz="1400" dirty="0">
                <a:latin typeface="Huawei Sans" panose="020C0503030203020204" pitchFamily="34" charset="0"/>
              </a:rPr>
              <a:t>After receiving the service packets, the HAP sends them to the upper-layer network through the switch.</a:t>
            </a:r>
          </a:p>
          <a:p>
            <a:pPr fontAlgn="ctr"/>
            <a:r>
              <a:rPr lang="en-US" sz="1600" dirty="0">
                <a:latin typeface="Huawei Sans" panose="020C0503030203020204" pitchFamily="34" charset="0"/>
              </a:rPr>
              <a:t>After roaming:</a:t>
            </a:r>
          </a:p>
          <a:p>
            <a:pPr marL="628650" lvl="1" indent="-314325" fontAlgn="ctr">
              <a:buFont typeface="+mj-lt"/>
              <a:buAutoNum type="arabicPeriod"/>
            </a:pPr>
            <a:r>
              <a:rPr lang="en-US" sz="1400" dirty="0">
                <a:latin typeface="Huawei Sans" panose="020C0503030203020204" pitchFamily="34" charset="0"/>
              </a:rPr>
              <a:t>The STA sends service packets to the FAP.</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After receiving the service packets, the FAP sends them to the FAC through a CAPWAP tunnel.</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FAC forwards the service packets to the HAC through a CAPWAP tunnel between them.</a:t>
            </a:r>
            <a:endParaRPr lang="en-US" altLang="zh-CN" sz="1400" dirty="0">
              <a:latin typeface="Huawei Sans" panose="020C0503030203020204" pitchFamily="34" charset="0"/>
            </a:endParaRPr>
          </a:p>
          <a:p>
            <a:pPr marL="628650" lvl="1" indent="-314325" fontAlgn="ctr">
              <a:buFont typeface="+mj-lt"/>
              <a:buAutoNum type="arabicPeriod"/>
            </a:pPr>
            <a:r>
              <a:rPr lang="en-US" sz="1400" dirty="0">
                <a:latin typeface="Huawei Sans" panose="020C0503030203020204" pitchFamily="34" charset="0"/>
              </a:rPr>
              <a:t>The HAC forwards the service packets to the upper-layer network.</a:t>
            </a:r>
          </a:p>
        </p:txBody>
      </p:sp>
      <p:sp>
        <p:nvSpPr>
          <p:cNvPr id="134" name="Oval 4"/>
          <p:cNvSpPr>
            <a:spLocks noChangeAspect="1"/>
          </p:cNvSpPr>
          <p:nvPr/>
        </p:nvSpPr>
        <p:spPr bwMode="gray">
          <a:xfrm>
            <a:off x="4664041" y="4166808"/>
            <a:ext cx="282846"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bwMode="gray">
          <a:xfrm>
            <a:off x="3044194" y="2754687"/>
            <a:ext cx="282846"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flipH="1" flipV="1">
            <a:off x="4468064" y="3007739"/>
            <a:ext cx="904770" cy="1774812"/>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4785961 w 4785961"/>
              <a:gd name="connsiteY0" fmla="*/ 0 h 1939512"/>
              <a:gd name="connsiteX1" fmla="*/ 0 w 4785961"/>
              <a:gd name="connsiteY1" fmla="*/ 1939512 h 1939512"/>
              <a:gd name="connsiteX0" fmla="*/ 4785961 w 4785961"/>
              <a:gd name="connsiteY0" fmla="*/ 724772 h 2664284"/>
              <a:gd name="connsiteX1" fmla="*/ 0 w 4785961"/>
              <a:gd name="connsiteY1" fmla="*/ 2664284 h 2664284"/>
              <a:gd name="connsiteX0" fmla="*/ 6137782 w 6137782"/>
              <a:gd name="connsiteY0" fmla="*/ 1239336 h 1239336"/>
              <a:gd name="connsiteX1" fmla="*/ 0 w 6137782"/>
              <a:gd name="connsiteY1" fmla="*/ 1164732 h 1239336"/>
              <a:gd name="connsiteX0" fmla="*/ 6137782 w 6137782"/>
              <a:gd name="connsiteY0" fmla="*/ 1371319 h 1371319"/>
              <a:gd name="connsiteX1" fmla="*/ 0 w 6137782"/>
              <a:gd name="connsiteY1" fmla="*/ 1296715 h 1371319"/>
              <a:gd name="connsiteX0" fmla="*/ 6137782 w 6137782"/>
              <a:gd name="connsiteY0" fmla="*/ 1432666 h 1432666"/>
              <a:gd name="connsiteX1" fmla="*/ 0 w 6137782"/>
              <a:gd name="connsiteY1" fmla="*/ 1358062 h 1432666"/>
              <a:gd name="connsiteX0" fmla="*/ 6137782 w 6137782"/>
              <a:gd name="connsiteY0" fmla="*/ 1554407 h 1554407"/>
              <a:gd name="connsiteX1" fmla="*/ 0 w 6137782"/>
              <a:gd name="connsiteY1" fmla="*/ 1479803 h 1554407"/>
              <a:gd name="connsiteX0" fmla="*/ 6137782 w 6137782"/>
              <a:gd name="connsiteY0" fmla="*/ 1620244 h 1620244"/>
              <a:gd name="connsiteX1" fmla="*/ 0 w 6137782"/>
              <a:gd name="connsiteY1" fmla="*/ 1545640 h 1620244"/>
              <a:gd name="connsiteX0" fmla="*/ 6367337 w 6367337"/>
              <a:gd name="connsiteY0" fmla="*/ 1595968 h 1595968"/>
              <a:gd name="connsiteX1" fmla="*/ 0 w 6367337"/>
              <a:gd name="connsiteY1" fmla="*/ 1568570 h 1595968"/>
              <a:gd name="connsiteX0" fmla="*/ 6660658 w 6660658"/>
              <a:gd name="connsiteY0" fmla="*/ 1620244 h 1620244"/>
              <a:gd name="connsiteX1" fmla="*/ 0 w 6660658"/>
              <a:gd name="connsiteY1" fmla="*/ 1545640 h 1620244"/>
              <a:gd name="connsiteX0" fmla="*/ 6635151 w 6635151"/>
              <a:gd name="connsiteY0" fmla="*/ 1572090 h 1591898"/>
              <a:gd name="connsiteX1" fmla="*/ 0 w 6635151"/>
              <a:gd name="connsiteY1" fmla="*/ 1591898 h 1591898"/>
              <a:gd name="connsiteX0" fmla="*/ 6635151 w 6635151"/>
              <a:gd name="connsiteY0" fmla="*/ 1765548 h 1785356"/>
              <a:gd name="connsiteX1" fmla="*/ 0 w 6635151"/>
              <a:gd name="connsiteY1" fmla="*/ 1785356 h 1785356"/>
              <a:gd name="connsiteX0" fmla="*/ 6635151 w 6635151"/>
              <a:gd name="connsiteY0" fmla="*/ 1852856 h 1872664"/>
              <a:gd name="connsiteX1" fmla="*/ 0 w 6635151"/>
              <a:gd name="connsiteY1" fmla="*/ 1872664 h 1872664"/>
              <a:gd name="connsiteX0" fmla="*/ 6635151 w 6635151"/>
              <a:gd name="connsiteY0" fmla="*/ 1902443 h 1922251"/>
              <a:gd name="connsiteX1" fmla="*/ 0 w 6635151"/>
              <a:gd name="connsiteY1" fmla="*/ 1922251 h 1922251"/>
              <a:gd name="connsiteX0" fmla="*/ 5092671 w 5092671"/>
              <a:gd name="connsiteY0" fmla="*/ 4165490 h 4165489"/>
              <a:gd name="connsiteX1" fmla="*/ 0 w 5092671"/>
              <a:gd name="connsiteY1" fmla="*/ 836709 h 4165489"/>
              <a:gd name="connsiteX0" fmla="*/ 348704 w 2036724"/>
              <a:gd name="connsiteY0" fmla="*/ 8608856 h 8608855"/>
              <a:gd name="connsiteX1" fmla="*/ 1779444 w 2036724"/>
              <a:gd name="connsiteY1" fmla="*/ 417736 h 8608855"/>
              <a:gd name="connsiteX0" fmla="*/ 447829 w 1879955"/>
              <a:gd name="connsiteY0" fmla="*/ 8191120 h 8191119"/>
              <a:gd name="connsiteX1" fmla="*/ 1878569 w 1879955"/>
              <a:gd name="connsiteY1" fmla="*/ 0 h 8191119"/>
              <a:gd name="connsiteX0" fmla="*/ -1 w 1462643"/>
              <a:gd name="connsiteY0" fmla="*/ 8191120 h 8191119"/>
              <a:gd name="connsiteX1" fmla="*/ 1430739 w 1462643"/>
              <a:gd name="connsiteY1" fmla="*/ 0 h 8191119"/>
            </a:gdLst>
            <a:ahLst/>
            <a:cxnLst>
              <a:cxn ang="0">
                <a:pos x="connsiteX0" y="connsiteY0"/>
              </a:cxn>
              <a:cxn ang="0">
                <a:pos x="connsiteX1" y="connsiteY1"/>
              </a:cxn>
            </a:cxnLst>
            <a:rect l="l" t="t" r="r" b="b"/>
            <a:pathLst>
              <a:path w="1462643" h="8191119">
                <a:moveTo>
                  <a:pt x="-1" y="8191120"/>
                </a:moveTo>
                <a:cubicBezTo>
                  <a:pt x="1576889" y="4423857"/>
                  <a:pt x="1506725" y="4738180"/>
                  <a:pt x="1430739" y="0"/>
                </a:cubicBezTo>
              </a:path>
            </a:pathLst>
          </a:custGeom>
          <a:noFill/>
          <a:ln w="196850"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4" name="任意多边形 3"/>
          <p:cNvSpPr/>
          <p:nvPr/>
        </p:nvSpPr>
        <p:spPr bwMode="gray">
          <a:xfrm>
            <a:off x="4453327" y="2974340"/>
            <a:ext cx="912302" cy="1809750"/>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Lst>
            <a:ahLst/>
            <a:cxnLst>
              <a:cxn ang="0">
                <a:pos x="connsiteX0" y="connsiteY0"/>
              </a:cxn>
              <a:cxn ang="0">
                <a:pos x="connsiteX1" y="connsiteY1"/>
              </a:cxn>
            </a:cxnLst>
            <a:rect l="l" t="t" r="r" b="b"/>
            <a:pathLst>
              <a:path w="912302" h="1809750">
                <a:moveTo>
                  <a:pt x="22032" y="1809750"/>
                </a:moveTo>
                <a:cubicBezTo>
                  <a:pt x="-31308" y="1098127"/>
                  <a:pt x="-66868" y="801793"/>
                  <a:pt x="912302"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3" name="任意多边形 62"/>
          <p:cNvSpPr/>
          <p:nvPr/>
        </p:nvSpPr>
        <p:spPr bwMode="gray">
          <a:xfrm rot="15300000">
            <a:off x="2675576" y="750725"/>
            <a:ext cx="1078234" cy="3951229"/>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 name="connsiteX0" fmla="*/ 49394 w 789672"/>
              <a:gd name="connsiteY0" fmla="*/ 2474734 h 2474734"/>
              <a:gd name="connsiteX1" fmla="*/ 789672 w 789672"/>
              <a:gd name="connsiteY1" fmla="*/ 0 h 2474734"/>
              <a:gd name="connsiteX0" fmla="*/ 10468 w 1058017"/>
              <a:gd name="connsiteY0" fmla="*/ 3951229 h 3951229"/>
              <a:gd name="connsiteX1" fmla="*/ 1058017 w 1058017"/>
              <a:gd name="connsiteY1" fmla="*/ 0 h 3951229"/>
              <a:gd name="connsiteX0" fmla="*/ 30685 w 1078234"/>
              <a:gd name="connsiteY0" fmla="*/ 3951229 h 3951229"/>
              <a:gd name="connsiteX1" fmla="*/ 1078234 w 1078234"/>
              <a:gd name="connsiteY1" fmla="*/ 0 h 3951229"/>
            </a:gdLst>
            <a:ahLst/>
            <a:cxnLst>
              <a:cxn ang="0">
                <a:pos x="connsiteX0" y="connsiteY0"/>
              </a:cxn>
              <a:cxn ang="0">
                <a:pos x="connsiteX1" y="connsiteY1"/>
              </a:cxn>
            </a:cxnLst>
            <a:rect l="l" t="t" r="r" b="b"/>
            <a:pathLst>
              <a:path w="1078234" h="3951229">
                <a:moveTo>
                  <a:pt x="30685" y="3951229"/>
                </a:moveTo>
                <a:cubicBezTo>
                  <a:pt x="-22655" y="3239606"/>
                  <a:pt x="-143881" y="1355178"/>
                  <a:pt x="1078234" y="0"/>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6" name="Oval 4"/>
          <p:cNvSpPr>
            <a:spLocks noChangeAspect="1"/>
          </p:cNvSpPr>
          <p:nvPr/>
        </p:nvSpPr>
        <p:spPr bwMode="gray">
          <a:xfrm>
            <a:off x="1143134" y="3212050"/>
            <a:ext cx="282846"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bwMode="gray">
          <a:xfrm flipV="1">
            <a:off x="1102566" y="2284054"/>
            <a:ext cx="1725422" cy="1009591"/>
          </a:xfrm>
          <a:custGeom>
            <a:avLst/>
            <a:gdLst>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843280 h 843280"/>
              <a:gd name="connsiteX1" fmla="*/ 1767840 w 1767840"/>
              <a:gd name="connsiteY1" fmla="*/ 0 h 843280"/>
              <a:gd name="connsiteX0" fmla="*/ 0 w 1767840"/>
              <a:gd name="connsiteY0" fmla="*/ 1107362 h 1107362"/>
              <a:gd name="connsiteX1" fmla="*/ 1767840 w 1767840"/>
              <a:gd name="connsiteY1" fmla="*/ 264082 h 1107362"/>
              <a:gd name="connsiteX0" fmla="*/ 0 w 4419600"/>
              <a:gd name="connsiteY0" fmla="*/ 595380 h 991620"/>
              <a:gd name="connsiteX1" fmla="*/ 4419600 w 4419600"/>
              <a:gd name="connsiteY1" fmla="*/ 991620 h 991620"/>
              <a:gd name="connsiteX0" fmla="*/ 0 w 863600"/>
              <a:gd name="connsiteY0" fmla="*/ 1892541 h 1892541"/>
              <a:gd name="connsiteX1" fmla="*/ 863600 w 863600"/>
              <a:gd name="connsiteY1" fmla="*/ 94221 h 1892541"/>
              <a:gd name="connsiteX0" fmla="*/ 0 w 863600"/>
              <a:gd name="connsiteY0" fmla="*/ 1798320 h 1798320"/>
              <a:gd name="connsiteX1" fmla="*/ 863600 w 863600"/>
              <a:gd name="connsiteY1" fmla="*/ 0 h 1798320"/>
              <a:gd name="connsiteX0" fmla="*/ 0 w 863600"/>
              <a:gd name="connsiteY0" fmla="*/ 1798320 h 1798320"/>
              <a:gd name="connsiteX1" fmla="*/ 863600 w 863600"/>
              <a:gd name="connsiteY1" fmla="*/ 0 h 1798320"/>
              <a:gd name="connsiteX0" fmla="*/ 0 w 836930"/>
              <a:gd name="connsiteY0" fmla="*/ 1817370 h 1817370"/>
              <a:gd name="connsiteX1" fmla="*/ 836930 w 836930"/>
              <a:gd name="connsiteY1" fmla="*/ 0 h 1817370"/>
              <a:gd name="connsiteX0" fmla="*/ 14695 w 851625"/>
              <a:gd name="connsiteY0" fmla="*/ 1817370 h 1817370"/>
              <a:gd name="connsiteX1" fmla="*/ 851625 w 851625"/>
              <a:gd name="connsiteY1" fmla="*/ 0 h 1817370"/>
              <a:gd name="connsiteX0" fmla="*/ 9775 w 873375"/>
              <a:gd name="connsiteY0" fmla="*/ 1817370 h 1817370"/>
              <a:gd name="connsiteX1" fmla="*/ 873375 w 873375"/>
              <a:gd name="connsiteY1" fmla="*/ 0 h 1817370"/>
              <a:gd name="connsiteX0" fmla="*/ 36100 w 899700"/>
              <a:gd name="connsiteY0" fmla="*/ 1817370 h 1817370"/>
              <a:gd name="connsiteX1" fmla="*/ 899700 w 899700"/>
              <a:gd name="connsiteY1" fmla="*/ 0 h 1817370"/>
              <a:gd name="connsiteX0" fmla="*/ 31342 w 921612"/>
              <a:gd name="connsiteY0" fmla="*/ 1809750 h 1809750"/>
              <a:gd name="connsiteX1" fmla="*/ 921612 w 921612"/>
              <a:gd name="connsiteY1" fmla="*/ 0 h 1809750"/>
              <a:gd name="connsiteX0" fmla="*/ 22032 w 912302"/>
              <a:gd name="connsiteY0" fmla="*/ 1809750 h 1809750"/>
              <a:gd name="connsiteX1" fmla="*/ 912302 w 912302"/>
              <a:gd name="connsiteY1" fmla="*/ 0 h 1809750"/>
              <a:gd name="connsiteX0" fmla="*/ 2251 w 1831305"/>
              <a:gd name="connsiteY0" fmla="*/ 131446 h 1228882"/>
              <a:gd name="connsiteX1" fmla="*/ 1831305 w 1831305"/>
              <a:gd name="connsiteY1" fmla="*/ 1065502 h 1228882"/>
              <a:gd name="connsiteX0" fmla="*/ 1892 w 1830946"/>
              <a:gd name="connsiteY0" fmla="*/ 997333 h 1931390"/>
              <a:gd name="connsiteX1" fmla="*/ 1830946 w 1830946"/>
              <a:gd name="connsiteY1" fmla="*/ 1931389 h 1931390"/>
              <a:gd name="connsiteX0" fmla="*/ 1724 w 1940506"/>
              <a:gd name="connsiteY0" fmla="*/ 821069 h 2091630"/>
              <a:gd name="connsiteX1" fmla="*/ 1940506 w 1940506"/>
              <a:gd name="connsiteY1" fmla="*/ 2091629 h 2091630"/>
              <a:gd name="connsiteX0" fmla="*/ 0 w 1938782"/>
              <a:gd name="connsiteY0" fmla="*/ 811277 h 2081838"/>
              <a:gd name="connsiteX1" fmla="*/ 1938782 w 1938782"/>
              <a:gd name="connsiteY1" fmla="*/ 2081837 h 2081838"/>
              <a:gd name="connsiteX0" fmla="*/ 0 w 1859534"/>
              <a:gd name="connsiteY0" fmla="*/ 811277 h 2081838"/>
              <a:gd name="connsiteX1" fmla="*/ 1859534 w 1859534"/>
              <a:gd name="connsiteY1" fmla="*/ 2081837 h 2081838"/>
              <a:gd name="connsiteX0" fmla="*/ 0 w 1859534"/>
              <a:gd name="connsiteY0" fmla="*/ 825977 h 2096538"/>
              <a:gd name="connsiteX1" fmla="*/ 1859534 w 1859534"/>
              <a:gd name="connsiteY1" fmla="*/ 2096537 h 2096538"/>
              <a:gd name="connsiteX0" fmla="*/ 0 w 1725422"/>
              <a:gd name="connsiteY0" fmla="*/ 782315 h 2143474"/>
              <a:gd name="connsiteX1" fmla="*/ 1725422 w 1725422"/>
              <a:gd name="connsiteY1" fmla="*/ 2143473 h 2143474"/>
            </a:gdLst>
            <a:ahLst/>
            <a:cxnLst>
              <a:cxn ang="0">
                <a:pos x="connsiteX0" y="connsiteY0"/>
              </a:cxn>
              <a:cxn ang="0">
                <a:pos x="connsiteX1" y="connsiteY1"/>
              </a:cxn>
            </a:cxnLst>
            <a:rect l="l" t="t" r="r" b="b"/>
            <a:pathLst>
              <a:path w="1725422" h="2143474">
                <a:moveTo>
                  <a:pt x="0" y="782315"/>
                </a:moveTo>
                <a:cubicBezTo>
                  <a:pt x="483108" y="57750"/>
                  <a:pt x="929132" y="-1028076"/>
                  <a:pt x="1725422" y="2143473"/>
                </a:cubicBezTo>
              </a:path>
            </a:pathLst>
          </a:cu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1" name="直接连接符 60"/>
          <p:cNvCxnSpPr/>
          <p:nvPr/>
        </p:nvCxnSpPr>
        <p:spPr bwMode="gray">
          <a:xfrm>
            <a:off x="616126" y="1753671"/>
            <a:ext cx="1324718" cy="0"/>
          </a:xfrm>
          <a:prstGeom prst="line">
            <a:avLst/>
          </a:prstGeom>
          <a:ln w="225425" cap="rnd">
            <a:solidFill>
              <a:srgbClr val="FFD17D">
                <a:alpha val="35000"/>
              </a:srgbClr>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780593" y="1626713"/>
            <a:ext cx="1160895" cy="253916"/>
          </a:xfrm>
          <a:prstGeom prst="rect">
            <a:avLst/>
          </a:prstGeom>
          <a:noFill/>
        </p:spPr>
        <p:txBody>
          <a:bodyPr wrap="none" rtlCol="0">
            <a:spAutoFit/>
          </a:bodyPr>
          <a:lstStyle/>
          <a:p>
            <a:pPr fontAlgn="ctr"/>
            <a:r>
              <a:rPr lang="en-US" sz="1050" dirty="0">
                <a:latin typeface="Huawei Sans" panose="020C0503030203020204" pitchFamily="34" charset="0"/>
              </a:rPr>
              <a:t>CAPWAP tunnel</a:t>
            </a:r>
          </a:p>
        </p:txBody>
      </p:sp>
      <p:cxnSp>
        <p:nvCxnSpPr>
          <p:cNvPr id="68" name="直接箭头连接符 67">
            <a:extLst>
              <a:ext uri="{FF2B5EF4-FFF2-40B4-BE49-F238E27FC236}">
                <a16:creationId xmlns:a16="http://schemas.microsoft.com/office/drawing/2014/main" id="{81E534EC-786F-4F8F-9D59-53A5E5DD8F7B}"/>
              </a:ext>
            </a:extLst>
          </p:cNvPr>
          <p:cNvCxnSpPr>
            <a:cxnSpLocks/>
          </p:cNvCxnSpPr>
          <p:nvPr/>
        </p:nvCxnSpPr>
        <p:spPr bwMode="gray">
          <a:xfrm flipV="1">
            <a:off x="3906564" y="4969872"/>
            <a:ext cx="0" cy="893650"/>
          </a:xfrm>
          <a:prstGeom prst="straightConnector1">
            <a:avLst/>
          </a:prstGeom>
          <a:noFill/>
          <a:ln w="3492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9" name="Oval 4">
            <a:extLst>
              <a:ext uri="{FF2B5EF4-FFF2-40B4-BE49-F238E27FC236}">
                <a16:creationId xmlns:a16="http://schemas.microsoft.com/office/drawing/2014/main" id="{3B349E44-1245-4CFC-BD4A-D1972D9955E6}"/>
              </a:ext>
            </a:extLst>
          </p:cNvPr>
          <p:cNvSpPr>
            <a:spLocks noChangeAspect="1"/>
          </p:cNvSpPr>
          <p:nvPr/>
        </p:nvSpPr>
        <p:spPr bwMode="gray">
          <a:xfrm>
            <a:off x="3781871" y="573752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a:extLst>
              <a:ext uri="{FF2B5EF4-FFF2-40B4-BE49-F238E27FC236}">
                <a16:creationId xmlns:a16="http://schemas.microsoft.com/office/drawing/2014/main" id="{596A8400-A24E-422D-9FD9-D5388873FFB4}"/>
              </a:ext>
            </a:extLst>
          </p:cNvPr>
          <p:cNvCxnSpPr/>
          <p:nvPr/>
        </p:nvCxnSpPr>
        <p:spPr bwMode="gray">
          <a:xfrm>
            <a:off x="2563725" y="5989521"/>
            <a:ext cx="1168400"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015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bwMode="gray"/>
        <p:txBody>
          <a:bodyPr/>
          <a:lstStyle/>
          <a:p>
            <a:pPr fontAlgn="ctr"/>
            <a:r>
              <a:rPr lang="en-US" dirty="0">
                <a:latin typeface="Huawei Sans" panose="020C0503030203020204" pitchFamily="34" charset="0"/>
              </a:rPr>
              <a:t>Upon completion of this course, you will be able to:</a:t>
            </a:r>
            <a:endParaRPr lang="en-US" altLang="zh-CN" dirty="0">
              <a:latin typeface="Huawei Sans" panose="020C0503030203020204" pitchFamily="34" charset="0"/>
            </a:endParaRPr>
          </a:p>
          <a:p>
            <a:pPr marL="654050" lvl="1" indent="-320675" fontAlgn="ctr"/>
            <a:r>
              <a:rPr lang="en-US" dirty="0">
                <a:latin typeface="Huawei Sans" panose="020C0503030203020204" pitchFamily="34" charset="0"/>
              </a:rPr>
              <a:t>Describe the typical network architecture and characteristics of a large-scale WLAN.</a:t>
            </a:r>
            <a:endParaRPr lang="en-US" altLang="zh-CN" dirty="0">
              <a:latin typeface="Huawei Sans" panose="020C0503030203020204" pitchFamily="34" charset="0"/>
              <a:sym typeface="FrutigerNext LT Regular" pitchFamily="34" charset="0"/>
            </a:endParaRPr>
          </a:p>
          <a:p>
            <a:pPr marL="654050" lvl="1" indent="-320675" fontAlgn="ctr"/>
            <a:r>
              <a:rPr lang="en-US" dirty="0">
                <a:latin typeface="Huawei Sans" panose="020C0503030203020204" pitchFamily="34" charset="0"/>
              </a:rPr>
              <a:t>Describe key technologies for constructing a large-scale WLAN.</a:t>
            </a:r>
            <a:endParaRPr lang="en-US" altLang="zh-CN" dirty="0">
              <a:latin typeface="Huawei Sans" panose="020C0503030203020204" pitchFamily="34" charset="0"/>
              <a:sym typeface="FrutigerNext LT Regular" pitchFamily="34" charset="0"/>
            </a:endParaRPr>
          </a:p>
          <a:p>
            <a:pPr marL="654050" lvl="1" indent="-320675" fontAlgn="ctr"/>
            <a:r>
              <a:rPr lang="en-US" dirty="0">
                <a:latin typeface="Huawei Sans" panose="020C0503030203020204" pitchFamily="34" charset="0"/>
              </a:rPr>
              <a:t>Configure large-scale WLAN networking.</a:t>
            </a:r>
            <a:endParaRPr lang="en-US" altLang="zh-CN" dirty="0">
              <a:latin typeface="Huawei Sans" panose="020C0503030203020204" pitchFamily="34" charset="0"/>
              <a:sym typeface="FrutigerNext LT Regular" pitchFamily="34" charset="0"/>
            </a:endParaRPr>
          </a:p>
          <a:p>
            <a:pPr lvl="1" fontAlgn="ctr"/>
            <a:endParaRPr lang="en-US" altLang="zh-CN" dirty="0">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Inter-AC Roaming Configuration Procedure</a:t>
            </a:r>
            <a:endParaRPr lang="en-US" altLang="zh-CN" dirty="0">
              <a:latin typeface="Huawei Sans" panose="020C0503030203020204" pitchFamily="34" charset="0"/>
              <a:sym typeface="FrutigerNext LT Regular" pitchFamily="34" charset="0"/>
            </a:endParaRPr>
          </a:p>
        </p:txBody>
      </p:sp>
      <p:sp>
        <p:nvSpPr>
          <p:cNvPr id="6" name="矩形 5">
            <a:extLst>
              <a:ext uri="{FF2B5EF4-FFF2-40B4-BE49-F238E27FC236}">
                <a16:creationId xmlns:a16="http://schemas.microsoft.com/office/drawing/2014/main" id="{BFAC7098-7146-45C6-B145-EF80646D76DE}"/>
              </a:ext>
            </a:extLst>
          </p:cNvPr>
          <p:cNvSpPr/>
          <p:nvPr/>
        </p:nvSpPr>
        <p:spPr bwMode="gray">
          <a:xfrm>
            <a:off x="889488" y="1683461"/>
            <a:ext cx="10604557" cy="307777"/>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mobility-group name </a:t>
            </a:r>
            <a:r>
              <a:rPr lang="en-US" sz="1400" i="1" dirty="0">
                <a:latin typeface="Huawei Sans" panose="020C0503030203020204" pitchFamily="34" charset="0"/>
              </a:rPr>
              <a:t>group-name</a:t>
            </a:r>
            <a:r>
              <a:rPr lang="en-US" sz="1400" dirty="0">
                <a:latin typeface="Huawei Sans" panose="020C0503030203020204" pitchFamily="34" charset="0"/>
              </a:rPr>
              <a:t>	</a:t>
            </a:r>
          </a:p>
        </p:txBody>
      </p:sp>
      <p:sp>
        <p:nvSpPr>
          <p:cNvPr id="10" name="矩形 9">
            <a:extLst>
              <a:ext uri="{FF2B5EF4-FFF2-40B4-BE49-F238E27FC236}">
                <a16:creationId xmlns:a16="http://schemas.microsoft.com/office/drawing/2014/main" id="{31604BFA-70FE-4500-8A1C-30263B5D3D41}"/>
              </a:ext>
            </a:extLst>
          </p:cNvPr>
          <p:cNvSpPr/>
          <p:nvPr/>
        </p:nvSpPr>
        <p:spPr bwMode="gray">
          <a:xfrm>
            <a:off x="889487" y="2594911"/>
            <a:ext cx="10604557" cy="307777"/>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[AC-mc-mg-group-name] </a:t>
            </a:r>
            <a:r>
              <a:rPr lang="en-US" sz="1400" b="1" dirty="0">
                <a:latin typeface="Huawei Sans" panose="020C0503030203020204" pitchFamily="34" charset="0"/>
              </a:rPr>
              <a:t>member { </a:t>
            </a:r>
            <a:r>
              <a:rPr lang="en-US" sz="1400" b="1" dirty="0" err="1">
                <a:latin typeface="Huawei Sans" panose="020C0503030203020204" pitchFamily="34" charset="0"/>
              </a:rPr>
              <a:t>ip</a:t>
            </a:r>
            <a:r>
              <a:rPr lang="en-US" sz="1400" b="1" dirty="0">
                <a:latin typeface="Huawei Sans" panose="020C0503030203020204" pitchFamily="34" charset="0"/>
              </a:rPr>
              <a:t>-address</a:t>
            </a:r>
            <a:r>
              <a:rPr lang="en-US" sz="1400" i="1" dirty="0">
                <a:latin typeface="Huawei Sans" panose="020C0503030203020204" pitchFamily="34" charset="0"/>
              </a:rPr>
              <a:t> ipv4-address </a:t>
            </a:r>
            <a:r>
              <a:rPr lang="en-US" sz="1400" b="1" dirty="0">
                <a:latin typeface="Huawei Sans" panose="020C0503030203020204" pitchFamily="34" charset="0"/>
              </a:rPr>
              <a:t>| ipv6-address </a:t>
            </a:r>
            <a:r>
              <a:rPr lang="en-US" sz="1400" i="1" dirty="0" err="1">
                <a:latin typeface="Huawei Sans" panose="020C0503030203020204" pitchFamily="34" charset="0"/>
              </a:rPr>
              <a:t>ipv6-address</a:t>
            </a:r>
            <a:r>
              <a:rPr lang="en-US" sz="1400" b="1" dirty="0">
                <a:latin typeface="Huawei Sans" panose="020C0503030203020204" pitchFamily="34" charset="0"/>
              </a:rPr>
              <a:t> } [ description </a:t>
            </a:r>
            <a:r>
              <a:rPr lang="en-US" sz="1400" i="1" dirty="0" err="1">
                <a:latin typeface="Huawei Sans" panose="020C0503030203020204" pitchFamily="34" charset="0"/>
              </a:rPr>
              <a:t>description</a:t>
            </a:r>
            <a:r>
              <a:rPr lang="en-US" sz="1400" b="1" dirty="0">
                <a:latin typeface="Huawei Sans" panose="020C0503030203020204" pitchFamily="34" charset="0"/>
              </a:rPr>
              <a:t> ]</a:t>
            </a:r>
          </a:p>
        </p:txBody>
      </p:sp>
      <p:sp>
        <p:nvSpPr>
          <p:cNvPr id="11" name="矩形 10">
            <a:extLst>
              <a:ext uri="{FF2B5EF4-FFF2-40B4-BE49-F238E27FC236}">
                <a16:creationId xmlns:a16="http://schemas.microsoft.com/office/drawing/2014/main" id="{A191E7C0-583C-4B3F-B09D-AF1FF70EF5B1}"/>
              </a:ext>
            </a:extLst>
          </p:cNvPr>
          <p:cNvSpPr/>
          <p:nvPr/>
        </p:nvSpPr>
        <p:spPr bwMode="gray">
          <a:xfrm>
            <a:off x="4460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 mobility group.</a:t>
            </a:r>
          </a:p>
        </p:txBody>
      </p:sp>
      <p:sp>
        <p:nvSpPr>
          <p:cNvPr id="12" name="矩形 11">
            <a:extLst>
              <a:ext uri="{FF2B5EF4-FFF2-40B4-BE49-F238E27FC236}">
                <a16:creationId xmlns:a16="http://schemas.microsoft.com/office/drawing/2014/main" id="{409E7490-76F2-4265-BDE5-798DE004F877}"/>
              </a:ext>
            </a:extLst>
          </p:cNvPr>
          <p:cNvSpPr/>
          <p:nvPr/>
        </p:nvSpPr>
        <p:spPr bwMode="gray">
          <a:xfrm>
            <a:off x="446088" y="2172167"/>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Add a member AC to the mobility group. Set the IP address of the member AC to the AC's source IP address.</a:t>
            </a:r>
          </a:p>
        </p:txBody>
      </p:sp>
    </p:spTree>
    <p:extLst>
      <p:ext uri="{BB962C8B-B14F-4D97-AF65-F5344CB8AC3E}">
        <p14:creationId xmlns:p14="http://schemas.microsoft.com/office/powerpoint/2010/main" val="130973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50B56534-F6D8-447A-9013-00C233CBA43E}"/>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(1/2)</a:t>
            </a:r>
            <a:endParaRPr lang="en-US" altLang="zh-CN" dirty="0">
              <a:latin typeface="Huawei Sans" panose="020C0503030203020204" pitchFamily="34" charset="0"/>
            </a:endParaRPr>
          </a:p>
        </p:txBody>
      </p:sp>
      <p:grpSp>
        <p:nvGrpSpPr>
          <p:cNvPr id="2" name="组合 1">
            <a:extLst>
              <a:ext uri="{FF2B5EF4-FFF2-40B4-BE49-F238E27FC236}">
                <a16:creationId xmlns:a16="http://schemas.microsoft.com/office/drawing/2014/main" id="{74D8E4D8-F190-4E4A-BCE8-544AD6A5A3D7}"/>
              </a:ext>
            </a:extLst>
          </p:cNvPr>
          <p:cNvGrpSpPr/>
          <p:nvPr/>
        </p:nvGrpSpPr>
        <p:grpSpPr bwMode="gray">
          <a:xfrm>
            <a:off x="1137647" y="1350040"/>
            <a:ext cx="4430620" cy="3456001"/>
            <a:chOff x="563041" y="1251668"/>
            <a:chExt cx="5381024" cy="4484499"/>
          </a:xfrm>
        </p:grpSpPr>
        <p:pic>
          <p:nvPicPr>
            <p:cNvPr id="5" name="图片 4">
              <a:extLst>
                <a:ext uri="{FF2B5EF4-FFF2-40B4-BE49-F238E27FC236}">
                  <a16:creationId xmlns:a16="http://schemas.microsoft.com/office/drawing/2014/main" id="{3877FE56-4D30-4AEC-BC3E-2814B961BB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61952" y="1251668"/>
              <a:ext cx="810701" cy="408398"/>
            </a:xfrm>
            <a:prstGeom prst="rect">
              <a:avLst/>
            </a:prstGeom>
          </p:spPr>
        </p:pic>
        <p:pic>
          <p:nvPicPr>
            <p:cNvPr id="6" name="图片 5" descr="AC-蓝.png">
              <a:extLst>
                <a:ext uri="{FF2B5EF4-FFF2-40B4-BE49-F238E27FC236}">
                  <a16:creationId xmlns:a16="http://schemas.microsoft.com/office/drawing/2014/main" id="{699F939E-440B-4A87-86E5-FC46F4CA6A73}"/>
                </a:ext>
              </a:extLst>
            </p:cNvPr>
            <p:cNvPicPr>
              <a:picLocks noChangeAspect="1"/>
            </p:cNvPicPr>
            <p:nvPr/>
          </p:nvPicPr>
          <p:blipFill>
            <a:blip r:embed="rId4" cstate="print"/>
            <a:stretch>
              <a:fillRect/>
            </a:stretch>
          </p:blipFill>
          <p:spPr bwMode="gray">
            <a:xfrm>
              <a:off x="590540" y="1839744"/>
              <a:ext cx="539999" cy="441818"/>
            </a:xfrm>
            <a:prstGeom prst="rect">
              <a:avLst/>
            </a:prstGeom>
          </p:spPr>
        </p:pic>
        <p:pic>
          <p:nvPicPr>
            <p:cNvPr id="7" name="图片 6">
              <a:extLst>
                <a:ext uri="{FF2B5EF4-FFF2-40B4-BE49-F238E27FC236}">
                  <a16:creationId xmlns:a16="http://schemas.microsoft.com/office/drawing/2014/main" id="{9734131F-2A13-4D0A-BFE3-89CF0D3608A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826314" y="4063349"/>
              <a:ext cx="540000" cy="442800"/>
            </a:xfrm>
            <a:prstGeom prst="rect">
              <a:avLst/>
            </a:prstGeom>
          </p:spPr>
        </p:pic>
        <p:pic>
          <p:nvPicPr>
            <p:cNvPr id="9" name="图片 8">
              <a:extLst>
                <a:ext uri="{FF2B5EF4-FFF2-40B4-BE49-F238E27FC236}">
                  <a16:creationId xmlns:a16="http://schemas.microsoft.com/office/drawing/2014/main" id="{919485B4-8734-4BC4-8AAD-AFE3D277561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74275" y="4063349"/>
              <a:ext cx="540000" cy="442800"/>
            </a:xfrm>
            <a:prstGeom prst="rect">
              <a:avLst/>
            </a:prstGeom>
          </p:spPr>
        </p:pic>
        <p:sp>
          <p:nvSpPr>
            <p:cNvPr id="10" name="椭圆 9">
              <a:extLst>
                <a:ext uri="{FF2B5EF4-FFF2-40B4-BE49-F238E27FC236}">
                  <a16:creationId xmlns:a16="http://schemas.microsoft.com/office/drawing/2014/main" id="{8355CBCC-7CC8-42B1-BF09-F7D5D06E206C}"/>
                </a:ext>
              </a:extLst>
            </p:cNvPr>
            <p:cNvSpPr/>
            <p:nvPr/>
          </p:nvSpPr>
          <p:spPr bwMode="gray">
            <a:xfrm>
              <a:off x="2917885" y="3879748"/>
              <a:ext cx="3026180" cy="1856419"/>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a16="http://schemas.microsoft.com/office/drawing/2014/main" id="{22940DE0-29B7-471A-ACE9-26E6D4FA15D3}"/>
                </a:ext>
              </a:extLst>
            </p:cNvPr>
            <p:cNvSpPr/>
            <p:nvPr/>
          </p:nvSpPr>
          <p:spPr bwMode="gray">
            <a:xfrm>
              <a:off x="590540" y="3879748"/>
              <a:ext cx="3113982" cy="1856419"/>
            </a:xfrm>
            <a:prstGeom prst="ellipse">
              <a:avLst/>
            </a:prstGeom>
            <a:noFill/>
            <a:ln w="19050">
              <a:solidFill>
                <a:srgbClr val="0B9CE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a:extLst>
                <a:ext uri="{FF2B5EF4-FFF2-40B4-BE49-F238E27FC236}">
                  <a16:creationId xmlns:a16="http://schemas.microsoft.com/office/drawing/2014/main" id="{659A9B0A-5108-42BB-B98C-FE22CE2678A6}"/>
                </a:ext>
              </a:extLst>
            </p:cNvPr>
            <p:cNvSpPr txBox="1"/>
            <p:nvPr/>
          </p:nvSpPr>
          <p:spPr bwMode="gray">
            <a:xfrm>
              <a:off x="2819427" y="4616989"/>
              <a:ext cx="981608" cy="359433"/>
            </a:xfrm>
            <a:prstGeom prst="rect">
              <a:avLst/>
            </a:prstGeom>
            <a:noFill/>
          </p:spPr>
          <p:txBody>
            <a:bodyPr wrap="none" rtlCol="0">
              <a:spAutoFit/>
            </a:bodyPr>
            <a:lstStyle/>
            <a:p>
              <a:pPr fontAlgn="ctr"/>
              <a:r>
                <a:rPr lang="en-US" sz="1200" dirty="0">
                  <a:latin typeface="Huawei Sans" panose="020C0503030203020204" pitchFamily="34" charset="0"/>
                </a:rPr>
                <a:t>Roaming</a:t>
              </a:r>
            </a:p>
          </p:txBody>
        </p:sp>
        <p:pic>
          <p:nvPicPr>
            <p:cNvPr id="13" name="图片 12" descr="笔记本电脑.png">
              <a:extLst>
                <a:ext uri="{FF2B5EF4-FFF2-40B4-BE49-F238E27FC236}">
                  <a16:creationId xmlns:a16="http://schemas.microsoft.com/office/drawing/2014/main" id="{A8680DE6-6D88-4CD2-8B58-35BCE3640F26}"/>
                </a:ext>
              </a:extLst>
            </p:cNvPr>
            <p:cNvPicPr>
              <a:picLocks noChangeAspect="1"/>
            </p:cNvPicPr>
            <p:nvPr/>
          </p:nvPicPr>
          <p:blipFill>
            <a:blip r:embed="rId6" cstate="print"/>
            <a:stretch>
              <a:fillRect/>
            </a:stretch>
          </p:blipFill>
          <p:spPr bwMode="gray">
            <a:xfrm>
              <a:off x="1820551" y="5174418"/>
              <a:ext cx="539779" cy="338400"/>
            </a:xfrm>
            <a:prstGeom prst="rect">
              <a:avLst/>
            </a:prstGeom>
          </p:spPr>
        </p:pic>
        <p:pic>
          <p:nvPicPr>
            <p:cNvPr id="14" name="图片 13" descr="wifi信号蓝.png">
              <a:extLst>
                <a:ext uri="{FF2B5EF4-FFF2-40B4-BE49-F238E27FC236}">
                  <a16:creationId xmlns:a16="http://schemas.microsoft.com/office/drawing/2014/main" id="{1BE21A00-1337-4C85-978E-ED20AF52FC6D}"/>
                </a:ext>
              </a:extLst>
            </p:cNvPr>
            <p:cNvPicPr>
              <a:picLocks noChangeAspect="1"/>
            </p:cNvPicPr>
            <p:nvPr/>
          </p:nvPicPr>
          <p:blipFill>
            <a:blip r:embed="rId7" cstate="print"/>
            <a:stretch>
              <a:fillRect/>
            </a:stretch>
          </p:blipFill>
          <p:spPr bwMode="gray">
            <a:xfrm flipV="1">
              <a:off x="1843329" y="4596121"/>
              <a:ext cx="505969" cy="423673"/>
            </a:xfrm>
            <a:prstGeom prst="rect">
              <a:avLst/>
            </a:prstGeom>
          </p:spPr>
        </p:pic>
        <p:pic>
          <p:nvPicPr>
            <p:cNvPr id="15" name="图片 14" descr="笔记本电脑.png">
              <a:extLst>
                <a:ext uri="{FF2B5EF4-FFF2-40B4-BE49-F238E27FC236}">
                  <a16:creationId xmlns:a16="http://schemas.microsoft.com/office/drawing/2014/main" id="{462730A0-B4F5-4916-88C0-32BCBA304AF4}"/>
                </a:ext>
              </a:extLst>
            </p:cNvPr>
            <p:cNvPicPr>
              <a:picLocks noChangeAspect="1"/>
            </p:cNvPicPr>
            <p:nvPr/>
          </p:nvPicPr>
          <p:blipFill>
            <a:blip r:embed="rId6" cstate="print"/>
            <a:stretch>
              <a:fillRect/>
            </a:stretch>
          </p:blipFill>
          <p:spPr bwMode="gray">
            <a:xfrm>
              <a:off x="4151497" y="5174418"/>
              <a:ext cx="539779" cy="338400"/>
            </a:xfrm>
            <a:prstGeom prst="rect">
              <a:avLst/>
            </a:prstGeom>
          </p:spPr>
        </p:pic>
        <p:pic>
          <p:nvPicPr>
            <p:cNvPr id="16" name="图片 15" descr="wifi信号蓝.png">
              <a:extLst>
                <a:ext uri="{FF2B5EF4-FFF2-40B4-BE49-F238E27FC236}">
                  <a16:creationId xmlns:a16="http://schemas.microsoft.com/office/drawing/2014/main" id="{35489C63-C989-49E6-9321-2D08AFFACA42}"/>
                </a:ext>
              </a:extLst>
            </p:cNvPr>
            <p:cNvPicPr>
              <a:picLocks noChangeAspect="1"/>
            </p:cNvPicPr>
            <p:nvPr/>
          </p:nvPicPr>
          <p:blipFill>
            <a:blip r:embed="rId7" cstate="print"/>
            <a:stretch>
              <a:fillRect/>
            </a:stretch>
          </p:blipFill>
          <p:spPr bwMode="gray">
            <a:xfrm flipV="1">
              <a:off x="4174275" y="4596121"/>
              <a:ext cx="505969" cy="423673"/>
            </a:xfrm>
            <a:prstGeom prst="rect">
              <a:avLst/>
            </a:prstGeom>
          </p:spPr>
        </p:pic>
        <p:sp>
          <p:nvSpPr>
            <p:cNvPr id="17" name="文本框 16">
              <a:extLst>
                <a:ext uri="{FF2B5EF4-FFF2-40B4-BE49-F238E27FC236}">
                  <a16:creationId xmlns:a16="http://schemas.microsoft.com/office/drawing/2014/main" id="{37C9F3DC-B6AD-49EA-9075-ED6583C56212}"/>
                </a:ext>
              </a:extLst>
            </p:cNvPr>
            <p:cNvSpPr txBox="1"/>
            <p:nvPr/>
          </p:nvSpPr>
          <p:spPr bwMode="gray">
            <a:xfrm>
              <a:off x="1308130" y="5195051"/>
              <a:ext cx="551350" cy="359433"/>
            </a:xfrm>
            <a:prstGeom prst="rect">
              <a:avLst/>
            </a:prstGeom>
            <a:noFill/>
          </p:spPr>
          <p:txBody>
            <a:bodyPr wrap="none" rtlCol="0">
              <a:spAutoFit/>
            </a:bodyPr>
            <a:lstStyle/>
            <a:p>
              <a:pPr fontAlgn="ctr"/>
              <a:r>
                <a:rPr lang="en-US" sz="1200" dirty="0">
                  <a:latin typeface="Huawei Sans" panose="020C0503030203020204" pitchFamily="34" charset="0"/>
                </a:rPr>
                <a:t>STA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id="{FDB857A8-B3FE-4647-8BE3-CB8371317EBA}"/>
                </a:ext>
              </a:extLst>
            </p:cNvPr>
            <p:cNvSpPr txBox="1"/>
            <p:nvPr/>
          </p:nvSpPr>
          <p:spPr bwMode="gray">
            <a:xfrm>
              <a:off x="4680244" y="5186462"/>
              <a:ext cx="551350" cy="359433"/>
            </a:xfrm>
            <a:prstGeom prst="rect">
              <a:avLst/>
            </a:prstGeom>
            <a:noFill/>
          </p:spPr>
          <p:txBody>
            <a:bodyPr wrap="none" rtlCol="0">
              <a:spAutoFit/>
            </a:bodyPr>
            <a:lstStyle/>
            <a:p>
              <a:pPr fontAlgn="ctr"/>
              <a:r>
                <a:rPr lang="en-US" sz="1200" dirty="0">
                  <a:latin typeface="Huawei Sans" panose="020C0503030203020204" pitchFamily="34" charset="0"/>
                </a:rPr>
                <a:t>STA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id="{DB736E33-F0EE-420F-AADD-A9F9BDE33404}"/>
                </a:ext>
              </a:extLst>
            </p:cNvPr>
            <p:cNvSpPr txBox="1"/>
            <p:nvPr/>
          </p:nvSpPr>
          <p:spPr bwMode="gray">
            <a:xfrm>
              <a:off x="563041" y="2290277"/>
              <a:ext cx="594994" cy="3546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id="{51C80A64-32E4-41A4-BE1A-80A63FA3F558}"/>
                </a:ext>
              </a:extLst>
            </p:cNvPr>
            <p:cNvSpPr txBox="1"/>
            <p:nvPr/>
          </p:nvSpPr>
          <p:spPr bwMode="gray">
            <a:xfrm>
              <a:off x="1319080" y="4112113"/>
              <a:ext cx="587206" cy="3546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HAP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id="{CA094269-58CE-4053-8003-A865AD1ABA43}"/>
                </a:ext>
              </a:extLst>
            </p:cNvPr>
            <p:cNvSpPr txBox="1"/>
            <p:nvPr/>
          </p:nvSpPr>
          <p:spPr bwMode="gray">
            <a:xfrm>
              <a:off x="4695960" y="4099407"/>
              <a:ext cx="544375" cy="3546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FAP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a:extLst>
                <a:ext uri="{FF2B5EF4-FFF2-40B4-BE49-F238E27FC236}">
                  <a16:creationId xmlns:a16="http://schemas.microsoft.com/office/drawing/2014/main" id="{4B2E3D73-0019-4CA5-9C0F-096BF1ED31DF}"/>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174275" y="2474518"/>
              <a:ext cx="540000" cy="442800"/>
            </a:xfrm>
            <a:prstGeom prst="rect">
              <a:avLst/>
            </a:prstGeom>
          </p:spPr>
        </p:pic>
        <p:pic>
          <p:nvPicPr>
            <p:cNvPr id="28" name="图片 27" descr="AC-蓝.png">
              <a:extLst>
                <a:ext uri="{FF2B5EF4-FFF2-40B4-BE49-F238E27FC236}">
                  <a16:creationId xmlns:a16="http://schemas.microsoft.com/office/drawing/2014/main" id="{CD262DB3-9E20-40D7-BAE4-E57B7FEF1B7A}"/>
                </a:ext>
              </a:extLst>
            </p:cNvPr>
            <p:cNvPicPr>
              <a:picLocks noChangeAspect="1"/>
            </p:cNvPicPr>
            <p:nvPr/>
          </p:nvPicPr>
          <p:blipFill>
            <a:blip r:embed="rId4" cstate="print"/>
            <a:stretch>
              <a:fillRect/>
            </a:stretch>
          </p:blipFill>
          <p:spPr bwMode="gray">
            <a:xfrm>
              <a:off x="5404065" y="1839744"/>
              <a:ext cx="539999" cy="441818"/>
            </a:xfrm>
            <a:prstGeom prst="rect">
              <a:avLst/>
            </a:prstGeom>
          </p:spPr>
        </p:pic>
        <p:cxnSp>
          <p:nvCxnSpPr>
            <p:cNvPr id="29" name="直接连接符 28">
              <a:extLst>
                <a:ext uri="{FF2B5EF4-FFF2-40B4-BE49-F238E27FC236}">
                  <a16:creationId xmlns:a16="http://schemas.microsoft.com/office/drawing/2014/main" id="{AB5877B2-4354-4B4B-9E99-4807414A558E}"/>
                </a:ext>
              </a:extLst>
            </p:cNvPr>
            <p:cNvCxnSpPr>
              <a:stCxn id="8" idx="2"/>
              <a:endCxn id="7" idx="0"/>
            </p:cNvCxnSpPr>
            <p:nvPr/>
          </p:nvCxnSpPr>
          <p:spPr bwMode="gray">
            <a:xfrm>
              <a:off x="2096314" y="2917318"/>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9CD0438-F2DF-4471-BF06-E4ECA7067932}"/>
                </a:ext>
              </a:extLst>
            </p:cNvPr>
            <p:cNvCxnSpPr>
              <a:stCxn id="27" idx="2"/>
              <a:endCxn id="9" idx="0"/>
            </p:cNvCxnSpPr>
            <p:nvPr/>
          </p:nvCxnSpPr>
          <p:spPr bwMode="gray">
            <a:xfrm>
              <a:off x="4444275" y="2917318"/>
              <a:ext cx="0" cy="1146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340801A-EB3C-4E1C-BA60-6B402EC3B03E}"/>
                </a:ext>
              </a:extLst>
            </p:cNvPr>
            <p:cNvCxnSpPr>
              <a:stCxn id="8" idx="3"/>
              <a:endCxn id="27" idx="1"/>
            </p:cNvCxnSpPr>
            <p:nvPr/>
          </p:nvCxnSpPr>
          <p:spPr bwMode="gray">
            <a:xfrm>
              <a:off x="2366314" y="2695918"/>
              <a:ext cx="18079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CF04A81F-FA8B-4BE3-99B6-CF263A013AE7}"/>
                </a:ext>
              </a:extLst>
            </p:cNvPr>
            <p:cNvCxnSpPr>
              <a:stCxn id="28" idx="1"/>
              <a:endCxn id="27" idx="3"/>
            </p:cNvCxnSpPr>
            <p:nvPr/>
          </p:nvCxnSpPr>
          <p:spPr bwMode="gray">
            <a:xfrm flipH="1">
              <a:off x="4714274" y="2060654"/>
              <a:ext cx="689791" cy="635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332D089-DF82-435B-8A73-FC2513999C61}"/>
                </a:ext>
              </a:extLst>
            </p:cNvPr>
            <p:cNvCxnSpPr>
              <a:cxnSpLocks/>
              <a:endCxn id="6" idx="3"/>
            </p:cNvCxnSpPr>
            <p:nvPr/>
          </p:nvCxnSpPr>
          <p:spPr bwMode="gray">
            <a:xfrm flipH="1" flipV="1">
              <a:off x="1130539" y="2060654"/>
              <a:ext cx="977279" cy="64663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8DCD58E-7B7B-43E3-B341-40E6A43BD436}"/>
                </a:ext>
              </a:extLst>
            </p:cNvPr>
            <p:cNvCxnSpPr>
              <a:stCxn id="8" idx="0"/>
              <a:endCxn id="5" idx="2"/>
            </p:cNvCxnSpPr>
            <p:nvPr/>
          </p:nvCxnSpPr>
          <p:spPr bwMode="gray">
            <a:xfrm flipV="1">
              <a:off x="2096314" y="1660066"/>
              <a:ext cx="1170989" cy="8144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BE97BE6-2CED-4A6A-8DF3-C78BD37AF5FC}"/>
                </a:ext>
              </a:extLst>
            </p:cNvPr>
            <p:cNvCxnSpPr>
              <a:stCxn id="5" idx="2"/>
              <a:endCxn id="27" idx="0"/>
            </p:cNvCxnSpPr>
            <p:nvPr/>
          </p:nvCxnSpPr>
          <p:spPr bwMode="gray">
            <a:xfrm>
              <a:off x="3267303" y="1660066"/>
              <a:ext cx="1176972" cy="814452"/>
            </a:xfrm>
            <a:prstGeom prst="line">
              <a:avLst/>
            </a:prstGeom>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C36C79A1-5BA8-481C-8A0E-759EBC7BC2D8}"/>
                </a:ext>
              </a:extLst>
            </p:cNvPr>
            <p:cNvSpPr txBox="1"/>
            <p:nvPr/>
          </p:nvSpPr>
          <p:spPr bwMode="gray">
            <a:xfrm>
              <a:off x="5366710" y="2290277"/>
              <a:ext cx="552163" cy="3546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FAC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a:extLst>
                <a:ext uri="{FF2B5EF4-FFF2-40B4-BE49-F238E27FC236}">
                  <a16:creationId xmlns:a16="http://schemas.microsoft.com/office/drawing/2014/main" id="{B6CB07F4-EF86-413D-8B12-E4C54BF097D5}"/>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1826314" y="2474518"/>
              <a:ext cx="540000" cy="442800"/>
            </a:xfrm>
            <a:prstGeom prst="rect">
              <a:avLst/>
            </a:prstGeom>
          </p:spPr>
        </p:pic>
      </p:grpSp>
      <p:sp>
        <p:nvSpPr>
          <p:cNvPr id="47" name="矩形 46">
            <a:extLst>
              <a:ext uri="{FF2B5EF4-FFF2-40B4-BE49-F238E27FC236}">
                <a16:creationId xmlns:a16="http://schemas.microsoft.com/office/drawing/2014/main" id="{572CEBFB-7331-48A0-A6E4-0C5D2564F536}"/>
              </a:ext>
            </a:extLst>
          </p:cNvPr>
          <p:cNvSpPr/>
          <p:nvPr/>
        </p:nvSpPr>
        <p:spPr bwMode="gray">
          <a:xfrm>
            <a:off x="6221755" y="2326150"/>
            <a:ext cx="5398400"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[AC1-wlan-view] mobility-group name mobility</a:t>
            </a:r>
          </a:p>
          <a:p>
            <a:pPr fontAlgn="ctr">
              <a:lnSpc>
                <a:spcPts val="2400"/>
              </a:lnSpc>
            </a:pPr>
            <a:r>
              <a:rPr lang="en-US" sz="1400" dirty="0">
                <a:solidFill>
                  <a:prstClr val="black"/>
                </a:solidFill>
                <a:latin typeface="Huawei Sans" panose="020C0503030203020204" pitchFamily="34" charset="0"/>
              </a:rPr>
              <a:t>[AC1-mc-mg-mobility] member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-address 10.1.201.100 </a:t>
            </a:r>
          </a:p>
          <a:p>
            <a:pPr fontAlgn="ctr">
              <a:lnSpc>
                <a:spcPts val="2400"/>
              </a:lnSpc>
            </a:pPr>
            <a:r>
              <a:rPr lang="en-US" sz="1400" dirty="0">
                <a:solidFill>
                  <a:prstClr val="black"/>
                </a:solidFill>
                <a:latin typeface="Huawei Sans" panose="020C0503030203020204" pitchFamily="34" charset="0"/>
              </a:rPr>
              <a:t>[AC1-mc-mg-mobility] member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-address 10.1.201.200 </a:t>
            </a:r>
          </a:p>
          <a:p>
            <a:pPr fontAlgn="ctr">
              <a:lnSpc>
                <a:spcPts val="2400"/>
              </a:lnSpc>
            </a:pPr>
            <a:r>
              <a:rPr lang="en-US" sz="1400" dirty="0">
                <a:solidFill>
                  <a:prstClr val="black"/>
                </a:solidFill>
                <a:latin typeface="Huawei Sans" panose="020C0503030203020204" pitchFamily="34" charset="0"/>
              </a:rPr>
              <a:t>[AC1-mc-mg-mobility] quit</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8" name="文本框 47">
            <a:extLst>
              <a:ext uri="{FF2B5EF4-FFF2-40B4-BE49-F238E27FC236}">
                <a16:creationId xmlns:a16="http://schemas.microsoft.com/office/drawing/2014/main" id="{C046EC55-DD68-48E2-98C0-3CABB8147AD4}"/>
              </a:ext>
            </a:extLst>
          </p:cNvPr>
          <p:cNvSpPr txBox="1"/>
          <p:nvPr/>
        </p:nvSpPr>
        <p:spPr bwMode="gray">
          <a:xfrm>
            <a:off x="6185089" y="1655287"/>
            <a:ext cx="5435066" cy="338554"/>
          </a:xfrm>
          <a:prstGeom prst="rect">
            <a:avLst/>
          </a:prstGeom>
          <a:noFill/>
        </p:spPr>
        <p:txBody>
          <a:bodyPr wrap="square" rtlCol="0">
            <a:spAutoFit/>
          </a:bodyPr>
          <a:lstStyle/>
          <a:p>
            <a:pPr fontAlgn="ctr"/>
            <a:r>
              <a:rPr lang="en-US" sz="1600" b="1" dirty="0">
                <a:latin typeface="Huawei Sans" panose="020C0503030203020204" pitchFamily="34" charset="0"/>
              </a:rPr>
              <a:t>WLAN roaming configurations on AC1 and AC2</a:t>
            </a:r>
            <a:endParaRPr lang="en-US" altLang="zh-CN" sz="16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9" name="矩形 48">
            <a:extLst>
              <a:ext uri="{FF2B5EF4-FFF2-40B4-BE49-F238E27FC236}">
                <a16:creationId xmlns:a16="http://schemas.microsoft.com/office/drawing/2014/main" id="{0AD9313C-924D-4D4C-9C01-F6ABFBBF8EA4}"/>
              </a:ext>
            </a:extLst>
          </p:cNvPr>
          <p:cNvSpPr/>
          <p:nvPr/>
        </p:nvSpPr>
        <p:spPr bwMode="gray">
          <a:xfrm>
            <a:off x="6221755" y="3808861"/>
            <a:ext cx="5398400"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[AC2-wlan-view] mobility-group name mobility</a:t>
            </a:r>
          </a:p>
          <a:p>
            <a:pPr fontAlgn="ctr">
              <a:lnSpc>
                <a:spcPts val="2400"/>
              </a:lnSpc>
            </a:pPr>
            <a:r>
              <a:rPr lang="en-US" sz="1400" dirty="0">
                <a:solidFill>
                  <a:prstClr val="black"/>
                </a:solidFill>
                <a:latin typeface="Huawei Sans" panose="020C0503030203020204" pitchFamily="34" charset="0"/>
              </a:rPr>
              <a:t>[AC2-mc-mg-mobility] member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-address 10.1.201.100 </a:t>
            </a:r>
          </a:p>
          <a:p>
            <a:pPr fontAlgn="ctr">
              <a:lnSpc>
                <a:spcPts val="2400"/>
              </a:lnSpc>
            </a:pPr>
            <a:r>
              <a:rPr lang="en-US" sz="1400" dirty="0">
                <a:solidFill>
                  <a:prstClr val="black"/>
                </a:solidFill>
                <a:latin typeface="Huawei Sans" panose="020C0503030203020204" pitchFamily="34" charset="0"/>
              </a:rPr>
              <a:t>[AC2-mc-mg-mobility] member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-address 10.1.201.200 </a:t>
            </a:r>
          </a:p>
          <a:p>
            <a:pPr fontAlgn="ctr">
              <a:lnSpc>
                <a:spcPts val="2400"/>
              </a:lnSpc>
            </a:pPr>
            <a:r>
              <a:rPr lang="en-US" sz="1400" dirty="0">
                <a:solidFill>
                  <a:prstClr val="black"/>
                </a:solidFill>
                <a:latin typeface="Huawei Sans" panose="020C0503030203020204" pitchFamily="34" charset="0"/>
              </a:rPr>
              <a:t>[AC2-mc-mg-mobility] quit</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0" name="文本占位符 21">
            <a:extLst>
              <a:ext uri="{FF2B5EF4-FFF2-40B4-BE49-F238E27FC236}">
                <a16:creationId xmlns:a16="http://schemas.microsoft.com/office/drawing/2014/main" id="{D81C3A5D-93A6-4667-BB78-2582B8C343B0}"/>
              </a:ext>
            </a:extLst>
          </p:cNvPr>
          <p:cNvSpPr txBox="1">
            <a:spLocks/>
          </p:cNvSpPr>
          <p:nvPr/>
        </p:nvSpPr>
        <p:spPr bwMode="gray">
          <a:xfrm>
            <a:off x="450953" y="4862646"/>
            <a:ext cx="5459412" cy="85208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latin typeface="Huawei Sans" panose="020C0503030203020204" pitchFamily="34" charset="0"/>
              </a:rPr>
              <a:t>Deploy Layer 3 networking between the HAP and HAC and between the FAP and FAC.</a:t>
            </a: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Add the HAC and FAC to a mobility group to ensure normal service traffic for STAs.</a:t>
            </a:r>
          </a:p>
        </p:txBody>
      </p:sp>
      <p:sp>
        <p:nvSpPr>
          <p:cNvPr id="36" name="文本框 35">
            <a:extLst>
              <a:ext uri="{FF2B5EF4-FFF2-40B4-BE49-F238E27FC236}">
                <a16:creationId xmlns:a16="http://schemas.microsoft.com/office/drawing/2014/main" id="{E4B53A2A-6634-49DC-86CC-51551D196996}"/>
              </a:ext>
            </a:extLst>
          </p:cNvPr>
          <p:cNvSpPr txBox="1"/>
          <p:nvPr/>
        </p:nvSpPr>
        <p:spPr bwMode="gray">
          <a:xfrm>
            <a:off x="1141882" y="1560256"/>
            <a:ext cx="45944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80023260-EBB5-40CC-8A39-9D41032D82A3}"/>
              </a:ext>
            </a:extLst>
          </p:cNvPr>
          <p:cNvSpPr txBox="1"/>
          <p:nvPr/>
        </p:nvSpPr>
        <p:spPr bwMode="gray">
          <a:xfrm>
            <a:off x="5092885" y="1572375"/>
            <a:ext cx="45944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AC2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408570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638065-E4AD-4EA2-B837-A332DBB0D117}"/>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(2/2)</a:t>
            </a:r>
            <a:endParaRPr lang="en-US" altLang="zh-CN" dirty="0">
              <a:latin typeface="Huawei Sans" panose="020C0503030203020204" pitchFamily="34" charset="0"/>
            </a:endParaRPr>
          </a:p>
        </p:txBody>
      </p:sp>
      <p:sp>
        <p:nvSpPr>
          <p:cNvPr id="3" name="矩形 2">
            <a:extLst>
              <a:ext uri="{FF2B5EF4-FFF2-40B4-BE49-F238E27FC236}">
                <a16:creationId xmlns:a16="http://schemas.microsoft.com/office/drawing/2014/main" id="{DDC41936-F2EC-4B04-AA99-1C33446EE73A}"/>
              </a:ext>
            </a:extLst>
          </p:cNvPr>
          <p:cNvSpPr/>
          <p:nvPr/>
        </p:nvSpPr>
        <p:spPr bwMode="gray">
          <a:xfrm>
            <a:off x="446088" y="1233488"/>
            <a:ext cx="9879011"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After STA roaming is completed, check the STA roaming track on the AC.</a:t>
            </a:r>
          </a:p>
        </p:txBody>
      </p:sp>
      <p:sp>
        <p:nvSpPr>
          <p:cNvPr id="4" name="矩形 3">
            <a:extLst>
              <a:ext uri="{FF2B5EF4-FFF2-40B4-BE49-F238E27FC236}">
                <a16:creationId xmlns:a16="http://schemas.microsoft.com/office/drawing/2014/main" id="{24B455CE-1721-48A6-A21D-2B4348080FB0}"/>
              </a:ext>
            </a:extLst>
          </p:cNvPr>
          <p:cNvSpPr/>
          <p:nvPr/>
        </p:nvSpPr>
        <p:spPr bwMode="gray">
          <a:xfrm>
            <a:off x="848911" y="1815886"/>
            <a:ext cx="10708089" cy="317009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&lt;AC&gt; </a:t>
            </a:r>
            <a:r>
              <a:rPr lang="en-US" sz="1200" b="1" dirty="0">
                <a:solidFill>
                  <a:prstClr val="black"/>
                </a:solidFill>
                <a:latin typeface="Huawei Sans" panose="020C0503030203020204" pitchFamily="34" charset="0"/>
              </a:rPr>
              <a:t>display station roam-track </a:t>
            </a:r>
            <a:r>
              <a:rPr lang="en-US" sz="1200" b="1" dirty="0" err="1">
                <a:solidFill>
                  <a:prstClr val="black"/>
                </a:solidFill>
                <a:latin typeface="Huawei Sans" panose="020C0503030203020204" pitchFamily="34" charset="0"/>
              </a:rPr>
              <a:t>sta</a:t>
            </a:r>
            <a:r>
              <a:rPr lang="en-US" sz="1200" b="1" dirty="0">
                <a:solidFill>
                  <a:prstClr val="black"/>
                </a:solidFill>
                <a:latin typeface="Huawei Sans" panose="020C0503030203020204" pitchFamily="34" charset="0"/>
              </a:rPr>
              <a:t>-mac 28b2-bd35-4af3</a:t>
            </a:r>
          </a:p>
          <a:p>
            <a:pPr fontAlgn="ctr">
              <a:lnSpc>
                <a:spcPts val="2399"/>
              </a:lnSpc>
            </a:pPr>
            <a:r>
              <a:rPr lang="en-US" sz="1200" dirty="0">
                <a:solidFill>
                  <a:prstClr val="black"/>
                </a:solidFill>
                <a:latin typeface="Huawei Sans" panose="020C0503030203020204" pitchFamily="34" charset="0"/>
              </a:rPr>
              <a:t>Access SSID:huawei-guest1    </a:t>
            </a:r>
          </a:p>
          <a:p>
            <a:pPr fontAlgn="ctr">
              <a:lnSpc>
                <a:spcPts val="2399"/>
              </a:lnSpc>
            </a:pPr>
            <a:r>
              <a:rPr lang="en-US" sz="1200" dirty="0">
                <a:solidFill>
                  <a:prstClr val="black"/>
                </a:solidFill>
                <a:latin typeface="Huawei Sans" panose="020C0503030203020204" pitchFamily="34" charset="0"/>
              </a:rPr>
              <a:t>Rx/</a:t>
            </a:r>
            <a:r>
              <a:rPr lang="en-US" sz="1200" dirty="0" err="1">
                <a:solidFill>
                  <a:prstClr val="black"/>
                </a:solidFill>
                <a:latin typeface="Huawei Sans" panose="020C0503030203020204" pitchFamily="34" charset="0"/>
              </a:rPr>
              <a:t>Tx</a:t>
            </a:r>
            <a:r>
              <a:rPr lang="en-US" sz="1200" dirty="0">
                <a:solidFill>
                  <a:prstClr val="black"/>
                </a:solidFill>
                <a:latin typeface="Huawei Sans" panose="020C0503030203020204" pitchFamily="34" charset="0"/>
              </a:rPr>
              <a:t>: Rx-Rate/</a:t>
            </a:r>
            <a:r>
              <a:rPr lang="en-US" sz="1200" dirty="0" err="1">
                <a:solidFill>
                  <a:prstClr val="black"/>
                </a:solidFill>
                <a:latin typeface="Huawei Sans" panose="020C0503030203020204" pitchFamily="34" charset="0"/>
              </a:rPr>
              <a:t>Tx</a:t>
            </a:r>
            <a:r>
              <a:rPr lang="en-US" sz="1200" dirty="0">
                <a:solidFill>
                  <a:prstClr val="black"/>
                </a:solidFill>
                <a:latin typeface="Huawei Sans" panose="020C0503030203020204" pitchFamily="34" charset="0"/>
              </a:rPr>
              <a:t>-Rate Mbps</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L2/L3           AC IP                  AP name          Radio ID         BSSID                   TIME                          In Rx/</a:t>
            </a:r>
            <a:r>
              <a:rPr lang="en-US" sz="1200" dirty="0" err="1">
                <a:solidFill>
                  <a:prstClr val="black"/>
                </a:solidFill>
                <a:latin typeface="Huawei Sans" panose="020C0503030203020204" pitchFamily="34" charset="0"/>
              </a:rPr>
              <a:t>Tx</a:t>
            </a:r>
            <a:r>
              <a:rPr lang="en-US" sz="1200" dirty="0">
                <a:solidFill>
                  <a:prstClr val="black"/>
                </a:solidFill>
                <a:latin typeface="Huawei Sans" panose="020C0503030203020204" pitchFamily="34" charset="0"/>
              </a:rPr>
              <a:t>   RSSI       Out Rx/</a:t>
            </a:r>
            <a:r>
              <a:rPr lang="en-US" sz="1200" dirty="0" err="1">
                <a:solidFill>
                  <a:prstClr val="black"/>
                </a:solidFill>
                <a:latin typeface="Huawei Sans" panose="020C0503030203020204" pitchFamily="34" charset="0"/>
              </a:rPr>
              <a:t>Tx</a:t>
            </a:r>
            <a:r>
              <a:rPr lang="en-US" sz="1200" dirty="0">
                <a:solidFill>
                  <a:prstClr val="black"/>
                </a:solidFill>
                <a:latin typeface="Huawei Sans" panose="020C0503030203020204" pitchFamily="34" charset="0"/>
              </a:rPr>
              <a:t>   RSSI  </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 --               </a:t>
            </a:r>
            <a:r>
              <a:rPr lang="en-US" sz="1200" dirty="0">
                <a:solidFill>
                  <a:srgbClr val="EC7061"/>
                </a:solidFill>
                <a:latin typeface="Huawei Sans" panose="020C0503030203020204" pitchFamily="34" charset="0"/>
              </a:rPr>
              <a:t>10.1.201.100</a:t>
            </a:r>
            <a:r>
              <a:rPr lang="en-US" sz="1200" dirty="0">
                <a:solidFill>
                  <a:prstClr val="black"/>
                </a:solidFill>
                <a:latin typeface="Huawei Sans" panose="020C0503030203020204" pitchFamily="34" charset="0"/>
              </a:rPr>
              <a:t>         </a:t>
            </a:r>
            <a:r>
              <a:rPr lang="en-US" sz="1200" dirty="0">
                <a:solidFill>
                  <a:srgbClr val="EC7061"/>
                </a:solidFill>
                <a:latin typeface="Huawei Sans" panose="020C0503030203020204" pitchFamily="34" charset="0"/>
              </a:rPr>
              <a:t>ap1 </a:t>
            </a:r>
            <a:r>
              <a:rPr lang="en-US" sz="1200" dirty="0">
                <a:solidFill>
                  <a:prstClr val="black"/>
                </a:solidFill>
                <a:latin typeface="Huawei Sans" panose="020C0503030203020204" pitchFamily="34" charset="0"/>
              </a:rPr>
              <a:t>                1                    cccc-8110-2250    2020/06/18 14:09:06    130/130   -44        130/130     -44</a:t>
            </a:r>
          </a:p>
          <a:p>
            <a:pPr fontAlgn="ctr">
              <a:lnSpc>
                <a:spcPts val="2399"/>
              </a:lnSpc>
            </a:pPr>
            <a:r>
              <a:rPr lang="en-US" sz="1200" dirty="0">
                <a:solidFill>
                  <a:prstClr val="black"/>
                </a:solidFill>
                <a:latin typeface="Huawei Sans" panose="020C0503030203020204" pitchFamily="34" charset="0"/>
              </a:rPr>
              <a:t> </a:t>
            </a:r>
            <a:r>
              <a:rPr lang="en-US" sz="1200" dirty="0">
                <a:solidFill>
                  <a:srgbClr val="EC7061"/>
                </a:solidFill>
                <a:latin typeface="Huawei Sans" panose="020C0503030203020204" pitchFamily="34" charset="0"/>
              </a:rPr>
              <a:t>L3</a:t>
            </a:r>
            <a:r>
              <a:rPr lang="en-US" sz="1200" dirty="0">
                <a:solidFill>
                  <a:prstClr val="black"/>
                </a:solidFill>
                <a:latin typeface="Huawei Sans" panose="020C0503030203020204" pitchFamily="34" charset="0"/>
              </a:rPr>
              <a:t>              </a:t>
            </a:r>
            <a:r>
              <a:rPr lang="en-US" sz="1200" dirty="0">
                <a:solidFill>
                  <a:srgbClr val="EC7061"/>
                </a:solidFill>
                <a:latin typeface="Huawei Sans" panose="020C0503030203020204" pitchFamily="34" charset="0"/>
              </a:rPr>
              <a:t>10.1.201.200 </a:t>
            </a:r>
            <a:r>
              <a:rPr lang="en-US" sz="1200" dirty="0">
                <a:solidFill>
                  <a:prstClr val="black"/>
                </a:solidFill>
                <a:latin typeface="Huawei Sans" panose="020C0503030203020204" pitchFamily="34" charset="0"/>
              </a:rPr>
              <a:t>        </a:t>
            </a:r>
            <a:r>
              <a:rPr lang="en-US" sz="1200" dirty="0">
                <a:solidFill>
                  <a:srgbClr val="EC7061"/>
                </a:solidFill>
                <a:latin typeface="Huawei Sans" panose="020C0503030203020204" pitchFamily="34" charset="0"/>
              </a:rPr>
              <a:t>ap2</a:t>
            </a:r>
            <a:r>
              <a:rPr lang="en-US" sz="1200" dirty="0">
                <a:solidFill>
                  <a:prstClr val="black"/>
                </a:solidFill>
                <a:latin typeface="Huawei Sans" panose="020C0503030203020204" pitchFamily="34" charset="0"/>
              </a:rPr>
              <a:t>                 1                    cccc-8110-22b0    2020/06/18 14:12:24    130/6       -42        -/-         </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Number of roam track: 1</a:t>
            </a:r>
          </a:p>
        </p:txBody>
      </p:sp>
    </p:spTree>
    <p:extLst>
      <p:ext uri="{BB962C8B-B14F-4D97-AF65-F5344CB8AC3E}">
        <p14:creationId xmlns:p14="http://schemas.microsoft.com/office/powerpoint/2010/main" val="645628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Large-Scale WLAN Networking Overview</a:t>
            </a:r>
            <a:endParaRPr lang="en-US" altLang="zh-CN" dirty="0">
              <a:solidFill>
                <a:schemeClr val="bg1">
                  <a:lumMod val="50000"/>
                </a:schemeClr>
              </a:solidFill>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VLAN Pool</a:t>
            </a:r>
          </a:p>
          <a:p>
            <a:pPr fontAlgn="ctr"/>
            <a:r>
              <a:rPr lang="en-US" dirty="0">
                <a:solidFill>
                  <a:schemeClr val="bg1">
                    <a:lumMod val="50000"/>
                  </a:schemeClr>
                </a:solidFill>
                <a:latin typeface="Huawei Sans" panose="020C0503030203020204" pitchFamily="34" charset="0"/>
              </a:rPr>
              <a:t>DHCP</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Roaming</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b="1" dirty="0">
                <a:latin typeface="Huawei Sans" panose="020C0503030203020204" pitchFamily="34" charset="0"/>
              </a:rPr>
              <a:t>Reliability</a:t>
            </a:r>
            <a:endParaRPr lang="en-US" altLang="zh-CN" b="1" dirty="0">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NAC</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511475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algn="l" fontAlgn="ctr"/>
            <a:r>
              <a:rPr lang="en-US" dirty="0">
                <a:latin typeface="Huawei Sans" panose="020C0503030203020204" pitchFamily="34" charset="0"/>
              </a:rPr>
              <a:t>Common backup technologies used on a WLAN to ensure network reliability include:</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VRRP hot standby (HSB) (in active/standby mode)</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Dual-link cold backup</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Dual-link HSB (in active/standby and load balancing modes)</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N+1 backup</a:t>
            </a:r>
            <a:endParaRPr lang="en-US" altLang="zh-CN" dirty="0">
              <a:latin typeface="Huawei Sans" panose="020C0503030203020204" pitchFamily="34" charset="0"/>
            </a:endParaRPr>
          </a:p>
          <a:p>
            <a:pPr algn="l" fontAlgn="ctr"/>
            <a:r>
              <a:rPr lang="en-US" dirty="0">
                <a:latin typeface="Huawei Sans" panose="020C0503030203020204" pitchFamily="34" charset="0"/>
              </a:rPr>
              <a:t>To ensure stable running of WLAN services, the HSB mechanism is used to ensure that services can be smoothly switched to the standby AC if the </a:t>
            </a:r>
            <a:r>
              <a:rPr lang="en-US" dirty="0"/>
              <a:t>active AC </a:t>
            </a:r>
            <a:r>
              <a:rPr lang="en-US" dirty="0">
                <a:latin typeface="Huawei Sans" panose="020C0503030203020204" pitchFamily="34" charset="0"/>
              </a:rPr>
              <a:t>fails.</a:t>
            </a:r>
            <a:endParaRPr lang="en-US" altLang="zh-CN" dirty="0">
              <a:latin typeface="Huawei Sans" panose="020C0503030203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AC Reliability Overview</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algn="l" fontAlgn="ctr"/>
            <a:r>
              <a:rPr lang="en-US" dirty="0">
                <a:latin typeface="Huawei Sans" panose="020C0503030203020204" pitchFamily="34" charset="0"/>
              </a:rPr>
              <a:t>Common backup technologies used on a WLAN to ensure network reliability include:</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VRRP hot standby (HSB) (in active/standby mode)</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Dual-link cold backup</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Dual-link HSB (in active/standby and load balancing modes)</a:t>
            </a:r>
            <a:endParaRPr lang="en-US" altLang="zh-CN" dirty="0">
              <a:latin typeface="Huawei Sans" panose="020C0503030203020204" pitchFamily="34" charset="0"/>
            </a:endParaRPr>
          </a:p>
          <a:p>
            <a:pPr marL="628650" lvl="1" indent="-314325" fontAlgn="ctr"/>
            <a:r>
              <a:rPr lang="en-US" dirty="0">
                <a:latin typeface="Huawei Sans" panose="020C0503030203020204" pitchFamily="34" charset="0"/>
              </a:rPr>
              <a:t>N+1 backup</a:t>
            </a:r>
            <a:endParaRPr lang="en-US" altLang="zh-CN" dirty="0">
              <a:latin typeface="Huawei Sans" panose="020C0503030203020204" pitchFamily="34" charset="0"/>
            </a:endParaRPr>
          </a:p>
          <a:p>
            <a:pPr algn="l" fontAlgn="ctr"/>
            <a:r>
              <a:rPr lang="en-US" dirty="0">
                <a:latin typeface="Huawei Sans" panose="020C0503030203020204" pitchFamily="34" charset="0"/>
              </a:rPr>
              <a:t>To ensure stable running of WLAN services, the HSB mechanism is used to ensure that services can be smoothly switched to the standby AC if the </a:t>
            </a:r>
            <a:r>
              <a:rPr lang="en-US" dirty="0"/>
              <a:t>active AC </a:t>
            </a:r>
            <a:r>
              <a:rPr lang="en-US" dirty="0">
                <a:latin typeface="Huawei Sans" panose="020C0503030203020204" pitchFamily="34" charset="0"/>
              </a:rPr>
              <a:t>fails.</a:t>
            </a:r>
            <a:endParaRPr lang="en-US" altLang="zh-CN" dirty="0">
              <a:latin typeface="Huawei Sans" panose="020C0503030203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AC Reliability Overview</a:t>
            </a:r>
          </a:p>
        </p:txBody>
      </p:sp>
    </p:spTree>
    <p:extLst>
      <p:ext uri="{BB962C8B-B14F-4D97-AF65-F5344CB8AC3E}">
        <p14:creationId xmlns:p14="http://schemas.microsoft.com/office/powerpoint/2010/main" val="7561162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bwMode="gray">
          <a:xfrm>
            <a:off x="1768772" y="2567431"/>
            <a:ext cx="1471073" cy="2863807"/>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335832 w 1051315"/>
              <a:gd name="connsiteY0" fmla="*/ 0 h 2525020"/>
              <a:gd name="connsiteX1" fmla="*/ 1049553 w 1051315"/>
              <a:gd name="connsiteY1" fmla="*/ 2525020 h 2525020"/>
              <a:gd name="connsiteX0" fmla="*/ 463600 w 1177321"/>
              <a:gd name="connsiteY0" fmla="*/ 0 h 2525020"/>
              <a:gd name="connsiteX1" fmla="*/ 1177321 w 1177321"/>
              <a:gd name="connsiteY1" fmla="*/ 2525020 h 2525020"/>
              <a:gd name="connsiteX0" fmla="*/ 385656 w 1503518"/>
              <a:gd name="connsiteY0" fmla="*/ 0 h 2726897"/>
              <a:gd name="connsiteX1" fmla="*/ 1503518 w 1503518"/>
              <a:gd name="connsiteY1" fmla="*/ 2726897 h 2726897"/>
              <a:gd name="connsiteX0" fmla="*/ 0 w 1117862"/>
              <a:gd name="connsiteY0" fmla="*/ 0 h 2726897"/>
              <a:gd name="connsiteX1" fmla="*/ 1117862 w 1117862"/>
              <a:gd name="connsiteY1" fmla="*/ 2726897 h 2726897"/>
              <a:gd name="connsiteX0" fmla="*/ 0 w 1101022"/>
              <a:gd name="connsiteY0" fmla="*/ 0 h 3021948"/>
              <a:gd name="connsiteX1" fmla="*/ 1101022 w 1101022"/>
              <a:gd name="connsiteY1" fmla="*/ 3021948 h 3021948"/>
              <a:gd name="connsiteX0" fmla="*/ 0 w 1101022"/>
              <a:gd name="connsiteY0" fmla="*/ 0 h 3021948"/>
              <a:gd name="connsiteX1" fmla="*/ 1101022 w 1101022"/>
              <a:gd name="connsiteY1" fmla="*/ 3021948 h 3021948"/>
              <a:gd name="connsiteX0" fmla="*/ 0 w 1130123"/>
              <a:gd name="connsiteY0" fmla="*/ 0 h 3021948"/>
              <a:gd name="connsiteX1" fmla="*/ 1130123 w 1130123"/>
              <a:gd name="connsiteY1" fmla="*/ 3021948 h 3021948"/>
              <a:gd name="connsiteX0" fmla="*/ 0 w 1130123"/>
              <a:gd name="connsiteY0" fmla="*/ 0 h 3021948"/>
              <a:gd name="connsiteX1" fmla="*/ 876451 w 1130123"/>
              <a:gd name="connsiteY1" fmla="*/ 1151625 h 3021948"/>
              <a:gd name="connsiteX2" fmla="*/ 1130123 w 1130123"/>
              <a:gd name="connsiteY2" fmla="*/ 3021948 h 3021948"/>
              <a:gd name="connsiteX0" fmla="*/ 0 w 1130123"/>
              <a:gd name="connsiteY0" fmla="*/ 0 h 3021948"/>
              <a:gd name="connsiteX1" fmla="*/ 876451 w 1130123"/>
              <a:gd name="connsiteY1" fmla="*/ 1151625 h 3021948"/>
              <a:gd name="connsiteX2" fmla="*/ 1130123 w 1130123"/>
              <a:gd name="connsiteY2" fmla="*/ 3021948 h 3021948"/>
              <a:gd name="connsiteX0" fmla="*/ 0 w 1181992"/>
              <a:gd name="connsiteY0" fmla="*/ 0 h 3021948"/>
              <a:gd name="connsiteX1" fmla="*/ 876451 w 1181992"/>
              <a:gd name="connsiteY1" fmla="*/ 1151625 h 3021948"/>
              <a:gd name="connsiteX2" fmla="*/ 1181992 w 1181992"/>
              <a:gd name="connsiteY2" fmla="*/ 3021948 h 3021948"/>
              <a:gd name="connsiteX0" fmla="*/ 0 w 1181992"/>
              <a:gd name="connsiteY0" fmla="*/ 0 h 3021948"/>
              <a:gd name="connsiteX1" fmla="*/ 876451 w 1181992"/>
              <a:gd name="connsiteY1" fmla="*/ 1151625 h 3021948"/>
              <a:gd name="connsiteX2" fmla="*/ 1181992 w 1181992"/>
              <a:gd name="connsiteY2" fmla="*/ 3021948 h 3021948"/>
              <a:gd name="connsiteX0" fmla="*/ 0 w 1212005"/>
              <a:gd name="connsiteY0" fmla="*/ 0 h 3021948"/>
              <a:gd name="connsiteX1" fmla="*/ 1000938 w 1212005"/>
              <a:gd name="connsiteY1" fmla="*/ 1048183 h 3021948"/>
              <a:gd name="connsiteX2" fmla="*/ 1181992 w 1212005"/>
              <a:gd name="connsiteY2" fmla="*/ 3021948 h 3021948"/>
              <a:gd name="connsiteX0" fmla="*/ 0 w 1201631"/>
              <a:gd name="connsiteY0" fmla="*/ 0 h 3332275"/>
              <a:gd name="connsiteX1" fmla="*/ 990564 w 1201631"/>
              <a:gd name="connsiteY1" fmla="*/ 1358510 h 3332275"/>
              <a:gd name="connsiteX2" fmla="*/ 1171618 w 1201631"/>
              <a:gd name="connsiteY2" fmla="*/ 3332275 h 3332275"/>
            </a:gdLst>
            <a:ahLst/>
            <a:cxnLst>
              <a:cxn ang="0">
                <a:pos x="connsiteX0" y="connsiteY0"/>
              </a:cxn>
              <a:cxn ang="0">
                <a:pos x="connsiteX1" y="connsiteY1"/>
              </a:cxn>
              <a:cxn ang="0">
                <a:pos x="connsiteX2" y="connsiteY2"/>
              </a:cxn>
            </a:cxnLst>
            <a:rect l="l" t="t" r="r" b="b"/>
            <a:pathLst>
              <a:path w="1201631" h="3332275">
                <a:moveTo>
                  <a:pt x="0" y="0"/>
                </a:moveTo>
                <a:cubicBezTo>
                  <a:pt x="21589" y="244906"/>
                  <a:pt x="963578" y="1052377"/>
                  <a:pt x="990564" y="1358510"/>
                </a:cubicBezTo>
                <a:cubicBezTo>
                  <a:pt x="1318400" y="2115546"/>
                  <a:pt x="1164627" y="2626220"/>
                  <a:pt x="1171618" y="3332275"/>
                </a:cubicBezTo>
              </a:path>
            </a:pathLst>
          </a:cu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VRRP HSB</a:t>
            </a:r>
          </a:p>
        </p:txBody>
      </p:sp>
      <p:grpSp>
        <p:nvGrpSpPr>
          <p:cNvPr id="7" name="Group 165"/>
          <p:cNvGrpSpPr/>
          <p:nvPr/>
        </p:nvGrpSpPr>
        <p:grpSpPr bwMode="gray">
          <a:xfrm rot="10800000" flipV="1">
            <a:off x="1767607" y="2469111"/>
            <a:ext cx="2849374" cy="1180450"/>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102" descr="AC-蓝.png"/>
          <p:cNvPicPr>
            <a:picLocks noChangeAspect="1"/>
          </p:cNvPicPr>
          <p:nvPr/>
        </p:nvPicPr>
        <p:blipFill>
          <a:blip r:embed="rId3" cstate="print"/>
          <a:stretch>
            <a:fillRect/>
          </a:stretch>
        </p:blipFill>
        <p:spPr bwMode="gray">
          <a:xfrm>
            <a:off x="1452891" y="2231651"/>
            <a:ext cx="490909" cy="401653"/>
          </a:xfrm>
          <a:prstGeom prst="rect">
            <a:avLst/>
          </a:prstGeom>
        </p:spPr>
      </p:pic>
      <p:pic>
        <p:nvPicPr>
          <p:cNvPr id="11" name="图片 102" descr="AC-蓝.png"/>
          <p:cNvPicPr>
            <a:picLocks noChangeAspect="1"/>
          </p:cNvPicPr>
          <p:nvPr/>
        </p:nvPicPr>
        <p:blipFill>
          <a:blip r:embed="rId3" cstate="print"/>
          <a:stretch>
            <a:fillRect/>
          </a:stretch>
        </p:blipFill>
        <p:spPr bwMode="gray">
          <a:xfrm>
            <a:off x="4440788" y="2231651"/>
            <a:ext cx="490909" cy="401653"/>
          </a:xfrm>
          <a:prstGeom prst="rect">
            <a:avLst/>
          </a:prstGeom>
        </p:spPr>
      </p:pic>
      <p:pic>
        <p:nvPicPr>
          <p:cNvPr id="12" name="图片 86" descr="核心交换机.png"/>
          <p:cNvPicPr>
            <a:picLocks noChangeAspect="1"/>
          </p:cNvPicPr>
          <p:nvPr/>
        </p:nvPicPr>
        <p:blipFill>
          <a:blip r:embed="rId4" cstate="print"/>
          <a:stretch>
            <a:fillRect/>
          </a:stretch>
        </p:blipFill>
        <p:spPr bwMode="gray">
          <a:xfrm>
            <a:off x="2946840" y="3405815"/>
            <a:ext cx="490909" cy="401653"/>
          </a:xfrm>
          <a:prstGeom prst="rect">
            <a:avLst/>
          </a:prstGeom>
        </p:spPr>
      </p:pic>
      <p:cxnSp>
        <p:nvCxnSpPr>
          <p:cNvPr id="19" name="Straight Connector 166"/>
          <p:cNvCxnSpPr>
            <a:endCxn id="12" idx="2"/>
          </p:cNvCxnSpPr>
          <p:nvPr/>
        </p:nvCxnSpPr>
        <p:spPr bwMode="gray">
          <a:xfrm flipV="1">
            <a:off x="3192295" y="3807468"/>
            <a:ext cx="0" cy="1554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6"/>
          <p:cNvCxnSpPr>
            <a:stCxn id="11" idx="1"/>
            <a:endCxn id="10" idx="3"/>
          </p:cNvCxnSpPr>
          <p:nvPr/>
        </p:nvCxnSpPr>
        <p:spPr bwMode="gray">
          <a:xfrm flipH="1">
            <a:off x="1943800" y="2432478"/>
            <a:ext cx="2496988" cy="0"/>
          </a:xfrm>
          <a:prstGeom prst="line">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pic>
        <p:nvPicPr>
          <p:cNvPr id="35" name="图片 76" descr="接入交换机.png"/>
          <p:cNvPicPr>
            <a:picLocks noChangeAspect="1"/>
          </p:cNvPicPr>
          <p:nvPr/>
        </p:nvPicPr>
        <p:blipFill>
          <a:blip r:embed="rId5" cstate="print"/>
          <a:stretch>
            <a:fillRect/>
          </a:stretch>
        </p:blipFill>
        <p:spPr bwMode="gray">
          <a:xfrm>
            <a:off x="2946840" y="4384072"/>
            <a:ext cx="490909" cy="401653"/>
          </a:xfrm>
          <a:prstGeom prst="rect">
            <a:avLst/>
          </a:prstGeom>
        </p:spPr>
      </p:pic>
      <p:pic>
        <p:nvPicPr>
          <p:cNvPr id="36" name="图片 105" descr="AP.png"/>
          <p:cNvPicPr>
            <a:picLocks noChangeAspect="1"/>
          </p:cNvPicPr>
          <p:nvPr/>
        </p:nvPicPr>
        <p:blipFill>
          <a:blip r:embed="rId6" cstate="print"/>
          <a:stretch>
            <a:fillRect/>
          </a:stretch>
        </p:blipFill>
        <p:spPr bwMode="gray">
          <a:xfrm>
            <a:off x="2969149" y="5285491"/>
            <a:ext cx="446281" cy="365140"/>
          </a:xfrm>
          <a:prstGeom prst="rect">
            <a:avLst/>
          </a:prstGeom>
        </p:spPr>
      </p:pic>
      <p:sp>
        <p:nvSpPr>
          <p:cNvPr id="39" name="任意多边形 2"/>
          <p:cNvSpPr/>
          <p:nvPr/>
        </p:nvSpPr>
        <p:spPr bwMode="gray">
          <a:xfrm>
            <a:off x="2032107" y="2556299"/>
            <a:ext cx="2320363" cy="355678"/>
          </a:xfrm>
          <a:custGeom>
            <a:avLst/>
            <a:gdLst>
              <a:gd name="connsiteX0" fmla="*/ 0 w 1485900"/>
              <a:gd name="connsiteY0" fmla="*/ 0 h 355678"/>
              <a:gd name="connsiteX1" fmla="*/ 749300 w 1485900"/>
              <a:gd name="connsiteY1" fmla="*/ 355600 h 355678"/>
              <a:gd name="connsiteX2" fmla="*/ 1485900 w 1485900"/>
              <a:gd name="connsiteY2" fmla="*/ 25400 h 355678"/>
            </a:gdLst>
            <a:ahLst/>
            <a:cxnLst>
              <a:cxn ang="0">
                <a:pos x="connsiteX0" y="connsiteY0"/>
              </a:cxn>
              <a:cxn ang="0">
                <a:pos x="connsiteX1" y="connsiteY1"/>
              </a:cxn>
              <a:cxn ang="0">
                <a:pos x="connsiteX2" y="connsiteY2"/>
              </a:cxn>
            </a:cxnLst>
            <a:rect l="l" t="t" r="r" b="b"/>
            <a:pathLst>
              <a:path w="1485900" h="355678">
                <a:moveTo>
                  <a:pt x="0" y="0"/>
                </a:moveTo>
                <a:cubicBezTo>
                  <a:pt x="250825" y="175683"/>
                  <a:pt x="501650" y="351367"/>
                  <a:pt x="749300" y="355600"/>
                </a:cubicBezTo>
                <a:cubicBezTo>
                  <a:pt x="996950" y="359833"/>
                  <a:pt x="1241425" y="192616"/>
                  <a:pt x="1485900" y="25400"/>
                </a:cubicBezTo>
              </a:path>
            </a:pathLst>
          </a:custGeom>
          <a:ln w="28575">
            <a:solidFill>
              <a:srgbClr val="99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41" name="Rectangle 21"/>
          <p:cNvSpPr>
            <a:spLocks noChangeArrowheads="1"/>
          </p:cNvSpPr>
          <p:nvPr/>
        </p:nvSpPr>
        <p:spPr bwMode="gray">
          <a:xfrm>
            <a:off x="2646305" y="2149646"/>
            <a:ext cx="109196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a:solidFill>
                  <a:srgbClr val="0070C0"/>
                </a:solidFill>
                <a:latin typeface="Huawei Sans" panose="020C0503030203020204" pitchFamily="34" charset="0"/>
              </a:rPr>
              <a:t>HSB channel</a:t>
            </a:r>
          </a:p>
        </p:txBody>
      </p:sp>
      <p:sp>
        <p:nvSpPr>
          <p:cNvPr id="46" name="Rectangle 21"/>
          <p:cNvSpPr>
            <a:spLocks noChangeArrowheads="1"/>
          </p:cNvSpPr>
          <p:nvPr/>
        </p:nvSpPr>
        <p:spPr bwMode="gray">
          <a:xfrm>
            <a:off x="354569" y="2109312"/>
            <a:ext cx="109356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a:p>
            <a:pPr algn="r" fontAlgn="ctr"/>
            <a:r>
              <a:rPr lang="en-US" sz="1200" dirty="0">
                <a:latin typeface="Huawei Sans" panose="020C0503030203020204" pitchFamily="34" charset="0"/>
              </a:rPr>
              <a:t>10.1.1.3/24</a:t>
            </a:r>
          </a:p>
          <a:p>
            <a:pPr algn="r" fontAlgn="ctr"/>
            <a:r>
              <a:rPr lang="en-US" sz="1200" dirty="0">
                <a:solidFill>
                  <a:srgbClr val="C00000"/>
                </a:solidFill>
                <a:latin typeface="Huawei Sans" panose="020C0503030203020204" pitchFamily="34" charset="0"/>
              </a:rPr>
              <a:t>VRRP master</a:t>
            </a:r>
          </a:p>
        </p:txBody>
      </p:sp>
      <p:sp>
        <p:nvSpPr>
          <p:cNvPr id="47" name="Rectangle 21"/>
          <p:cNvSpPr>
            <a:spLocks noChangeArrowheads="1"/>
          </p:cNvSpPr>
          <p:nvPr/>
        </p:nvSpPr>
        <p:spPr bwMode="gray">
          <a:xfrm>
            <a:off x="4924914" y="2109312"/>
            <a:ext cx="111120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a:p>
            <a:pPr fontAlgn="ctr"/>
            <a:r>
              <a:rPr lang="en-US" sz="1200" dirty="0">
                <a:latin typeface="Huawei Sans" panose="020C0503030203020204" pitchFamily="34" charset="0"/>
              </a:rPr>
              <a:t>10.1.1.2/24</a:t>
            </a:r>
          </a:p>
          <a:p>
            <a:pPr fontAlgn="ctr"/>
            <a:r>
              <a:rPr lang="en-US" sz="1200" dirty="0">
                <a:solidFill>
                  <a:srgbClr val="C00000"/>
                </a:solidFill>
                <a:latin typeface="Huawei Sans" panose="020C0503030203020204" pitchFamily="34" charset="0"/>
              </a:rPr>
              <a:t>VRRP backup</a:t>
            </a:r>
          </a:p>
        </p:txBody>
      </p:sp>
      <p:pic>
        <p:nvPicPr>
          <p:cNvPr id="48" name="图片 123" descr="AC-黄.png"/>
          <p:cNvPicPr>
            <a:picLocks noChangeAspect="1"/>
          </p:cNvPicPr>
          <p:nvPr/>
        </p:nvPicPr>
        <p:blipFill>
          <a:blip r:embed="rId7" cstate="print"/>
          <a:stretch>
            <a:fillRect/>
          </a:stretch>
        </p:blipFill>
        <p:spPr bwMode="gray">
          <a:xfrm>
            <a:off x="4288968" y="3301539"/>
            <a:ext cx="446281" cy="365139"/>
          </a:xfrm>
          <a:prstGeom prst="rect">
            <a:avLst/>
          </a:prstGeom>
        </p:spPr>
      </p:pic>
      <p:sp>
        <p:nvSpPr>
          <p:cNvPr id="51" name="Rectangle 21"/>
          <p:cNvSpPr>
            <a:spLocks noChangeArrowheads="1"/>
          </p:cNvSpPr>
          <p:nvPr/>
        </p:nvSpPr>
        <p:spPr bwMode="gray">
          <a:xfrm>
            <a:off x="2912403" y="2760599"/>
            <a:ext cx="559769" cy="276999"/>
          </a:xfrm>
          <a:prstGeom prst="rect">
            <a:avLst/>
          </a:prstGeom>
          <a:solidFill>
            <a:schemeClr val="bg1"/>
          </a:solidFill>
          <a:ln>
            <a:noFill/>
          </a:ln>
          <a:effectLst/>
        </p:spPr>
        <p:txBody>
          <a:bodyPr wrap="none">
            <a:spAutoFit/>
          </a:bodyPr>
          <a:lstStyle/>
          <a:p>
            <a:pPr algn="ctr" fontAlgn="ctr"/>
            <a:r>
              <a:rPr lang="en-US" sz="1200" dirty="0">
                <a:solidFill>
                  <a:srgbClr val="C00000"/>
                </a:solidFill>
                <a:latin typeface="Huawei Sans" panose="020C0503030203020204" pitchFamily="34" charset="0"/>
              </a:rPr>
              <a:t>VRRP</a:t>
            </a:r>
            <a:endParaRPr lang="en-US" altLang="zh-CN" sz="1200" dirty="0">
              <a:solidFill>
                <a:srgbClr val="C00000"/>
              </a:solidFill>
              <a:latin typeface="Huawei Sans" panose="020C0503030203020204" pitchFamily="34" charset="0"/>
            </a:endParaRPr>
          </a:p>
        </p:txBody>
      </p:sp>
      <p:sp>
        <p:nvSpPr>
          <p:cNvPr id="53" name="Freeform 222"/>
          <p:cNvSpPr/>
          <p:nvPr/>
        </p:nvSpPr>
        <p:spPr bwMode="gray">
          <a:xfrm rot="3455500" flipV="1">
            <a:off x="3152694" y="2791008"/>
            <a:ext cx="936838" cy="585207"/>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7" name="Oval 4"/>
          <p:cNvSpPr>
            <a:spLocks noChangeAspect="1"/>
          </p:cNvSpPr>
          <p:nvPr/>
        </p:nvSpPr>
        <p:spPr bwMode="gray">
          <a:xfrm>
            <a:off x="4124115" y="3168554"/>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ndParaRPr>
          </a:p>
        </p:txBody>
      </p:sp>
      <p:sp>
        <p:nvSpPr>
          <p:cNvPr id="60" name="矩形 59"/>
          <p:cNvSpPr/>
          <p:nvPr/>
        </p:nvSpPr>
        <p:spPr bwMode="gray">
          <a:xfrm>
            <a:off x="6119592" y="1540491"/>
            <a:ext cx="5634011" cy="3400931"/>
          </a:xfrm>
          <a:prstGeom prst="rect">
            <a:avLst/>
          </a:prstGeom>
        </p:spPr>
        <p:txBody>
          <a:bodyPr wrap="square">
            <a:spAutoFit/>
          </a:bodyPr>
          <a:lstStyle/>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Two ACs are added to a VRRP group to share a virtual IP address. The master AC synchronizes service information to the backup AC through an HSB channel.</a:t>
            </a:r>
            <a:endParaRPr lang="en-US" altLang="zh-CN" sz="1400" dirty="0">
              <a:latin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By default, the master and backup </a:t>
            </a:r>
            <a:r>
              <a:rPr lang="en-US" altLang="zh-CN" sz="1400" dirty="0">
                <a:latin typeface="Huawei Sans" panose="020C0503030203020204" pitchFamily="34" charset="0"/>
              </a:rPr>
              <a:t>ACs are virtualized into</a:t>
            </a:r>
            <a:r>
              <a:rPr lang="en-US" sz="1400" dirty="0">
                <a:latin typeface="Huawei Sans" panose="020C0503030203020204" pitchFamily="34" charset="0"/>
              </a:rPr>
              <a:t> one virtual AC. If the </a:t>
            </a:r>
            <a:r>
              <a:rPr lang="en-US" altLang="zh-CN" sz="1400" dirty="0">
                <a:latin typeface="Huawei Sans" panose="020C0503030203020204" pitchFamily="34" charset="0"/>
              </a:rPr>
              <a:t>master </a:t>
            </a:r>
            <a:r>
              <a:rPr lang="en-US" sz="1400" dirty="0">
                <a:latin typeface="Huawei Sans" panose="020C0503030203020204" pitchFamily="34" charset="0"/>
              </a:rPr>
              <a:t>AC fails, the backup AC takes over services. All APs establish CAPWAP tunnels with the virtual AC.</a:t>
            </a:r>
            <a:endParaRPr lang="en-US" altLang="zh-CN" sz="1400" dirty="0">
              <a:latin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The switchover between ACs is determined by the VRRP.</a:t>
            </a:r>
            <a:r>
              <a:rPr lang="en-US" altLang="zh-CN" sz="1400" dirty="0">
                <a:latin typeface="Huawei Sans" panose="020C0503030203020204" pitchFamily="34" charset="0"/>
              </a:rPr>
              <a:t> To APs, there is only one AC. </a:t>
            </a:r>
          </a:p>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This mode restricts deployment locations of the two ACs but supports a faster switchover speed than other backup modes.</a:t>
            </a:r>
            <a:endParaRPr lang="en-US" altLang="zh-CN" sz="1400" dirty="0">
              <a:latin typeface="Huawei Sans" panose="020C0503030203020204" pitchFamily="34" charset="0"/>
            </a:endParaRPr>
          </a:p>
        </p:txBody>
      </p:sp>
      <p:sp>
        <p:nvSpPr>
          <p:cNvPr id="64" name="Rectangle 21"/>
          <p:cNvSpPr>
            <a:spLocks noChangeArrowheads="1"/>
          </p:cNvSpPr>
          <p:nvPr/>
        </p:nvSpPr>
        <p:spPr bwMode="gray">
          <a:xfrm>
            <a:off x="4751304" y="3249202"/>
            <a:ext cx="9861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solidFill>
                  <a:srgbClr val="FF9900"/>
                </a:solidFill>
                <a:latin typeface="Huawei Sans" panose="020C0503030203020204" pitchFamily="34" charset="0"/>
              </a:rPr>
              <a:t>Virtual AC</a:t>
            </a:r>
          </a:p>
          <a:p>
            <a:pPr fontAlgn="ctr"/>
            <a:r>
              <a:rPr lang="en-US" sz="1200" dirty="0">
                <a:solidFill>
                  <a:srgbClr val="FF9900"/>
                </a:solidFill>
                <a:latin typeface="Huawei Sans" panose="020C0503030203020204" pitchFamily="34" charset="0"/>
              </a:rPr>
              <a:t>10.1.1.1/24</a:t>
            </a:r>
            <a:endParaRPr lang="en-US" altLang="zh-CN" sz="1200" dirty="0">
              <a:solidFill>
                <a:srgbClr val="FF9900"/>
              </a:solidFill>
              <a:latin typeface="Huawei Sans" panose="020C0503030203020204" pitchFamily="34" charset="0"/>
            </a:endParaRPr>
          </a:p>
        </p:txBody>
      </p:sp>
      <p:cxnSp>
        <p:nvCxnSpPr>
          <p:cNvPr id="30" name="直接箭头连接符 29"/>
          <p:cNvCxnSpPr/>
          <p:nvPr/>
        </p:nvCxnSpPr>
        <p:spPr bwMode="gray">
          <a:xfrm>
            <a:off x="4481372" y="5859840"/>
            <a:ext cx="861719" cy="0"/>
          </a:xfrm>
          <a:prstGeom prst="straightConnector1">
            <a:avLst/>
          </a:pr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31" name="文本框 30"/>
          <p:cNvSpPr txBox="1"/>
          <p:nvPr/>
        </p:nvSpPr>
        <p:spPr bwMode="gray">
          <a:xfrm>
            <a:off x="4331784" y="5745684"/>
            <a:ext cx="1160895" cy="253916"/>
          </a:xfrm>
          <a:prstGeom prst="rect">
            <a:avLst/>
          </a:prstGeom>
          <a:noFill/>
        </p:spPr>
        <p:txBody>
          <a:bodyPr wrap="none" rtlCol="0">
            <a:spAutoFit/>
          </a:bodyPr>
          <a:lstStyle/>
          <a:p>
            <a:pPr algn="ctr" fontAlgn="ctr"/>
            <a:r>
              <a:rPr lang="en-US" sz="1050" dirty="0">
                <a:latin typeface="Huawei Sans" panose="020C0503030203020204" pitchFamily="34" charset="0"/>
              </a:rPr>
              <a:t>CAPWAP tunnel</a:t>
            </a:r>
          </a:p>
        </p:txBody>
      </p:sp>
      <p:sp>
        <p:nvSpPr>
          <p:cNvPr id="29" name="Oval 4"/>
          <p:cNvSpPr>
            <a:spLocks noChangeAspect="1"/>
          </p:cNvSpPr>
          <p:nvPr/>
        </p:nvSpPr>
        <p:spPr bwMode="gray">
          <a:xfrm>
            <a:off x="2574437" y="3732650"/>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ndParaRPr>
          </a:p>
        </p:txBody>
      </p:sp>
      <p:sp>
        <p:nvSpPr>
          <p:cNvPr id="34"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37"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38"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764013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9FD7640C-BEE8-46AC-A3B0-0B5998438A8D}"/>
              </a:ext>
            </a:extLst>
          </p:cNvPr>
          <p:cNvSpPr>
            <a:spLocks noGrp="1"/>
          </p:cNvSpPr>
          <p:nvPr>
            <p:ph type="body" sz="quarter" idx="10"/>
          </p:nvPr>
        </p:nvSpPr>
        <p:spPr bwMode="gray"/>
        <p:txBody>
          <a:bodyPr/>
          <a:lstStyle/>
          <a:p>
            <a:pPr algn="l" fontAlgn="ctr"/>
            <a:r>
              <a:rPr lang="en-US" sz="2000" dirty="0">
                <a:latin typeface="Huawei Sans" panose="020C0503030203020204" pitchFamily="34" charset="0"/>
              </a:rPr>
              <a:t>HSB is Huawei's public active/standby mechanism.</a:t>
            </a:r>
            <a:endParaRPr lang="en-US" altLang="zh-CN" sz="2000" dirty="0">
              <a:latin typeface="Huawei Sans" panose="020C0503030203020204" pitchFamily="34" charset="0"/>
            </a:endParaRPr>
          </a:p>
          <a:p>
            <a:pPr algn="l" fontAlgn="ctr"/>
            <a:r>
              <a:rPr lang="en-US" sz="2000" dirty="0">
                <a:latin typeface="Huawei Sans" panose="020C0503030203020204" pitchFamily="34" charset="0"/>
              </a:rPr>
              <a:t>HSB service: establishes and maintains an HSB channel, and notifies the active and standby service modules of channel connect/disconnect events.</a:t>
            </a:r>
          </a:p>
          <a:p>
            <a:pPr algn="l" fontAlgn="ctr"/>
            <a:r>
              <a:rPr lang="en-US" sz="2000" dirty="0">
                <a:latin typeface="Huawei Sans" panose="020C0503030203020204" pitchFamily="34" charset="0"/>
              </a:rPr>
              <a:t>HSB group: has an HSB service bound and provides a data backup channel for each of active and standby service modules. An HSB group is bound to a VRRP instance, and the active and standby roles are negotiated using the VRRP mechanism. Additionally, the HSB group instructs service modules to process events such as batch backup, real-time backup, and active/standby switchover.</a:t>
            </a:r>
          </a:p>
        </p:txBody>
      </p:sp>
      <p:sp>
        <p:nvSpPr>
          <p:cNvPr id="2" name="标题 1">
            <a:extLst>
              <a:ext uri="{FF2B5EF4-FFF2-40B4-BE49-F238E27FC236}">
                <a16:creationId xmlns:a16="http://schemas.microsoft.com/office/drawing/2014/main" id="{5E1A7129-C692-4B5A-8F27-C29D05E7B350}"/>
              </a:ext>
            </a:extLst>
          </p:cNvPr>
          <p:cNvSpPr>
            <a:spLocks noGrp="1"/>
          </p:cNvSpPr>
          <p:nvPr>
            <p:ph type="title"/>
          </p:nvPr>
        </p:nvSpPr>
        <p:spPr bwMode="gray"/>
        <p:txBody>
          <a:bodyPr/>
          <a:lstStyle/>
          <a:p>
            <a:pPr fontAlgn="ctr"/>
            <a:r>
              <a:rPr lang="en-US" dirty="0">
                <a:latin typeface="Huawei Sans" panose="020C0503030203020204" pitchFamily="34" charset="0"/>
              </a:rPr>
              <a:t>HSB Concepts</a:t>
            </a:r>
          </a:p>
        </p:txBody>
      </p:sp>
      <p:sp>
        <p:nvSpPr>
          <p:cNvPr id="10"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11"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2"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37115997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bwMode="gray"/>
        <p:txBody>
          <a:bodyPr/>
          <a:lstStyle/>
          <a:p>
            <a:pPr algn="l" fontAlgn="ctr"/>
            <a:r>
              <a:rPr lang="en-US" sz="2000" dirty="0">
                <a:latin typeface="Huawei Sans" panose="020C0503030203020204" pitchFamily="34" charset="0"/>
              </a:rPr>
              <a:t>An HSB service establishes an HSB channel between two devices that back up each other, and maintains the link status of the HSB channel by notifying the HSB group of any link failure.</a:t>
            </a:r>
          </a:p>
          <a:p>
            <a:pPr algn="l" fontAlgn="ctr"/>
            <a:r>
              <a:rPr lang="en-US" sz="2000" dirty="0">
                <a:latin typeface="Huawei Sans" panose="020C0503030203020204" pitchFamily="34" charset="0"/>
              </a:rPr>
              <a:t>An HSB service provides the following functions:</a:t>
            </a:r>
          </a:p>
          <a:p>
            <a:pPr marL="628650" lvl="1" indent="-314325" fontAlgn="ctr"/>
            <a:r>
              <a:rPr lang="en-US" sz="1800" dirty="0">
                <a:latin typeface="Huawei Sans" panose="020C0503030203020204" pitchFamily="34" charset="0"/>
              </a:rPr>
              <a:t>Establishes an HSB channel.</a:t>
            </a:r>
            <a:endParaRPr lang="en-US" altLang="zh-CN" sz="1800" dirty="0">
              <a:latin typeface="Huawei Sans" panose="020C0503030203020204" pitchFamily="34" charset="0"/>
            </a:endParaRPr>
          </a:p>
          <a:p>
            <a:pPr marL="628650" lvl="1" indent="-314325" fontAlgn="ctr"/>
            <a:r>
              <a:rPr lang="en-US" sz="1800" dirty="0">
                <a:latin typeface="Huawei Sans" panose="020C0503030203020204" pitchFamily="34" charset="0"/>
              </a:rPr>
              <a:t>Maintains the link status of the HSB channel.</a:t>
            </a: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HSB Service</a:t>
            </a:r>
          </a:p>
        </p:txBody>
      </p:sp>
      <p:sp>
        <p:nvSpPr>
          <p:cNvPr id="4"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6"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7"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31506732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bwMode="gray"/>
        <p:txBody>
          <a:bodyPr/>
          <a:lstStyle/>
          <a:p>
            <a:pPr algn="l" fontAlgn="ctr"/>
            <a:r>
              <a:rPr lang="en-US" sz="2000" dirty="0">
                <a:latin typeface="Huawei Sans" panose="020C0503030203020204" pitchFamily="34" charset="0"/>
              </a:rPr>
              <a:t>In VRRP HSB mode, information including user entries, CAPWAP link information, and AP entries can be backed up in real time, in batches, or periodically.</a:t>
            </a:r>
            <a:endParaRPr lang="en-US" altLang="zh-CN" sz="2000" dirty="0">
              <a:latin typeface="Huawei Sans" panose="020C0503030203020204" pitchFamily="34" charset="0"/>
            </a:endParaRPr>
          </a:p>
          <a:p>
            <a:pPr marL="628650" lvl="1" indent="-314325" fontAlgn="ctr"/>
            <a:r>
              <a:rPr lang="en-US" sz="1800" dirty="0">
                <a:latin typeface="Huawei Sans" panose="020C0503030203020204" pitchFamily="34" charset="0"/>
              </a:rPr>
              <a:t>Batch backup: The master AC synchronizes all existing session entries to the backup AC at a time to ensure information consistency between the ACs. Batch backup is triggered when the master and backup ACs are determined.</a:t>
            </a:r>
            <a:endParaRPr lang="en-US" altLang="zh-CN" sz="1800" dirty="0">
              <a:latin typeface="Huawei Sans" panose="020C0503030203020204" pitchFamily="34" charset="0"/>
            </a:endParaRPr>
          </a:p>
          <a:p>
            <a:pPr marL="628650" lvl="1" indent="-314325" fontAlgn="ctr"/>
            <a:r>
              <a:rPr lang="en-US" sz="1800" dirty="0">
                <a:latin typeface="Huawei Sans" panose="020C0503030203020204" pitchFamily="34" charset="0"/>
              </a:rPr>
              <a:t>Real-time backup: The master AC backs up new entries or entry changes to the backup device in a timely manner.</a:t>
            </a:r>
          </a:p>
          <a:p>
            <a:pPr marL="628650" lvl="1" indent="-314325" fontAlgn="ctr"/>
            <a:r>
              <a:rPr lang="en-US" sz="1800" dirty="0">
                <a:latin typeface="Huawei Sans" panose="020C0503030203020204" pitchFamily="34" charset="0"/>
              </a:rPr>
              <a:t>Periodic backup: The backup device checks whether its existing session entries are consistent with those on the master device every 30 minutes. If they are inconsistent, the session entries on the master device are synchronized to the backup device.</a:t>
            </a:r>
            <a:endParaRPr lang="en-US" altLang="zh-CN" sz="1800" dirty="0">
              <a:latin typeface="Huawei Sans" panose="020C0503030203020204" pitchFamily="34" charset="0"/>
            </a:endParaRPr>
          </a:p>
          <a:p>
            <a:pPr algn="l" fontAlgn="ctr"/>
            <a:endParaRPr lang="en-US" sz="2000" dirty="0">
              <a:latin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Data Synchronization</a:t>
            </a:r>
          </a:p>
        </p:txBody>
      </p:sp>
      <p:sp>
        <p:nvSpPr>
          <p:cNvPr id="7"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8"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9"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2315734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b="1" dirty="0">
                <a:latin typeface="Huawei Sans" panose="020C0503030203020204" pitchFamily="34" charset="0"/>
              </a:rPr>
              <a:t>Large-Scale WLAN Networking Overview</a:t>
            </a:r>
            <a:endParaRPr lang="en-US" altLang="zh-CN" b="1" dirty="0">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VLAN Pool</a:t>
            </a:r>
          </a:p>
          <a:p>
            <a:pPr fontAlgn="ctr"/>
            <a:r>
              <a:rPr lang="en-US" dirty="0">
                <a:solidFill>
                  <a:schemeClr val="bg1">
                    <a:lumMod val="50000"/>
                  </a:schemeClr>
                </a:solidFill>
                <a:latin typeface="Huawei Sans" panose="020C0503030203020204" pitchFamily="34" charset="0"/>
              </a:rPr>
              <a:t>DHCP</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Roaming</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Reliability</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NAC</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1566627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VRRP HSB Configuration Process</a:t>
            </a:r>
            <a:endParaRPr lang="en-US" altLang="zh-CN" dirty="0">
              <a:latin typeface="Huawei Sans" panose="020C0503030203020204" pitchFamily="34" charset="0"/>
              <a:sym typeface="Huawei Sans" panose="020C0503030203020204" pitchFamily="34" charset="0"/>
            </a:endParaRPr>
          </a:p>
        </p:txBody>
      </p:sp>
      <p:cxnSp>
        <p:nvCxnSpPr>
          <p:cNvPr id="19" name="直接箭头连接符 18"/>
          <p:cNvCxnSpPr/>
          <p:nvPr/>
        </p:nvCxnSpPr>
        <p:spPr bwMode="gray">
          <a:xfrm>
            <a:off x="3772128" y="2147676"/>
            <a:ext cx="0" cy="470984"/>
          </a:xfrm>
          <a:prstGeom prst="straightConnector1">
            <a:avLst/>
          </a:prstGeom>
          <a:noFill/>
          <a:ln w="19050" cap="flat" cmpd="sng" algn="ctr">
            <a:solidFill>
              <a:schemeClr val="tx1"/>
            </a:solidFill>
            <a:prstDash val="solid"/>
            <a:round/>
            <a:headEnd type="none" w="med" len="med"/>
            <a:tailEnd type="triangle"/>
          </a:ln>
          <a:effectLst/>
        </p:spPr>
      </p:cxnSp>
      <p:cxnSp>
        <p:nvCxnSpPr>
          <p:cNvPr id="20" name="直接箭头连接符 19"/>
          <p:cNvCxnSpPr/>
          <p:nvPr/>
        </p:nvCxnSpPr>
        <p:spPr bwMode="gray">
          <a:xfrm>
            <a:off x="3772128" y="3050660"/>
            <a:ext cx="0" cy="470984"/>
          </a:xfrm>
          <a:prstGeom prst="straightConnector1">
            <a:avLst/>
          </a:prstGeom>
          <a:noFill/>
          <a:ln w="19050" cap="flat" cmpd="sng" algn="ctr">
            <a:solidFill>
              <a:schemeClr val="tx1"/>
            </a:solidFill>
            <a:prstDash val="solid"/>
            <a:round/>
            <a:headEnd type="none" w="med" len="med"/>
            <a:tailEnd type="triangle"/>
          </a:ln>
          <a:effectLst/>
        </p:spPr>
      </p:cxnSp>
      <p:sp>
        <p:nvSpPr>
          <p:cNvPr id="24" name="Oval 4"/>
          <p:cNvSpPr>
            <a:spLocks noChangeAspect="1"/>
          </p:cNvSpPr>
          <p:nvPr/>
        </p:nvSpPr>
        <p:spPr bwMode="gray">
          <a:xfrm>
            <a:off x="2219191" y="180994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bwMode="gray">
          <a:xfrm>
            <a:off x="2219191" y="269797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4"/>
          <p:cNvSpPr>
            <a:spLocks noChangeAspect="1"/>
          </p:cNvSpPr>
          <p:nvPr/>
        </p:nvSpPr>
        <p:spPr bwMode="gray">
          <a:xfrm>
            <a:off x="2219191" y="359935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箭头连接符 29"/>
          <p:cNvCxnSpPr/>
          <p:nvPr/>
        </p:nvCxnSpPr>
        <p:spPr bwMode="gray">
          <a:xfrm>
            <a:off x="3772128" y="3953644"/>
            <a:ext cx="0" cy="470984"/>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p:cNvCxnSpPr/>
          <p:nvPr/>
        </p:nvCxnSpPr>
        <p:spPr bwMode="gray">
          <a:xfrm>
            <a:off x="3772128" y="4840702"/>
            <a:ext cx="0" cy="470984"/>
          </a:xfrm>
          <a:prstGeom prst="straightConnector1">
            <a:avLst/>
          </a:prstGeom>
          <a:noFill/>
          <a:ln w="19050" cap="flat" cmpd="sng" algn="ctr">
            <a:solidFill>
              <a:schemeClr val="tx1"/>
            </a:solidFill>
            <a:prstDash val="solid"/>
            <a:round/>
            <a:headEnd type="none" w="med" len="med"/>
            <a:tailEnd type="triangle"/>
          </a:ln>
          <a:effectLst/>
        </p:spPr>
      </p:cxnSp>
      <p:sp>
        <p:nvSpPr>
          <p:cNvPr id="32" name="Oval 4"/>
          <p:cNvSpPr>
            <a:spLocks noChangeAspect="1"/>
          </p:cNvSpPr>
          <p:nvPr/>
        </p:nvSpPr>
        <p:spPr bwMode="gray">
          <a:xfrm>
            <a:off x="2219191" y="450234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2591256" y="1719942"/>
            <a:ext cx="2361744"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rPr>
              <a:t>Configure a VRRP group.</a:t>
            </a:r>
          </a:p>
        </p:txBody>
      </p:sp>
      <p:sp>
        <p:nvSpPr>
          <p:cNvPr id="17" name="圆角矩形 16"/>
          <p:cNvSpPr/>
          <p:nvPr/>
        </p:nvSpPr>
        <p:spPr bwMode="gray">
          <a:xfrm>
            <a:off x="2591256" y="2607979"/>
            <a:ext cx="2361744"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rPr>
              <a:t>Configure an HSB service.</a:t>
            </a:r>
          </a:p>
        </p:txBody>
      </p:sp>
      <p:sp>
        <p:nvSpPr>
          <p:cNvPr id="18" name="圆角矩形 17"/>
          <p:cNvSpPr/>
          <p:nvPr/>
        </p:nvSpPr>
        <p:spPr bwMode="gray">
          <a:xfrm>
            <a:off x="2591256" y="3509355"/>
            <a:ext cx="2361744"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rPr>
              <a:t>Configure an HSB group.</a:t>
            </a:r>
          </a:p>
        </p:txBody>
      </p:sp>
      <p:sp>
        <p:nvSpPr>
          <p:cNvPr id="28" name="圆角矩形 27"/>
          <p:cNvSpPr/>
          <p:nvPr/>
        </p:nvSpPr>
        <p:spPr bwMode="gray">
          <a:xfrm>
            <a:off x="2591256" y="4424628"/>
            <a:ext cx="2361744"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rPr>
              <a:t>Enable the HSB group.</a:t>
            </a:r>
          </a:p>
        </p:txBody>
      </p:sp>
      <p:sp>
        <p:nvSpPr>
          <p:cNvPr id="29" name="圆角矩形 28"/>
          <p:cNvSpPr/>
          <p:nvPr/>
        </p:nvSpPr>
        <p:spPr bwMode="gray">
          <a:xfrm>
            <a:off x="2591256" y="5327611"/>
            <a:ext cx="2361744"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a:solidFill>
                  <a:schemeClr val="tx1"/>
                </a:solidFill>
                <a:latin typeface="Huawei Sans" panose="020C0503030203020204" pitchFamily="34" charset="0"/>
              </a:rPr>
              <a:t>Verify the configuration.</a:t>
            </a:r>
          </a:p>
        </p:txBody>
      </p:sp>
      <p:sp>
        <p:nvSpPr>
          <p:cNvPr id="45" name="椭圆 44">
            <a:extLst>
              <a:ext uri="{FF2B5EF4-FFF2-40B4-BE49-F238E27FC236}">
                <a16:creationId xmlns:a16="http://schemas.microsoft.com/office/drawing/2014/main" id="{430469D5-D2DB-4CA5-A8C0-D0F2900BFE3E}"/>
              </a:ext>
            </a:extLst>
          </p:cNvPr>
          <p:cNvSpPr>
            <a:spLocks noChangeAspect="1"/>
          </p:cNvSpPr>
          <p:nvPr/>
        </p:nvSpPr>
        <p:spPr bwMode="gray">
          <a:xfrm>
            <a:off x="2219191" y="541761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a16="http://schemas.microsoft.com/office/drawing/2014/main" id="{E130C6A7-AD1F-47AF-8E6F-D959084DFEBC}"/>
              </a:ext>
            </a:extLst>
          </p:cNvPr>
          <p:cNvSpPr/>
          <p:nvPr/>
        </p:nvSpPr>
        <p:spPr bwMode="gray">
          <a:xfrm>
            <a:off x="6095999" y="1828150"/>
            <a:ext cx="5542525" cy="3826689"/>
          </a:xfrm>
          <a:prstGeom prst="rect">
            <a:avLst/>
          </a:prstGeom>
        </p:spPr>
        <p:txBody>
          <a:bodyPr wrap="square">
            <a:spAutoFit/>
          </a:bodyPr>
          <a:lstStyle/>
          <a:p>
            <a:pPr marL="342900" indent="-342900" fontAlgn="ctr">
              <a:lnSpc>
                <a:spcPct val="150000"/>
              </a:lnSpc>
              <a:spcAft>
                <a:spcPts val="800"/>
              </a:spcAft>
              <a:buFont typeface="+mj-lt"/>
              <a:buAutoNum type="arabicPeriod"/>
            </a:pPr>
            <a:r>
              <a:rPr lang="en-US" sz="1600" dirty="0">
                <a:solidFill>
                  <a:prstClr val="black"/>
                </a:solidFill>
                <a:latin typeface="Huawei Sans" panose="020C0503030203020204" pitchFamily="34" charset="0"/>
              </a:rPr>
              <a:t>Create a VRRP group and configure a virtual IP address for the VRRP group.</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800"/>
              </a:spcAft>
              <a:buFont typeface="+mj-lt"/>
              <a:buAutoNum type="arabicPeriod"/>
            </a:pPr>
            <a:r>
              <a:rPr lang="en-US" sz="1600" dirty="0">
                <a:solidFill>
                  <a:prstClr val="black"/>
                </a:solidFill>
                <a:latin typeface="Huawei Sans" panose="020C0503030203020204" pitchFamily="34" charset="0"/>
              </a:rPr>
              <a:t>Create an HSB service and specify the IP addresses and port numbers for establishing an HSB channel.</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800"/>
              </a:spcAft>
              <a:buFont typeface="+mj-lt"/>
              <a:buAutoNum type="arabicPeriod"/>
            </a:pPr>
            <a:r>
              <a:rPr lang="en-US" sz="1600" dirty="0">
                <a:latin typeface="Huawei Sans" panose="020C0503030203020204" pitchFamily="34" charset="0"/>
              </a:rPr>
              <a:t>Create an HSB group, and bind the HSB service, VRRP group, WLAN service, and DHCP to the HSB group.</a:t>
            </a:r>
            <a:endParaRPr lang="en-US" altLang="zh-CN" sz="1600" dirty="0">
              <a:latin typeface="Huawei Sans" panose="020C0503030203020204" pitchFamily="34" charset="0"/>
              <a:sym typeface="Huawei Sans" panose="020C0503030203020204" pitchFamily="34" charset="0"/>
            </a:endParaRPr>
          </a:p>
          <a:p>
            <a:pPr marL="342900" indent="-342900" fontAlgn="ctr">
              <a:lnSpc>
                <a:spcPct val="150000"/>
              </a:lnSpc>
              <a:spcAft>
                <a:spcPts val="800"/>
              </a:spcAft>
              <a:buFont typeface="+mj-lt"/>
              <a:buAutoNum type="arabicPeriod"/>
            </a:pPr>
            <a:r>
              <a:rPr lang="en-US" sz="1600" dirty="0">
                <a:latin typeface="Huawei Sans" panose="020C0503030203020204" pitchFamily="34" charset="0"/>
              </a:rPr>
              <a:t>Enable the HSB group so that the HSB group configurations take effect.</a:t>
            </a:r>
            <a:endParaRPr lang="en-US" altLang="zh-CN" sz="1600" dirty="0">
              <a:latin typeface="Huawei Sans" panose="020C0503030203020204" pitchFamily="34" charset="0"/>
              <a:sym typeface="Huawei Sans" panose="020C0503030203020204" pitchFamily="34" charset="0"/>
            </a:endParaRPr>
          </a:p>
          <a:p>
            <a:pPr marL="342900" indent="-342900" fontAlgn="ctr">
              <a:lnSpc>
                <a:spcPct val="150000"/>
              </a:lnSpc>
              <a:spcAft>
                <a:spcPts val="800"/>
              </a:spcAft>
              <a:buFont typeface="+mj-lt"/>
              <a:buAutoNum type="arabicPeriod"/>
            </a:pPr>
            <a:r>
              <a:rPr lang="en-US" sz="1600" dirty="0">
                <a:latin typeface="Huawei Sans" panose="020C0503030203020204" pitchFamily="34" charset="0"/>
              </a:rPr>
              <a:t>Verify the VRRP HSB configuration.</a:t>
            </a:r>
          </a:p>
        </p:txBody>
      </p:sp>
      <p:sp>
        <p:nvSpPr>
          <p:cNvPr id="33"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34"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35"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4537729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(1/3)</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86313"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[AC-GigabitEthernet0/0/1] </a:t>
            </a:r>
            <a:r>
              <a:rPr lang="en-US" sz="1400" b="1" dirty="0" err="1">
                <a:latin typeface="Huawei Sans" panose="020C0503030203020204" pitchFamily="34" charset="0"/>
              </a:rPr>
              <a:t>vrrp</a:t>
            </a:r>
            <a:r>
              <a:rPr lang="en-US" sz="1400" b="1" dirty="0">
                <a:latin typeface="Huawei Sans" panose="020C0503030203020204" pitchFamily="34" charset="0"/>
              </a:rPr>
              <a:t> </a:t>
            </a:r>
            <a:r>
              <a:rPr lang="en-US" sz="1400" b="1" dirty="0" err="1">
                <a:latin typeface="Huawei Sans" panose="020C0503030203020204" pitchFamily="34" charset="0"/>
              </a:rPr>
              <a:t>vrid</a:t>
            </a:r>
            <a:r>
              <a:rPr lang="en-US" sz="1400" b="1" dirty="0">
                <a:latin typeface="Huawei Sans" panose="020C0503030203020204" pitchFamily="34" charset="0"/>
              </a:rPr>
              <a:t> </a:t>
            </a:r>
            <a:r>
              <a:rPr lang="en-US" sz="1400" i="1" dirty="0">
                <a:latin typeface="Huawei Sans" panose="020C0503030203020204" pitchFamily="34" charset="0"/>
              </a:rPr>
              <a:t>virtual-router-id</a:t>
            </a:r>
            <a:r>
              <a:rPr lang="en-US" sz="1400" dirty="0">
                <a:latin typeface="Huawei Sans" panose="020C0503030203020204" pitchFamily="34" charset="0"/>
              </a:rPr>
              <a:t> </a:t>
            </a:r>
            <a:r>
              <a:rPr lang="en-US" sz="1400" b="1" dirty="0">
                <a:latin typeface="Huawei Sans" panose="020C0503030203020204" pitchFamily="34" charset="0"/>
              </a:rPr>
              <a:t>virtual-</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a:latin typeface="Huawei Sans" panose="020C0503030203020204" pitchFamily="34" charset="0"/>
              </a:rPr>
              <a:t>virtual-address</a:t>
            </a:r>
            <a:endParaRPr lang="en-US" altLang="zh-CN" sz="1100" dirty="0">
              <a:latin typeface="Huawei Sans" panose="020C0503030203020204" pitchFamily="34" charset="0"/>
            </a:endParaRP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 VRRP group and configure a virtual IP address for the VRRP group on an interface.</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86313" y="2536503"/>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[AC-GigabitEthernet0/0/1] </a:t>
            </a:r>
            <a:r>
              <a:rPr lang="en-US" sz="1400" b="1" dirty="0" err="1">
                <a:latin typeface="Huawei Sans" panose="020C0503030203020204" pitchFamily="34" charset="0"/>
              </a:rPr>
              <a:t>vrrp</a:t>
            </a:r>
            <a:r>
              <a:rPr lang="en-US" sz="1400" b="1" dirty="0">
                <a:latin typeface="Huawei Sans" panose="020C0503030203020204" pitchFamily="34" charset="0"/>
              </a:rPr>
              <a:t> </a:t>
            </a:r>
            <a:r>
              <a:rPr lang="en-US" sz="1400" b="1" dirty="0" err="1">
                <a:latin typeface="Huawei Sans" panose="020C0503030203020204" pitchFamily="34" charset="0"/>
              </a:rPr>
              <a:t>vrid</a:t>
            </a:r>
            <a:r>
              <a:rPr lang="en-US" sz="1400" b="1" dirty="0">
                <a:latin typeface="Huawei Sans" panose="020C0503030203020204" pitchFamily="34" charset="0"/>
              </a:rPr>
              <a:t> </a:t>
            </a:r>
            <a:r>
              <a:rPr lang="en-US" sz="1400" i="1" dirty="0">
                <a:latin typeface="Huawei Sans" panose="020C0503030203020204" pitchFamily="34" charset="0"/>
              </a:rPr>
              <a:t>virtual-router-id</a:t>
            </a:r>
            <a:r>
              <a:rPr lang="en-US" sz="1400" dirty="0">
                <a:latin typeface="Huawei Sans" panose="020C0503030203020204" pitchFamily="34" charset="0"/>
              </a:rPr>
              <a:t> </a:t>
            </a:r>
            <a:r>
              <a:rPr lang="en-US" sz="1400" b="1" dirty="0">
                <a:latin typeface="Huawei Sans" panose="020C0503030203020204" pitchFamily="34" charset="0"/>
              </a:rPr>
              <a:t>priority</a:t>
            </a:r>
            <a:r>
              <a:rPr lang="en-US" sz="1400" dirty="0">
                <a:latin typeface="Huawei Sans" panose="020C0503030203020204" pitchFamily="34" charset="0"/>
              </a:rPr>
              <a:t> </a:t>
            </a:r>
            <a:r>
              <a:rPr lang="en-US" sz="1400" i="1" dirty="0">
                <a:latin typeface="Huawei Sans" panose="020C0503030203020204" pitchFamily="34" charset="0"/>
              </a:rPr>
              <a:t>priority-value</a:t>
            </a: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094798"/>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Set the AC priority in the VRRP group. The default value is 100. The master AC must have a higher priority.</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86313" y="3321660"/>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a:t>
            </a:r>
            <a:r>
              <a:rPr lang="en-US" sz="1400" dirty="0">
                <a:latin typeface="Huawei Sans" panose="020C0503030203020204" pitchFamily="34" charset="0"/>
              </a:rPr>
              <a:t> </a:t>
            </a:r>
            <a:r>
              <a:rPr lang="en-US" sz="1400" i="1" dirty="0">
                <a:latin typeface="Huawei Sans" panose="020C0503030203020204" pitchFamily="34" charset="0"/>
              </a:rPr>
              <a:t>service-index</a:t>
            </a:r>
            <a:endParaRPr lang="en-US" altLang="zh-CN" sz="1400" dirty="0">
              <a:latin typeface="Huawei Sans" panose="020C0503030203020204" pitchFamily="34" charset="0"/>
            </a:endParaRP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2933412"/>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Create an HSB service and enter the HSB service view.</a:t>
            </a:r>
          </a:p>
        </p:txBody>
      </p:sp>
      <p:sp>
        <p:nvSpPr>
          <p:cNvPr id="11" name="矩形 10">
            <a:extLst>
              <a:ext uri="{FF2B5EF4-FFF2-40B4-BE49-F238E27FC236}">
                <a16:creationId xmlns:a16="http://schemas.microsoft.com/office/drawing/2014/main" id="{ABCA2F39-3A48-4571-A398-895E0C613C24}"/>
              </a:ext>
            </a:extLst>
          </p:cNvPr>
          <p:cNvSpPr/>
          <p:nvPr/>
        </p:nvSpPr>
        <p:spPr bwMode="gray">
          <a:xfrm>
            <a:off x="886313" y="4142154"/>
            <a:ext cx="10604557" cy="523220"/>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[AC-hsb-service-0] </a:t>
            </a:r>
            <a:r>
              <a:rPr lang="en-US" sz="1400" b="1" dirty="0">
                <a:latin typeface="Huawei Sans" panose="020C0503030203020204" pitchFamily="34" charset="0"/>
              </a:rPr>
              <a:t>service-</a:t>
            </a:r>
            <a:r>
              <a:rPr lang="en-US" sz="1400" b="1" dirty="0" err="1">
                <a:latin typeface="Huawei Sans" panose="020C0503030203020204" pitchFamily="34" charset="0"/>
              </a:rPr>
              <a:t>ip</a:t>
            </a:r>
            <a:r>
              <a:rPr lang="en-US" sz="1400" b="1" dirty="0">
                <a:latin typeface="Huawei Sans" panose="020C0503030203020204" pitchFamily="34" charset="0"/>
              </a:rPr>
              <a:t>-port</a:t>
            </a:r>
            <a:r>
              <a:rPr lang="en-US" sz="1400" dirty="0">
                <a:latin typeface="Huawei Sans" panose="020C0503030203020204" pitchFamily="34" charset="0"/>
              </a:rPr>
              <a:t> </a:t>
            </a:r>
            <a:r>
              <a:rPr lang="en-US" sz="1400" b="1" dirty="0">
                <a:latin typeface="Huawei Sans" panose="020C0503030203020204" pitchFamily="34" charset="0"/>
              </a:rPr>
              <a:t>local-</a:t>
            </a:r>
            <a:r>
              <a:rPr lang="en-US" sz="1400" b="1" dirty="0" err="1">
                <a:latin typeface="Huawei Sans" panose="020C0503030203020204" pitchFamily="34" charset="0"/>
              </a:rPr>
              <a:t>ip</a:t>
            </a:r>
            <a:r>
              <a:rPr lang="en-US" sz="1400" dirty="0">
                <a:latin typeface="Huawei Sans" panose="020C0503030203020204" pitchFamily="34" charset="0"/>
              </a:rPr>
              <a:t> { </a:t>
            </a:r>
            <a:r>
              <a:rPr lang="en-US" sz="1400" i="1" dirty="0">
                <a:latin typeface="Huawei Sans" panose="020C0503030203020204" pitchFamily="34" charset="0"/>
              </a:rPr>
              <a:t>local-ipv4-address</a:t>
            </a:r>
            <a:r>
              <a:rPr lang="en-US" sz="1400" dirty="0">
                <a:latin typeface="Huawei Sans" panose="020C0503030203020204" pitchFamily="34" charset="0"/>
              </a:rPr>
              <a:t> | </a:t>
            </a:r>
            <a:r>
              <a:rPr lang="en-US" sz="1400" i="1" dirty="0">
                <a:latin typeface="Huawei Sans" panose="020C0503030203020204" pitchFamily="34" charset="0"/>
              </a:rPr>
              <a:t>local-ipv6-address</a:t>
            </a:r>
            <a:r>
              <a:rPr lang="en-US" sz="1400" dirty="0">
                <a:latin typeface="Huawei Sans" panose="020C0503030203020204" pitchFamily="34" charset="0"/>
              </a:rPr>
              <a:t> } </a:t>
            </a:r>
            <a:r>
              <a:rPr lang="en-US" sz="1400" b="1" dirty="0">
                <a:latin typeface="Huawei Sans" panose="020C0503030203020204" pitchFamily="34" charset="0"/>
              </a:rPr>
              <a:t>peer-</a:t>
            </a:r>
            <a:r>
              <a:rPr lang="en-US" sz="1400" b="1" dirty="0" err="1">
                <a:latin typeface="Huawei Sans" panose="020C0503030203020204" pitchFamily="34" charset="0"/>
              </a:rPr>
              <a:t>ip</a:t>
            </a:r>
            <a:r>
              <a:rPr lang="en-US" sz="1400" dirty="0">
                <a:latin typeface="Huawei Sans" panose="020C0503030203020204" pitchFamily="34" charset="0"/>
              </a:rPr>
              <a:t> { </a:t>
            </a:r>
            <a:r>
              <a:rPr lang="en-US" sz="1400" i="1" dirty="0">
                <a:latin typeface="Huawei Sans" panose="020C0503030203020204" pitchFamily="34" charset="0"/>
              </a:rPr>
              <a:t>peer-ipv4-address</a:t>
            </a:r>
            <a:r>
              <a:rPr lang="en-US" sz="1400" dirty="0">
                <a:latin typeface="Huawei Sans" panose="020C0503030203020204" pitchFamily="34" charset="0"/>
              </a:rPr>
              <a:t> | </a:t>
            </a:r>
            <a:r>
              <a:rPr lang="en-US" sz="1400" i="1" dirty="0">
                <a:latin typeface="Huawei Sans" panose="020C0503030203020204" pitchFamily="34" charset="0"/>
              </a:rPr>
              <a:t>peer-ipv6-address</a:t>
            </a:r>
            <a:r>
              <a:rPr lang="en-US" sz="1400" dirty="0">
                <a:latin typeface="Huawei Sans" panose="020C0503030203020204" pitchFamily="34" charset="0"/>
              </a:rPr>
              <a:t> } </a:t>
            </a:r>
            <a:r>
              <a:rPr lang="en-US" sz="1400" b="1" dirty="0">
                <a:latin typeface="Huawei Sans" panose="020C0503030203020204" pitchFamily="34" charset="0"/>
              </a:rPr>
              <a:t>local-data-port</a:t>
            </a:r>
            <a:r>
              <a:rPr lang="en-US" sz="1400" dirty="0">
                <a:latin typeface="Huawei Sans" panose="020C0503030203020204" pitchFamily="34" charset="0"/>
              </a:rPr>
              <a:t> </a:t>
            </a:r>
            <a:r>
              <a:rPr lang="en-US" sz="1400" i="1" dirty="0">
                <a:latin typeface="Huawei Sans" panose="020C0503030203020204" pitchFamily="34" charset="0"/>
              </a:rPr>
              <a:t>local-port</a:t>
            </a:r>
            <a:r>
              <a:rPr lang="en-US" sz="1400" dirty="0">
                <a:latin typeface="Huawei Sans" panose="020C0503030203020204" pitchFamily="34" charset="0"/>
              </a:rPr>
              <a:t> </a:t>
            </a:r>
            <a:r>
              <a:rPr lang="en-US" sz="1400" b="1" dirty="0">
                <a:latin typeface="Huawei Sans" panose="020C0503030203020204" pitchFamily="34" charset="0"/>
              </a:rPr>
              <a:t>peer-data-port</a:t>
            </a:r>
            <a:r>
              <a:rPr lang="en-US" sz="1400" dirty="0">
                <a:latin typeface="Huawei Sans" panose="020C0503030203020204" pitchFamily="34" charset="0"/>
              </a:rPr>
              <a:t> </a:t>
            </a:r>
            <a:r>
              <a:rPr lang="en-US" sz="1400" i="1" dirty="0">
                <a:latin typeface="Huawei Sans" panose="020C0503030203020204" pitchFamily="34" charset="0"/>
              </a:rPr>
              <a:t>peer-port</a:t>
            </a:r>
            <a:endParaRPr lang="en-US" altLang="zh-CN" sz="1400" dirty="0">
              <a:latin typeface="Huawei Sans" panose="020C0503030203020204" pitchFamily="34" charset="0"/>
            </a:endParaRPr>
          </a:p>
        </p:txBody>
      </p:sp>
      <p:sp>
        <p:nvSpPr>
          <p:cNvPr id="12" name="矩形 11">
            <a:extLst>
              <a:ext uri="{FF2B5EF4-FFF2-40B4-BE49-F238E27FC236}">
                <a16:creationId xmlns:a16="http://schemas.microsoft.com/office/drawing/2014/main" id="{4973578D-07A6-46A5-AF2D-09CB5B7FBB71}"/>
              </a:ext>
            </a:extLst>
          </p:cNvPr>
          <p:cNvSpPr/>
          <p:nvPr/>
        </p:nvSpPr>
        <p:spPr bwMode="gray">
          <a:xfrm>
            <a:off x="433388" y="3772027"/>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Configure IP addresses and port numbers for establishing an HSB channel.</a:t>
            </a:r>
          </a:p>
        </p:txBody>
      </p:sp>
      <p:sp>
        <p:nvSpPr>
          <p:cNvPr id="16"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17"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8"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23559554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(2/3)</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86313"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-group</a:t>
            </a:r>
            <a:r>
              <a:rPr lang="en-US" sz="1400" dirty="0">
                <a:latin typeface="Huawei Sans" panose="020C0503030203020204" pitchFamily="34" charset="0"/>
              </a:rPr>
              <a:t> </a:t>
            </a:r>
            <a:r>
              <a:rPr lang="en-US" sz="1400" i="1" dirty="0">
                <a:latin typeface="Huawei Sans" panose="020C0503030203020204" pitchFamily="34" charset="0"/>
              </a:rPr>
              <a:t>group-index</a:t>
            </a:r>
            <a:endParaRPr lang="en-US" altLang="zh-CN" sz="1400" dirty="0">
              <a:latin typeface="Huawei Sans" panose="020C0503030203020204" pitchFamily="34" charset="0"/>
            </a:endParaRP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an HSB group and enter the HSB group view.</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86313" y="255950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[AC-hsb-group-0] </a:t>
            </a:r>
            <a:r>
              <a:rPr lang="en-US" sz="1400" b="1" dirty="0">
                <a:latin typeface="Huawei Sans" panose="020C0503030203020204" pitchFamily="34" charset="0"/>
              </a:rPr>
              <a:t>bind-service</a:t>
            </a:r>
            <a:r>
              <a:rPr lang="en-US" sz="1400" dirty="0">
                <a:latin typeface="Huawei Sans" panose="020C0503030203020204" pitchFamily="34" charset="0"/>
              </a:rPr>
              <a:t> </a:t>
            </a:r>
            <a:r>
              <a:rPr lang="en-US" sz="1400" i="1" dirty="0">
                <a:latin typeface="Huawei Sans" panose="020C0503030203020204" pitchFamily="34" charset="0"/>
              </a:rPr>
              <a:t>service-index</a:t>
            </a: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130954"/>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Bind an HSB service to the HSB group.</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86313" y="342919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[AC-hsb-group-0] </a:t>
            </a:r>
            <a:r>
              <a:rPr lang="en-US" sz="1400" b="1" dirty="0">
                <a:latin typeface="Huawei Sans" panose="020C0503030203020204" pitchFamily="34" charset="0"/>
              </a:rPr>
              <a:t>track </a:t>
            </a:r>
            <a:r>
              <a:rPr lang="en-US" sz="1400" b="1" dirty="0" err="1">
                <a:latin typeface="Huawei Sans" panose="020C0503030203020204" pitchFamily="34" charset="0"/>
              </a:rPr>
              <a:t>vrrp</a:t>
            </a:r>
            <a:r>
              <a:rPr lang="en-US" sz="1400" b="1" dirty="0">
                <a:latin typeface="Huawei Sans" panose="020C0503030203020204" pitchFamily="34" charset="0"/>
              </a:rPr>
              <a:t> </a:t>
            </a:r>
            <a:r>
              <a:rPr lang="en-US" sz="1400" b="1" dirty="0" err="1">
                <a:latin typeface="Huawei Sans" panose="020C0503030203020204" pitchFamily="34" charset="0"/>
              </a:rPr>
              <a:t>vrid</a:t>
            </a:r>
            <a:r>
              <a:rPr lang="en-US" sz="1400" b="1" dirty="0">
                <a:latin typeface="Huawei Sans" panose="020C0503030203020204" pitchFamily="34" charset="0"/>
              </a:rPr>
              <a:t> </a:t>
            </a:r>
            <a:r>
              <a:rPr lang="en-US" sz="1400" i="1" dirty="0">
                <a:latin typeface="Huawei Sans" panose="020C0503030203020204" pitchFamily="34" charset="0"/>
              </a:rPr>
              <a:t>virtual-router-id</a:t>
            </a:r>
            <a:r>
              <a:rPr lang="en-US" sz="1400" b="1" dirty="0">
                <a:latin typeface="Huawei Sans" panose="020C0503030203020204" pitchFamily="34" charset="0"/>
              </a:rPr>
              <a:t> interface </a:t>
            </a:r>
            <a:r>
              <a:rPr lang="en-US" sz="1400" i="1" dirty="0">
                <a:latin typeface="Huawei Sans" panose="020C0503030203020204" pitchFamily="34" charset="0"/>
              </a:rPr>
              <a:t>interface-type interface-number</a:t>
            </a: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3005724"/>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Bind a VRRP group to the HSB group.</a:t>
            </a:r>
          </a:p>
        </p:txBody>
      </p:sp>
      <p:sp>
        <p:nvSpPr>
          <p:cNvPr id="11" name="矩形 10">
            <a:extLst>
              <a:ext uri="{FF2B5EF4-FFF2-40B4-BE49-F238E27FC236}">
                <a16:creationId xmlns:a16="http://schemas.microsoft.com/office/drawing/2014/main" id="{ABCA2F39-3A48-4571-A398-895E0C613C24}"/>
              </a:ext>
            </a:extLst>
          </p:cNvPr>
          <p:cNvSpPr/>
          <p:nvPr/>
        </p:nvSpPr>
        <p:spPr bwMode="gray">
          <a:xfrm>
            <a:off x="886313" y="429888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-service-type </a:t>
            </a:r>
            <a:r>
              <a:rPr lang="en-US" sz="1400" b="1" dirty="0" err="1">
                <a:latin typeface="Huawei Sans" panose="020C0503030203020204" pitchFamily="34" charset="0"/>
              </a:rPr>
              <a:t>ap</a:t>
            </a:r>
            <a:r>
              <a:rPr lang="en-US" sz="1400" b="1" dirty="0">
                <a:latin typeface="Huawei Sans" panose="020C0503030203020204" pitchFamily="34" charset="0"/>
              </a:rPr>
              <a:t> </a:t>
            </a:r>
            <a:r>
              <a:rPr lang="en-US" sz="1400" b="1" dirty="0" err="1">
                <a:latin typeface="Huawei Sans" panose="020C0503030203020204" pitchFamily="34" charset="0"/>
              </a:rPr>
              <a:t>hsb</a:t>
            </a:r>
            <a:r>
              <a:rPr lang="en-US" sz="1400" b="1" dirty="0">
                <a:latin typeface="Huawei Sans" panose="020C0503030203020204" pitchFamily="34" charset="0"/>
              </a:rPr>
              <a:t>-group </a:t>
            </a:r>
            <a:r>
              <a:rPr lang="en-US" sz="1400" i="1" dirty="0">
                <a:latin typeface="Huawei Sans" panose="020C0503030203020204" pitchFamily="34" charset="0"/>
              </a:rPr>
              <a:t>group-index</a:t>
            </a:r>
            <a:endParaRPr lang="en-US" altLang="zh-CN" sz="1400" i="1" dirty="0">
              <a:latin typeface="Huawei Sans" panose="020C0503030203020204" pitchFamily="34" charset="0"/>
            </a:endParaRPr>
          </a:p>
        </p:txBody>
      </p:sp>
      <p:sp>
        <p:nvSpPr>
          <p:cNvPr id="12" name="矩形 11">
            <a:extLst>
              <a:ext uri="{FF2B5EF4-FFF2-40B4-BE49-F238E27FC236}">
                <a16:creationId xmlns:a16="http://schemas.microsoft.com/office/drawing/2014/main" id="{4973578D-07A6-46A5-AF2D-09CB5B7FBB71}"/>
              </a:ext>
            </a:extLst>
          </p:cNvPr>
          <p:cNvSpPr/>
          <p:nvPr/>
        </p:nvSpPr>
        <p:spPr bwMode="gray">
          <a:xfrm>
            <a:off x="433388" y="3880494"/>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Bind the WLAN service to the HSB group.</a:t>
            </a:r>
          </a:p>
        </p:txBody>
      </p:sp>
      <p:sp>
        <p:nvSpPr>
          <p:cNvPr id="13" name="矩形 12">
            <a:extLst>
              <a:ext uri="{FF2B5EF4-FFF2-40B4-BE49-F238E27FC236}">
                <a16:creationId xmlns:a16="http://schemas.microsoft.com/office/drawing/2014/main" id="{2D75F975-FB53-40E5-BDAE-20008C3B55CA}"/>
              </a:ext>
            </a:extLst>
          </p:cNvPr>
          <p:cNvSpPr/>
          <p:nvPr/>
        </p:nvSpPr>
        <p:spPr bwMode="gray">
          <a:xfrm>
            <a:off x="886313" y="516857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-service-type </a:t>
            </a:r>
            <a:r>
              <a:rPr lang="en-US" sz="1400" b="1" dirty="0" err="1">
                <a:latin typeface="Huawei Sans" panose="020C0503030203020204" pitchFamily="34" charset="0"/>
              </a:rPr>
              <a:t>dhcp</a:t>
            </a:r>
            <a:r>
              <a:rPr lang="en-US" sz="1400" b="1" dirty="0">
                <a:latin typeface="Huawei Sans" panose="020C0503030203020204" pitchFamily="34" charset="0"/>
              </a:rPr>
              <a:t> </a:t>
            </a:r>
            <a:r>
              <a:rPr lang="en-US" sz="1400" b="1" dirty="0" err="1">
                <a:latin typeface="Huawei Sans" panose="020C0503030203020204" pitchFamily="34" charset="0"/>
              </a:rPr>
              <a:t>hsb</a:t>
            </a:r>
            <a:r>
              <a:rPr lang="en-US" sz="1400" b="1" dirty="0">
                <a:latin typeface="Huawei Sans" panose="020C0503030203020204" pitchFamily="34" charset="0"/>
              </a:rPr>
              <a:t>-group </a:t>
            </a:r>
            <a:r>
              <a:rPr lang="en-US" sz="1400" i="1" dirty="0">
                <a:latin typeface="Huawei Sans" panose="020C0503030203020204" pitchFamily="34" charset="0"/>
              </a:rPr>
              <a:t>group-index</a:t>
            </a:r>
            <a:endParaRPr lang="en-US" altLang="zh-CN" sz="1400" i="1" dirty="0">
              <a:latin typeface="Huawei Sans" panose="020C0503030203020204" pitchFamily="34" charset="0"/>
            </a:endParaRPr>
          </a:p>
        </p:txBody>
      </p:sp>
      <p:sp>
        <p:nvSpPr>
          <p:cNvPr id="14" name="矩形 13">
            <a:extLst>
              <a:ext uri="{FF2B5EF4-FFF2-40B4-BE49-F238E27FC236}">
                <a16:creationId xmlns:a16="http://schemas.microsoft.com/office/drawing/2014/main" id="{A0B1ECCA-AFB0-4222-98AA-DC3B964678C8}"/>
              </a:ext>
            </a:extLst>
          </p:cNvPr>
          <p:cNvSpPr/>
          <p:nvPr/>
        </p:nvSpPr>
        <p:spPr bwMode="gray">
          <a:xfrm>
            <a:off x="433388" y="4755264"/>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Bind the DHCP service to the HSB group.</a:t>
            </a:r>
          </a:p>
        </p:txBody>
      </p:sp>
      <p:sp>
        <p:nvSpPr>
          <p:cNvPr id="15" name="矩形 14">
            <a:extLst>
              <a:ext uri="{FF2B5EF4-FFF2-40B4-BE49-F238E27FC236}">
                <a16:creationId xmlns:a16="http://schemas.microsoft.com/office/drawing/2014/main" id="{3935D9D3-D260-44E8-88BD-1C85570F7FC7}"/>
              </a:ext>
            </a:extLst>
          </p:cNvPr>
          <p:cNvSpPr/>
          <p:nvPr/>
        </p:nvSpPr>
        <p:spPr bwMode="gray">
          <a:xfrm>
            <a:off x="886313" y="6038259"/>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-service-type access-user </a:t>
            </a:r>
            <a:r>
              <a:rPr lang="en-US" sz="1400" b="1" dirty="0" err="1">
                <a:latin typeface="Huawei Sans" panose="020C0503030203020204" pitchFamily="34" charset="0"/>
              </a:rPr>
              <a:t>hsb</a:t>
            </a:r>
            <a:r>
              <a:rPr lang="en-US" sz="1400" b="1" dirty="0">
                <a:latin typeface="Huawei Sans" panose="020C0503030203020204" pitchFamily="34" charset="0"/>
              </a:rPr>
              <a:t>-group </a:t>
            </a:r>
            <a:r>
              <a:rPr lang="en-US" sz="1400" i="1" dirty="0">
                <a:latin typeface="Huawei Sans" panose="020C0503030203020204" pitchFamily="34" charset="0"/>
              </a:rPr>
              <a:t>group-index</a:t>
            </a:r>
            <a:endParaRPr lang="en-US" altLang="zh-CN" sz="1400" b="1" i="1" dirty="0">
              <a:latin typeface="Huawei Sans" panose="020C0503030203020204" pitchFamily="34" charset="0"/>
            </a:endParaRPr>
          </a:p>
        </p:txBody>
      </p:sp>
      <p:sp>
        <p:nvSpPr>
          <p:cNvPr id="16" name="矩形 15">
            <a:extLst>
              <a:ext uri="{FF2B5EF4-FFF2-40B4-BE49-F238E27FC236}">
                <a16:creationId xmlns:a16="http://schemas.microsoft.com/office/drawing/2014/main" id="{804BF2F0-FE32-4D51-93E4-AA22EC41866C}"/>
              </a:ext>
            </a:extLst>
          </p:cNvPr>
          <p:cNvSpPr/>
          <p:nvPr/>
        </p:nvSpPr>
        <p:spPr bwMode="gray">
          <a:xfrm>
            <a:off x="433388" y="5630032"/>
            <a:ext cx="11089232" cy="338554"/>
          </a:xfrm>
          <a:prstGeom prst="rect">
            <a:avLst/>
          </a:prstGeom>
        </p:spPr>
        <p:txBody>
          <a:bodyPr wrap="square">
            <a:spAutoFit/>
          </a:bodyPr>
          <a:lstStyle/>
          <a:p>
            <a:pPr marL="342900" indent="-342900" fontAlgn="ctr">
              <a:buFont typeface="+mj-lt"/>
              <a:buAutoNum type="arabicPeriod" startAt="6"/>
            </a:pPr>
            <a:r>
              <a:rPr lang="en-US" sz="1600" dirty="0">
                <a:latin typeface="Huawei Sans" panose="020C0503030203020204" pitchFamily="34" charset="0"/>
              </a:rPr>
              <a:t>Bind the NAC service to the HSB group.</a:t>
            </a:r>
          </a:p>
        </p:txBody>
      </p:sp>
      <p:sp>
        <p:nvSpPr>
          <p:cNvPr id="20"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21"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22"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233664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(3/3)</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86313"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[AC-hsb-group-0] </a:t>
            </a:r>
            <a:r>
              <a:rPr lang="en-US" sz="1400" b="1" dirty="0" err="1">
                <a:latin typeface="Huawei Sans" panose="020C0503030203020204" pitchFamily="34" charset="0"/>
              </a:rPr>
              <a:t>hsb</a:t>
            </a:r>
            <a:r>
              <a:rPr lang="en-US" sz="1400" b="1" dirty="0">
                <a:latin typeface="Huawei Sans" panose="020C0503030203020204" pitchFamily="34" charset="0"/>
              </a:rPr>
              <a:t> enable</a:t>
            </a: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Enable the HSB group.</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86313" y="253410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a:latin typeface="Huawei Sans" panose="020C0503030203020204" pitchFamily="34" charset="0"/>
              </a:rPr>
              <a:t>display </a:t>
            </a:r>
            <a:r>
              <a:rPr lang="en-US" sz="1400" b="1" dirty="0" err="1">
                <a:latin typeface="Huawei Sans" panose="020C0503030203020204" pitchFamily="34" charset="0"/>
              </a:rPr>
              <a:t>hsb</a:t>
            </a:r>
            <a:r>
              <a:rPr lang="en-US" sz="1400" b="1" dirty="0">
                <a:latin typeface="Huawei Sans" panose="020C0503030203020204" pitchFamily="34" charset="0"/>
              </a:rPr>
              <a:t>-group </a:t>
            </a:r>
            <a:r>
              <a:rPr lang="en-US" sz="1400" i="1" dirty="0">
                <a:latin typeface="Huawei Sans" panose="020C0503030203020204" pitchFamily="34" charset="0"/>
              </a:rPr>
              <a:t>group-index</a:t>
            </a: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160711"/>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Display information about the HSB group.</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86313" y="340379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a:latin typeface="Huawei Sans" panose="020C0503030203020204" pitchFamily="34" charset="0"/>
              </a:rPr>
              <a:t>display </a:t>
            </a:r>
            <a:r>
              <a:rPr lang="en-US" sz="1400" b="1" dirty="0" err="1">
                <a:latin typeface="Huawei Sans" panose="020C0503030203020204" pitchFamily="34" charset="0"/>
              </a:rPr>
              <a:t>hsb</a:t>
            </a:r>
            <a:r>
              <a:rPr lang="en-US" sz="1400" b="1" dirty="0">
                <a:latin typeface="Huawei Sans" panose="020C0503030203020204" pitchFamily="34" charset="0"/>
              </a:rPr>
              <a:t>-service </a:t>
            </a:r>
            <a:r>
              <a:rPr lang="en-US" sz="1400" i="1" dirty="0">
                <a:latin typeface="Huawei Sans" panose="020C0503030203020204" pitchFamily="34" charset="0"/>
              </a:rPr>
              <a:t>service-index</a:t>
            </a:r>
            <a:endParaRPr lang="en-US" altLang="zh-CN" sz="1400" i="1" dirty="0">
              <a:latin typeface="Huawei Sans" panose="020C0503030203020204" pitchFamily="34" charset="0"/>
            </a:endParaRP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2980324"/>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Display information about the HSB service.</a:t>
            </a:r>
          </a:p>
        </p:txBody>
      </p:sp>
      <p:sp>
        <p:nvSpPr>
          <p:cNvPr id="14"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15"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6"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31228650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0BDBB82-8A66-4FFC-9961-5D685DA1C970}"/>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(1/3)</a:t>
            </a:r>
            <a:endParaRPr lang="en-US" altLang="zh-CN" dirty="0">
              <a:latin typeface="Huawei Sans" panose="020C0503030203020204" pitchFamily="34" charset="0"/>
            </a:endParaRPr>
          </a:p>
        </p:txBody>
      </p:sp>
      <p:grpSp>
        <p:nvGrpSpPr>
          <p:cNvPr id="2" name="组合 1">
            <a:extLst>
              <a:ext uri="{FF2B5EF4-FFF2-40B4-BE49-F238E27FC236}">
                <a16:creationId xmlns:a16="http://schemas.microsoft.com/office/drawing/2014/main" id="{EE115D16-27A1-442C-9085-21095AEEE3B4}"/>
              </a:ext>
            </a:extLst>
          </p:cNvPr>
          <p:cNvGrpSpPr/>
          <p:nvPr/>
        </p:nvGrpSpPr>
        <p:grpSpPr bwMode="gray">
          <a:xfrm>
            <a:off x="686459" y="1316443"/>
            <a:ext cx="5066052" cy="3136217"/>
            <a:chOff x="468470" y="1258519"/>
            <a:chExt cx="5653334" cy="3499783"/>
          </a:xfrm>
        </p:grpSpPr>
        <p:pic>
          <p:nvPicPr>
            <p:cNvPr id="5" name="图片 102" descr="AC-蓝.png">
              <a:extLst>
                <a:ext uri="{FF2B5EF4-FFF2-40B4-BE49-F238E27FC236}">
                  <a16:creationId xmlns:a16="http://schemas.microsoft.com/office/drawing/2014/main" id="{5A83C590-5C66-4F47-ABA8-340A255FB773}"/>
                </a:ext>
              </a:extLst>
            </p:cNvPr>
            <p:cNvPicPr>
              <a:picLocks noChangeAspect="1"/>
            </p:cNvPicPr>
            <p:nvPr/>
          </p:nvPicPr>
          <p:blipFill>
            <a:blip r:embed="rId3" cstate="print"/>
            <a:stretch>
              <a:fillRect/>
            </a:stretch>
          </p:blipFill>
          <p:spPr bwMode="gray">
            <a:xfrm>
              <a:off x="1829514" y="2539756"/>
              <a:ext cx="490909" cy="401653"/>
            </a:xfrm>
            <a:prstGeom prst="rect">
              <a:avLst/>
            </a:prstGeom>
          </p:spPr>
        </p:pic>
        <p:pic>
          <p:nvPicPr>
            <p:cNvPr id="6" name="图片 102" descr="AC-蓝.png">
              <a:extLst>
                <a:ext uri="{FF2B5EF4-FFF2-40B4-BE49-F238E27FC236}">
                  <a16:creationId xmlns:a16="http://schemas.microsoft.com/office/drawing/2014/main" id="{B2829991-DBFA-422C-AD42-0765DE5093DE}"/>
                </a:ext>
              </a:extLst>
            </p:cNvPr>
            <p:cNvPicPr>
              <a:picLocks noChangeAspect="1"/>
            </p:cNvPicPr>
            <p:nvPr/>
          </p:nvPicPr>
          <p:blipFill>
            <a:blip r:embed="rId3" cstate="print"/>
            <a:stretch>
              <a:fillRect/>
            </a:stretch>
          </p:blipFill>
          <p:spPr bwMode="gray">
            <a:xfrm>
              <a:off x="4281386" y="2539756"/>
              <a:ext cx="490909" cy="401653"/>
            </a:xfrm>
            <a:prstGeom prst="rect">
              <a:avLst/>
            </a:prstGeom>
          </p:spPr>
        </p:pic>
        <p:pic>
          <p:nvPicPr>
            <p:cNvPr id="7" name="图片 86" descr="核心交换机.png">
              <a:extLst>
                <a:ext uri="{FF2B5EF4-FFF2-40B4-BE49-F238E27FC236}">
                  <a16:creationId xmlns:a16="http://schemas.microsoft.com/office/drawing/2014/main" id="{A7662176-8224-4169-A9F9-33C7E371880B}"/>
                </a:ext>
              </a:extLst>
            </p:cNvPr>
            <p:cNvPicPr>
              <a:picLocks noChangeAspect="1"/>
            </p:cNvPicPr>
            <p:nvPr/>
          </p:nvPicPr>
          <p:blipFill>
            <a:blip r:embed="rId4" cstate="print"/>
            <a:stretch>
              <a:fillRect/>
            </a:stretch>
          </p:blipFill>
          <p:spPr bwMode="gray">
            <a:xfrm>
              <a:off x="3053468" y="3383680"/>
              <a:ext cx="490909" cy="401653"/>
            </a:xfrm>
            <a:prstGeom prst="rect">
              <a:avLst/>
            </a:prstGeom>
          </p:spPr>
        </p:pic>
        <p:pic>
          <p:nvPicPr>
            <p:cNvPr id="8" name="图片 105" descr="AP.png">
              <a:extLst>
                <a:ext uri="{FF2B5EF4-FFF2-40B4-BE49-F238E27FC236}">
                  <a16:creationId xmlns:a16="http://schemas.microsoft.com/office/drawing/2014/main" id="{AC41A81C-F7E0-475C-A60D-0DD245B25BBD}"/>
                </a:ext>
              </a:extLst>
            </p:cNvPr>
            <p:cNvPicPr>
              <a:picLocks noChangeAspect="1"/>
            </p:cNvPicPr>
            <p:nvPr/>
          </p:nvPicPr>
          <p:blipFill>
            <a:blip r:embed="rId5" cstate="print"/>
            <a:stretch>
              <a:fillRect/>
            </a:stretch>
          </p:blipFill>
          <p:spPr bwMode="gray">
            <a:xfrm>
              <a:off x="3075781" y="4393162"/>
              <a:ext cx="446281" cy="365140"/>
            </a:xfrm>
            <a:prstGeom prst="rect">
              <a:avLst/>
            </a:prstGeom>
          </p:spPr>
        </p:pic>
        <p:sp>
          <p:nvSpPr>
            <p:cNvPr id="9" name="Rectangle 21">
              <a:extLst>
                <a:ext uri="{FF2B5EF4-FFF2-40B4-BE49-F238E27FC236}">
                  <a16:creationId xmlns:a16="http://schemas.microsoft.com/office/drawing/2014/main" id="{3E67E8A1-A8B5-4FF0-B66D-F5EDB548D010}"/>
                </a:ext>
              </a:extLst>
            </p:cNvPr>
            <p:cNvSpPr>
              <a:spLocks noChangeArrowheads="1"/>
            </p:cNvSpPr>
            <p:nvPr/>
          </p:nvSpPr>
          <p:spPr bwMode="gray">
            <a:xfrm>
              <a:off x="468470" y="2501723"/>
              <a:ext cx="1356292" cy="51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a:p>
              <a:pPr algn="r" fontAlgn="ctr"/>
              <a:r>
                <a:rPr lang="en-US" sz="1200" dirty="0">
                  <a:latin typeface="Huawei Sans" panose="020C0503030203020204" pitchFamily="34" charset="0"/>
                </a:rPr>
                <a:t>10.1.10.100/24</a:t>
              </a:r>
              <a:endParaRPr lang="en-US" altLang="zh-CN" sz="1200" dirty="0">
                <a:latin typeface="Huawei Sans" panose="020C0503030203020204" pitchFamily="34" charset="0"/>
                <a:ea typeface="微软雅黑" pitchFamily="34" charset="-122"/>
              </a:endParaRPr>
            </a:p>
          </p:txBody>
        </p:sp>
        <p:sp>
          <p:nvSpPr>
            <p:cNvPr id="10" name="Rectangle 21">
              <a:extLst>
                <a:ext uri="{FF2B5EF4-FFF2-40B4-BE49-F238E27FC236}">
                  <a16:creationId xmlns:a16="http://schemas.microsoft.com/office/drawing/2014/main" id="{FB0F9782-E04B-49BB-987F-45CD6AB82809}"/>
                </a:ext>
              </a:extLst>
            </p:cNvPr>
            <p:cNvSpPr>
              <a:spLocks noChangeArrowheads="1"/>
            </p:cNvSpPr>
            <p:nvPr/>
          </p:nvSpPr>
          <p:spPr bwMode="gray">
            <a:xfrm>
              <a:off x="4765512" y="2501723"/>
              <a:ext cx="1356292" cy="51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a:p>
              <a:pPr fontAlgn="ctr"/>
              <a:r>
                <a:rPr lang="en-US" sz="1200" dirty="0">
                  <a:latin typeface="Huawei Sans" panose="020C0503030203020204" pitchFamily="34" charset="0"/>
                </a:rPr>
                <a:t>10.1.10.200/24</a:t>
              </a:r>
              <a:endParaRPr lang="en-US" altLang="zh-CN" sz="1200" dirty="0">
                <a:latin typeface="Huawei Sans" panose="020C0503030203020204" pitchFamily="34" charset="0"/>
                <a:ea typeface="微软雅黑" pitchFamily="34" charset="-122"/>
              </a:endParaRPr>
            </a:p>
          </p:txBody>
        </p:sp>
        <p:pic>
          <p:nvPicPr>
            <p:cNvPr id="11" name="图片 10">
              <a:extLst>
                <a:ext uri="{FF2B5EF4-FFF2-40B4-BE49-F238E27FC236}">
                  <a16:creationId xmlns:a16="http://schemas.microsoft.com/office/drawing/2014/main" id="{3B0D12CE-7444-4D69-A3C6-F264BB2640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64046" y="1258519"/>
              <a:ext cx="869750" cy="438144"/>
            </a:xfrm>
            <a:prstGeom prst="rect">
              <a:avLst/>
            </a:prstGeom>
          </p:spPr>
        </p:pic>
        <p:cxnSp>
          <p:nvCxnSpPr>
            <p:cNvPr id="13" name="直接连接符 12">
              <a:extLst>
                <a:ext uri="{FF2B5EF4-FFF2-40B4-BE49-F238E27FC236}">
                  <a16:creationId xmlns:a16="http://schemas.microsoft.com/office/drawing/2014/main" id="{34AA5D6B-6978-42CC-BE2B-B69D1A6E892F}"/>
                </a:ext>
              </a:extLst>
            </p:cNvPr>
            <p:cNvCxnSpPr>
              <a:stCxn id="5" idx="0"/>
              <a:endCxn id="11" idx="2"/>
            </p:cNvCxnSpPr>
            <p:nvPr/>
          </p:nvCxnSpPr>
          <p:spPr bwMode="gray">
            <a:xfrm flipV="1">
              <a:off x="2074969" y="1696663"/>
              <a:ext cx="1223952"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2DBD47-A53F-4E40-A406-E0CAF1FBEA14}"/>
                </a:ext>
              </a:extLst>
            </p:cNvPr>
            <p:cNvCxnSpPr>
              <a:stCxn id="11" idx="2"/>
              <a:endCxn id="6" idx="0"/>
            </p:cNvCxnSpPr>
            <p:nvPr/>
          </p:nvCxnSpPr>
          <p:spPr bwMode="gray">
            <a:xfrm>
              <a:off x="3298921" y="1696663"/>
              <a:ext cx="1227920"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05D360B-4BC9-41CF-8401-A8132ED8DBD8}"/>
                </a:ext>
              </a:extLst>
            </p:cNvPr>
            <p:cNvCxnSpPr>
              <a:stCxn id="5" idx="2"/>
              <a:endCxn id="7" idx="1"/>
            </p:cNvCxnSpPr>
            <p:nvPr/>
          </p:nvCxnSpPr>
          <p:spPr bwMode="gray">
            <a:xfrm>
              <a:off x="2074969" y="2941409"/>
              <a:ext cx="978499"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A9A30F-D0B5-4D32-8857-EE2D26D08D6F}"/>
                </a:ext>
              </a:extLst>
            </p:cNvPr>
            <p:cNvCxnSpPr>
              <a:stCxn id="6" idx="2"/>
              <a:endCxn id="7" idx="3"/>
            </p:cNvCxnSpPr>
            <p:nvPr/>
          </p:nvCxnSpPr>
          <p:spPr bwMode="gray">
            <a:xfrm flipH="1">
              <a:off x="3544377" y="2941409"/>
              <a:ext cx="982464"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409619C-EAAC-4EA0-BB7C-75C49B747826}"/>
                </a:ext>
              </a:extLst>
            </p:cNvPr>
            <p:cNvCxnSpPr>
              <a:stCxn id="7" idx="2"/>
              <a:endCxn id="8" idx="0"/>
            </p:cNvCxnSpPr>
            <p:nvPr/>
          </p:nvCxnSpPr>
          <p:spPr bwMode="gray">
            <a:xfrm flipH="1">
              <a:off x="3298922" y="3785333"/>
              <a:ext cx="1" cy="607829"/>
            </a:xfrm>
            <a:prstGeom prst="line">
              <a:avLst/>
            </a:prstGeom>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31686F9D-ACFE-40DB-ABE9-5BAE7184163D}"/>
                </a:ext>
              </a:extLst>
            </p:cNvPr>
            <p:cNvSpPr txBox="1"/>
            <p:nvPr/>
          </p:nvSpPr>
          <p:spPr bwMode="gray">
            <a:xfrm>
              <a:off x="2752237" y="2692335"/>
              <a:ext cx="1218552" cy="309110"/>
            </a:xfrm>
            <a:prstGeom prst="rect">
              <a:avLst/>
            </a:prstGeom>
            <a:noFill/>
          </p:spPr>
          <p:txBody>
            <a:bodyPr wrap="none" rtlCol="0">
              <a:spAutoFit/>
            </a:bodyPr>
            <a:lstStyle/>
            <a:p>
              <a:pPr algn="ctr" fontAlgn="ctr"/>
              <a:r>
                <a:rPr lang="en-US" sz="1200" dirty="0">
                  <a:latin typeface="Huawei Sans" panose="020C0503030203020204" pitchFamily="34" charset="0"/>
                </a:rPr>
                <a:t>HSB channel</a:t>
              </a:r>
            </a:p>
          </p:txBody>
        </p:sp>
        <p:sp>
          <p:nvSpPr>
            <p:cNvPr id="33" name="任意多边形 2">
              <a:extLst>
                <a:ext uri="{FF2B5EF4-FFF2-40B4-BE49-F238E27FC236}">
                  <a16:creationId xmlns:a16="http://schemas.microsoft.com/office/drawing/2014/main" id="{32562106-841A-44FE-AB69-3F6B361811F2}"/>
                </a:ext>
              </a:extLst>
            </p:cNvPr>
            <p:cNvSpPr/>
            <p:nvPr/>
          </p:nvSpPr>
          <p:spPr bwMode="gray">
            <a:xfrm>
              <a:off x="2201801" y="2979284"/>
              <a:ext cx="2194239" cy="319773"/>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45517"/>
                <a:gd name="connsiteY0" fmla="*/ 0 h 334657"/>
                <a:gd name="connsiteX1" fmla="*/ 708917 w 1445517"/>
                <a:gd name="connsiteY1" fmla="*/ 334579 h 334657"/>
                <a:gd name="connsiteX2" fmla="*/ 1445517 w 1445517"/>
                <a:gd name="connsiteY2" fmla="*/ 4379 h 334657"/>
                <a:gd name="connsiteX0" fmla="*/ 0 w 1445517"/>
                <a:gd name="connsiteY0" fmla="*/ 0 h 387190"/>
                <a:gd name="connsiteX1" fmla="*/ 708917 w 1445517"/>
                <a:gd name="connsiteY1" fmla="*/ 387130 h 387190"/>
                <a:gd name="connsiteX2" fmla="*/ 1445517 w 1445517"/>
                <a:gd name="connsiteY2" fmla="*/ 4379 h 387190"/>
                <a:gd name="connsiteX0" fmla="*/ 0 w 1405134"/>
                <a:gd name="connsiteY0" fmla="*/ 6132 h 393319"/>
                <a:gd name="connsiteX1" fmla="*/ 708917 w 1405134"/>
                <a:gd name="connsiteY1" fmla="*/ 393262 h 393319"/>
                <a:gd name="connsiteX2" fmla="*/ 1405134 w 1405134"/>
                <a:gd name="connsiteY2" fmla="*/ 0 h 393319"/>
                <a:gd name="connsiteX0" fmla="*/ 0 w 1405134"/>
                <a:gd name="connsiteY0" fmla="*/ 6132 h 319773"/>
                <a:gd name="connsiteX1" fmla="*/ 708917 w 1405134"/>
                <a:gd name="connsiteY1" fmla="*/ 319690 h 319773"/>
                <a:gd name="connsiteX2" fmla="*/ 1405134 w 1405134"/>
                <a:gd name="connsiteY2" fmla="*/ 0 h 319773"/>
              </a:gdLst>
              <a:ahLst/>
              <a:cxnLst>
                <a:cxn ang="0">
                  <a:pos x="connsiteX0" y="connsiteY0"/>
                </a:cxn>
                <a:cxn ang="0">
                  <a:pos x="connsiteX1" y="connsiteY1"/>
                </a:cxn>
                <a:cxn ang="0">
                  <a:pos x="connsiteX2" y="connsiteY2"/>
                </a:cxn>
              </a:cxnLst>
              <a:rect l="l" t="t" r="r" b="b"/>
              <a:pathLst>
                <a:path w="1405134" h="319773">
                  <a:moveTo>
                    <a:pt x="0" y="6132"/>
                  </a:moveTo>
                  <a:cubicBezTo>
                    <a:pt x="250825" y="181815"/>
                    <a:pt x="461267" y="315457"/>
                    <a:pt x="708917" y="319690"/>
                  </a:cubicBezTo>
                  <a:cubicBezTo>
                    <a:pt x="956567" y="323923"/>
                    <a:pt x="1160659" y="167216"/>
                    <a:pt x="1405134" y="0"/>
                  </a:cubicBezTo>
                </a:path>
              </a:pathLst>
            </a:custGeom>
            <a:ln w="19050">
              <a:solidFill>
                <a:srgbClr val="EC706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rgbClr val="EC7061"/>
                </a:solidFill>
                <a:latin typeface="Huawei Sans" panose="020C0503030203020204" pitchFamily="34" charset="0"/>
              </a:endParaRPr>
            </a:p>
          </p:txBody>
        </p:sp>
        <p:sp>
          <p:nvSpPr>
            <p:cNvPr id="34" name="文本框 33">
              <a:extLst>
                <a:ext uri="{FF2B5EF4-FFF2-40B4-BE49-F238E27FC236}">
                  <a16:creationId xmlns:a16="http://schemas.microsoft.com/office/drawing/2014/main" id="{5B222A2E-A07E-4744-AB2E-FD3634025749}"/>
                </a:ext>
              </a:extLst>
            </p:cNvPr>
            <p:cNvSpPr txBox="1"/>
            <p:nvPr/>
          </p:nvSpPr>
          <p:spPr bwMode="gray">
            <a:xfrm>
              <a:off x="2716461" y="2920378"/>
              <a:ext cx="1290105" cy="309110"/>
            </a:xfrm>
            <a:prstGeom prst="rect">
              <a:avLst/>
            </a:prstGeom>
            <a:noFill/>
          </p:spPr>
          <p:txBody>
            <a:bodyPr wrap="none" rtlCol="0">
              <a:spAutoFit/>
            </a:bodyPr>
            <a:lstStyle/>
            <a:p>
              <a:pPr algn="ctr" fontAlgn="ctr"/>
              <a:r>
                <a:rPr lang="en-US" sz="1200" dirty="0">
                  <a:latin typeface="Huawei Sans" panose="020C0503030203020204" pitchFamily="34" charset="0"/>
                </a:rPr>
                <a:t>VRRP channel</a:t>
              </a:r>
            </a:p>
          </p:txBody>
        </p:sp>
      </p:grpSp>
      <p:sp>
        <p:nvSpPr>
          <p:cNvPr id="35" name="矩形 34">
            <a:extLst>
              <a:ext uri="{FF2B5EF4-FFF2-40B4-BE49-F238E27FC236}">
                <a16:creationId xmlns:a16="http://schemas.microsoft.com/office/drawing/2014/main" id="{08DAF285-BFDB-423F-AEA3-5FF1EE4E3DB0}"/>
              </a:ext>
            </a:extLst>
          </p:cNvPr>
          <p:cNvSpPr/>
          <p:nvPr/>
        </p:nvSpPr>
        <p:spPr bwMode="gray">
          <a:xfrm>
            <a:off x="6096000" y="2553566"/>
            <a:ext cx="5650288"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[AC1]interface Vlanif10</a:t>
            </a:r>
          </a:p>
          <a:p>
            <a:pPr fontAlgn="ctr">
              <a:lnSpc>
                <a:spcPts val="2400"/>
              </a:lnSpc>
            </a:pPr>
            <a:r>
              <a:rPr lang="en-US" sz="1200" dirty="0">
                <a:solidFill>
                  <a:prstClr val="black"/>
                </a:solidFill>
                <a:latin typeface="Huawei Sans" panose="020C0503030203020204" pitchFamily="34" charset="0"/>
              </a:rPr>
              <a:t>[AC1-Vlanif10]</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10.1.10.100 255.255.255.0</a:t>
            </a:r>
          </a:p>
          <a:p>
            <a:pPr fontAlgn="ctr">
              <a:lnSpc>
                <a:spcPts val="2400"/>
              </a:lnSpc>
            </a:pPr>
            <a:r>
              <a:rPr lang="en-US" sz="1200" dirty="0">
                <a:solidFill>
                  <a:prstClr val="black"/>
                </a:solidFill>
                <a:latin typeface="Huawei Sans" panose="020C0503030203020204" pitchFamily="34" charset="0"/>
              </a:rPr>
              <a:t>[AC1-Vlanif10]</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vrid</a:t>
            </a:r>
            <a:r>
              <a:rPr lang="en-US" sz="1200" dirty="0">
                <a:solidFill>
                  <a:prstClr val="black"/>
                </a:solidFill>
                <a:latin typeface="Huawei Sans" panose="020C0503030203020204" pitchFamily="34" charset="0"/>
              </a:rPr>
              <a:t> 1 virtual-</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10.1.10.1</a:t>
            </a:r>
          </a:p>
          <a:p>
            <a:pPr fontAlgn="ctr">
              <a:lnSpc>
                <a:spcPts val="2400"/>
              </a:lnSpc>
            </a:pPr>
            <a:r>
              <a:rPr lang="en-US" sz="1200" dirty="0">
                <a:solidFill>
                  <a:prstClr val="black"/>
                </a:solidFill>
                <a:latin typeface="Huawei Sans" panose="020C0503030203020204" pitchFamily="34" charset="0"/>
              </a:rPr>
              <a:t>[AC1-Vlanif10]</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vrid</a:t>
            </a:r>
            <a:r>
              <a:rPr lang="en-US" sz="1200" dirty="0">
                <a:solidFill>
                  <a:prstClr val="black"/>
                </a:solidFill>
                <a:latin typeface="Huawei Sans" panose="020C0503030203020204" pitchFamily="34" charset="0"/>
              </a:rPr>
              <a:t> 1 priority 120</a:t>
            </a:r>
          </a:p>
        </p:txBody>
      </p:sp>
      <p:sp>
        <p:nvSpPr>
          <p:cNvPr id="36" name="文本框 35">
            <a:extLst>
              <a:ext uri="{FF2B5EF4-FFF2-40B4-BE49-F238E27FC236}">
                <a16:creationId xmlns:a16="http://schemas.microsoft.com/office/drawing/2014/main" id="{058D0071-E175-4689-A2D9-FCB5F90C52D8}"/>
              </a:ext>
            </a:extLst>
          </p:cNvPr>
          <p:cNvSpPr txBox="1"/>
          <p:nvPr/>
        </p:nvSpPr>
        <p:spPr bwMode="gray">
          <a:xfrm>
            <a:off x="6122664" y="2210064"/>
            <a:ext cx="3454792" cy="307777"/>
          </a:xfrm>
          <a:prstGeom prst="rect">
            <a:avLst/>
          </a:prstGeom>
          <a:noFill/>
        </p:spPr>
        <p:txBody>
          <a:bodyPr wrap="none" rtlCol="0">
            <a:spAutoFit/>
          </a:bodyPr>
          <a:lstStyle/>
          <a:p>
            <a:pPr fontAlgn="ctr"/>
            <a:r>
              <a:rPr lang="en-US" sz="1400" b="1" dirty="0">
                <a:latin typeface="Huawei Sans" panose="020C0503030203020204" pitchFamily="34" charset="0"/>
              </a:rPr>
              <a:t>VRRP configurations on AC1 and AC2</a:t>
            </a:r>
            <a:endParaRPr lang="en-US" altLang="zh-CN" sz="1400" b="1" dirty="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id="{733D65AC-F08F-4E23-B5C7-6C2709DE6352}"/>
              </a:ext>
            </a:extLst>
          </p:cNvPr>
          <p:cNvSpPr/>
          <p:nvPr/>
        </p:nvSpPr>
        <p:spPr bwMode="gray">
          <a:xfrm>
            <a:off x="6096000" y="4041524"/>
            <a:ext cx="5639027"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[AC2]interface Vlanif10</a:t>
            </a:r>
          </a:p>
          <a:p>
            <a:pPr fontAlgn="ctr">
              <a:lnSpc>
                <a:spcPts val="2400"/>
              </a:lnSpc>
            </a:pPr>
            <a:r>
              <a:rPr lang="en-US" sz="1200" dirty="0">
                <a:solidFill>
                  <a:prstClr val="black"/>
                </a:solidFill>
                <a:latin typeface="Huawei Sans" panose="020C0503030203020204" pitchFamily="34" charset="0"/>
              </a:rPr>
              <a:t>[AC2-Vlanif10]</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10.1.10.200 255.255.255.0</a:t>
            </a:r>
          </a:p>
          <a:p>
            <a:pPr fontAlgn="ctr">
              <a:lnSpc>
                <a:spcPts val="2400"/>
              </a:lnSpc>
            </a:pPr>
            <a:r>
              <a:rPr lang="en-US" sz="1200" dirty="0">
                <a:solidFill>
                  <a:prstClr val="black"/>
                </a:solidFill>
                <a:latin typeface="Huawei Sans" panose="020C0503030203020204" pitchFamily="34" charset="0"/>
              </a:rPr>
              <a:t>[AC2-Vlanif10]</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vrid</a:t>
            </a:r>
            <a:r>
              <a:rPr lang="en-US" sz="1200" dirty="0">
                <a:solidFill>
                  <a:prstClr val="black"/>
                </a:solidFill>
                <a:latin typeface="Huawei Sans" panose="020C0503030203020204" pitchFamily="34" charset="0"/>
              </a:rPr>
              <a:t> 1 virtual-</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10.1.10.1</a:t>
            </a:r>
          </a:p>
        </p:txBody>
      </p:sp>
      <p:sp>
        <p:nvSpPr>
          <p:cNvPr id="22" name="文本占位符 21">
            <a:extLst>
              <a:ext uri="{FF2B5EF4-FFF2-40B4-BE49-F238E27FC236}">
                <a16:creationId xmlns:a16="http://schemas.microsoft.com/office/drawing/2014/main" id="{A15371A1-9F9E-4240-8AA8-2E984054825C}"/>
              </a:ext>
            </a:extLst>
          </p:cNvPr>
          <p:cNvSpPr txBox="1">
            <a:spLocks/>
          </p:cNvSpPr>
          <p:nvPr/>
        </p:nvSpPr>
        <p:spPr bwMode="gray">
          <a:xfrm>
            <a:off x="455479" y="4681174"/>
            <a:ext cx="5640521" cy="11862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latin typeface="Huawei Sans" panose="020C0503030203020204" pitchFamily="34" charset="0"/>
              </a:rPr>
              <a:t>Add AC1 and AC2 to a VRRP group through VLANIF 10, set the virtual IP address of the VRRP group to 10.1.10.1, and configure AC1 as the master device with a priority of 120.</a:t>
            </a: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solidFill>
                  <a:schemeClr val="bg1">
                    <a:lumMod val="65000"/>
                  </a:schemeClr>
                </a:solidFill>
                <a:latin typeface="Huawei Sans" panose="020C0503030203020204" pitchFamily="34" charset="0"/>
              </a:rPr>
              <a:t>Implement the HSB function.</a:t>
            </a:r>
          </a:p>
        </p:txBody>
      </p:sp>
      <p:sp>
        <p:nvSpPr>
          <p:cNvPr id="27"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28"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29"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33382985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0BDBB82-8A66-4FFC-9961-5D685DA1C970}"/>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(2/3)</a:t>
            </a:r>
            <a:endParaRPr lang="en-US" altLang="zh-CN" dirty="0">
              <a:latin typeface="Huawei Sans" panose="020C0503030203020204" pitchFamily="34" charset="0"/>
            </a:endParaRPr>
          </a:p>
        </p:txBody>
      </p:sp>
      <p:grpSp>
        <p:nvGrpSpPr>
          <p:cNvPr id="2" name="组合 1">
            <a:extLst>
              <a:ext uri="{FF2B5EF4-FFF2-40B4-BE49-F238E27FC236}">
                <a16:creationId xmlns:a16="http://schemas.microsoft.com/office/drawing/2014/main" id="{EE115D16-27A1-442C-9085-21095AEEE3B4}"/>
              </a:ext>
            </a:extLst>
          </p:cNvPr>
          <p:cNvGrpSpPr/>
          <p:nvPr/>
        </p:nvGrpSpPr>
        <p:grpSpPr bwMode="gray">
          <a:xfrm>
            <a:off x="686459" y="1316443"/>
            <a:ext cx="5066052" cy="3136217"/>
            <a:chOff x="468470" y="1258519"/>
            <a:chExt cx="5653334" cy="3499783"/>
          </a:xfrm>
        </p:grpSpPr>
        <p:pic>
          <p:nvPicPr>
            <p:cNvPr id="5" name="图片 102" descr="AC-蓝.png">
              <a:extLst>
                <a:ext uri="{FF2B5EF4-FFF2-40B4-BE49-F238E27FC236}">
                  <a16:creationId xmlns:a16="http://schemas.microsoft.com/office/drawing/2014/main" id="{5A83C590-5C66-4F47-ABA8-340A255FB773}"/>
                </a:ext>
              </a:extLst>
            </p:cNvPr>
            <p:cNvPicPr>
              <a:picLocks noChangeAspect="1"/>
            </p:cNvPicPr>
            <p:nvPr/>
          </p:nvPicPr>
          <p:blipFill>
            <a:blip r:embed="rId3" cstate="print"/>
            <a:stretch>
              <a:fillRect/>
            </a:stretch>
          </p:blipFill>
          <p:spPr bwMode="gray">
            <a:xfrm>
              <a:off x="1829514" y="2539756"/>
              <a:ext cx="490909" cy="401653"/>
            </a:xfrm>
            <a:prstGeom prst="rect">
              <a:avLst/>
            </a:prstGeom>
          </p:spPr>
        </p:pic>
        <p:pic>
          <p:nvPicPr>
            <p:cNvPr id="6" name="图片 102" descr="AC-蓝.png">
              <a:extLst>
                <a:ext uri="{FF2B5EF4-FFF2-40B4-BE49-F238E27FC236}">
                  <a16:creationId xmlns:a16="http://schemas.microsoft.com/office/drawing/2014/main" id="{B2829991-DBFA-422C-AD42-0765DE5093DE}"/>
                </a:ext>
              </a:extLst>
            </p:cNvPr>
            <p:cNvPicPr>
              <a:picLocks noChangeAspect="1"/>
            </p:cNvPicPr>
            <p:nvPr/>
          </p:nvPicPr>
          <p:blipFill>
            <a:blip r:embed="rId3" cstate="print"/>
            <a:stretch>
              <a:fillRect/>
            </a:stretch>
          </p:blipFill>
          <p:spPr bwMode="gray">
            <a:xfrm>
              <a:off x="4281386" y="2539756"/>
              <a:ext cx="490909" cy="401653"/>
            </a:xfrm>
            <a:prstGeom prst="rect">
              <a:avLst/>
            </a:prstGeom>
          </p:spPr>
        </p:pic>
        <p:pic>
          <p:nvPicPr>
            <p:cNvPr id="7" name="图片 86" descr="核心交换机.png">
              <a:extLst>
                <a:ext uri="{FF2B5EF4-FFF2-40B4-BE49-F238E27FC236}">
                  <a16:creationId xmlns:a16="http://schemas.microsoft.com/office/drawing/2014/main" id="{A7662176-8224-4169-A9F9-33C7E371880B}"/>
                </a:ext>
              </a:extLst>
            </p:cNvPr>
            <p:cNvPicPr>
              <a:picLocks noChangeAspect="1"/>
            </p:cNvPicPr>
            <p:nvPr/>
          </p:nvPicPr>
          <p:blipFill>
            <a:blip r:embed="rId4" cstate="print"/>
            <a:stretch>
              <a:fillRect/>
            </a:stretch>
          </p:blipFill>
          <p:spPr bwMode="gray">
            <a:xfrm>
              <a:off x="3053468" y="3383680"/>
              <a:ext cx="490909" cy="401653"/>
            </a:xfrm>
            <a:prstGeom prst="rect">
              <a:avLst/>
            </a:prstGeom>
          </p:spPr>
        </p:pic>
        <p:pic>
          <p:nvPicPr>
            <p:cNvPr id="8" name="图片 105" descr="AP.png">
              <a:extLst>
                <a:ext uri="{FF2B5EF4-FFF2-40B4-BE49-F238E27FC236}">
                  <a16:creationId xmlns:a16="http://schemas.microsoft.com/office/drawing/2014/main" id="{AC41A81C-F7E0-475C-A60D-0DD245B25BBD}"/>
                </a:ext>
              </a:extLst>
            </p:cNvPr>
            <p:cNvPicPr>
              <a:picLocks noChangeAspect="1"/>
            </p:cNvPicPr>
            <p:nvPr/>
          </p:nvPicPr>
          <p:blipFill>
            <a:blip r:embed="rId5" cstate="print"/>
            <a:stretch>
              <a:fillRect/>
            </a:stretch>
          </p:blipFill>
          <p:spPr bwMode="gray">
            <a:xfrm>
              <a:off x="3075781" y="4393162"/>
              <a:ext cx="446281" cy="365140"/>
            </a:xfrm>
            <a:prstGeom prst="rect">
              <a:avLst/>
            </a:prstGeom>
          </p:spPr>
        </p:pic>
        <p:sp>
          <p:nvSpPr>
            <p:cNvPr id="9" name="Rectangle 21">
              <a:extLst>
                <a:ext uri="{FF2B5EF4-FFF2-40B4-BE49-F238E27FC236}">
                  <a16:creationId xmlns:a16="http://schemas.microsoft.com/office/drawing/2014/main" id="{3E67E8A1-A8B5-4FF0-B66D-F5EDB548D010}"/>
                </a:ext>
              </a:extLst>
            </p:cNvPr>
            <p:cNvSpPr>
              <a:spLocks noChangeArrowheads="1"/>
            </p:cNvSpPr>
            <p:nvPr/>
          </p:nvSpPr>
          <p:spPr bwMode="gray">
            <a:xfrm>
              <a:off x="468470" y="2501723"/>
              <a:ext cx="1356292" cy="51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a:p>
              <a:pPr algn="r" fontAlgn="ctr"/>
              <a:r>
                <a:rPr lang="en-US" sz="1200" dirty="0">
                  <a:latin typeface="Huawei Sans" panose="020C0503030203020204" pitchFamily="34" charset="0"/>
                </a:rPr>
                <a:t>10.1.10.100/24</a:t>
              </a:r>
              <a:endParaRPr lang="en-US" altLang="zh-CN" sz="1200" dirty="0">
                <a:latin typeface="Huawei Sans" panose="020C0503030203020204" pitchFamily="34" charset="0"/>
                <a:ea typeface="微软雅黑" pitchFamily="34" charset="-122"/>
              </a:endParaRPr>
            </a:p>
          </p:txBody>
        </p:sp>
        <p:sp>
          <p:nvSpPr>
            <p:cNvPr id="10" name="Rectangle 21">
              <a:extLst>
                <a:ext uri="{FF2B5EF4-FFF2-40B4-BE49-F238E27FC236}">
                  <a16:creationId xmlns:a16="http://schemas.microsoft.com/office/drawing/2014/main" id="{FB0F9782-E04B-49BB-987F-45CD6AB82809}"/>
                </a:ext>
              </a:extLst>
            </p:cNvPr>
            <p:cNvSpPr>
              <a:spLocks noChangeArrowheads="1"/>
            </p:cNvSpPr>
            <p:nvPr/>
          </p:nvSpPr>
          <p:spPr bwMode="gray">
            <a:xfrm>
              <a:off x="4765512" y="2501723"/>
              <a:ext cx="1356292" cy="51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a:p>
              <a:pPr fontAlgn="ctr"/>
              <a:r>
                <a:rPr lang="en-US" sz="1200" dirty="0">
                  <a:latin typeface="Huawei Sans" panose="020C0503030203020204" pitchFamily="34" charset="0"/>
                </a:rPr>
                <a:t>10.1.10.200/24</a:t>
              </a:r>
              <a:endParaRPr lang="en-US" altLang="zh-CN" sz="1200" dirty="0">
                <a:latin typeface="Huawei Sans" panose="020C0503030203020204" pitchFamily="34" charset="0"/>
                <a:ea typeface="微软雅黑" pitchFamily="34" charset="-122"/>
              </a:endParaRPr>
            </a:p>
          </p:txBody>
        </p:sp>
        <p:pic>
          <p:nvPicPr>
            <p:cNvPr id="11" name="图片 10">
              <a:extLst>
                <a:ext uri="{FF2B5EF4-FFF2-40B4-BE49-F238E27FC236}">
                  <a16:creationId xmlns:a16="http://schemas.microsoft.com/office/drawing/2014/main" id="{3B0D12CE-7444-4D69-A3C6-F264BB2640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64046" y="1258519"/>
              <a:ext cx="869750" cy="438144"/>
            </a:xfrm>
            <a:prstGeom prst="rect">
              <a:avLst/>
            </a:prstGeom>
          </p:spPr>
        </p:pic>
        <p:cxnSp>
          <p:nvCxnSpPr>
            <p:cNvPr id="13" name="直接连接符 12">
              <a:extLst>
                <a:ext uri="{FF2B5EF4-FFF2-40B4-BE49-F238E27FC236}">
                  <a16:creationId xmlns:a16="http://schemas.microsoft.com/office/drawing/2014/main" id="{34AA5D6B-6978-42CC-BE2B-B69D1A6E892F}"/>
                </a:ext>
              </a:extLst>
            </p:cNvPr>
            <p:cNvCxnSpPr>
              <a:stCxn id="5" idx="0"/>
              <a:endCxn id="11" idx="2"/>
            </p:cNvCxnSpPr>
            <p:nvPr/>
          </p:nvCxnSpPr>
          <p:spPr bwMode="gray">
            <a:xfrm flipV="1">
              <a:off x="2074969" y="1696663"/>
              <a:ext cx="1223952"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2DBD47-A53F-4E40-A406-E0CAF1FBEA14}"/>
                </a:ext>
              </a:extLst>
            </p:cNvPr>
            <p:cNvCxnSpPr>
              <a:stCxn id="11" idx="2"/>
              <a:endCxn id="6" idx="0"/>
            </p:cNvCxnSpPr>
            <p:nvPr/>
          </p:nvCxnSpPr>
          <p:spPr bwMode="gray">
            <a:xfrm>
              <a:off x="3298921" y="1696663"/>
              <a:ext cx="1227920"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05D360B-4BC9-41CF-8401-A8132ED8DBD8}"/>
                </a:ext>
              </a:extLst>
            </p:cNvPr>
            <p:cNvCxnSpPr>
              <a:stCxn id="5" idx="2"/>
              <a:endCxn id="7" idx="1"/>
            </p:cNvCxnSpPr>
            <p:nvPr/>
          </p:nvCxnSpPr>
          <p:spPr bwMode="gray">
            <a:xfrm>
              <a:off x="2074969" y="2941409"/>
              <a:ext cx="978499"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A9A30F-D0B5-4D32-8857-EE2D26D08D6F}"/>
                </a:ext>
              </a:extLst>
            </p:cNvPr>
            <p:cNvCxnSpPr>
              <a:stCxn id="6" idx="2"/>
              <a:endCxn id="7" idx="3"/>
            </p:cNvCxnSpPr>
            <p:nvPr/>
          </p:nvCxnSpPr>
          <p:spPr bwMode="gray">
            <a:xfrm flipH="1">
              <a:off x="3544377" y="2941409"/>
              <a:ext cx="982464"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409619C-EAAC-4EA0-BB7C-75C49B747826}"/>
                </a:ext>
              </a:extLst>
            </p:cNvPr>
            <p:cNvCxnSpPr>
              <a:stCxn id="7" idx="2"/>
              <a:endCxn id="8" idx="0"/>
            </p:cNvCxnSpPr>
            <p:nvPr/>
          </p:nvCxnSpPr>
          <p:spPr bwMode="gray">
            <a:xfrm flipH="1">
              <a:off x="3298922" y="3785333"/>
              <a:ext cx="1" cy="607829"/>
            </a:xfrm>
            <a:prstGeom prst="line">
              <a:avLst/>
            </a:prstGeom>
          </p:spPr>
          <p:style>
            <a:lnRef idx="1">
              <a:schemeClr val="accent1"/>
            </a:lnRef>
            <a:fillRef idx="0">
              <a:schemeClr val="accent1"/>
            </a:fillRef>
            <a:effectRef idx="0">
              <a:schemeClr val="accent1"/>
            </a:effectRef>
            <a:fontRef idx="minor">
              <a:schemeClr val="tx1"/>
            </a:fontRef>
          </p:style>
        </p:cxnSp>
        <p:sp>
          <p:nvSpPr>
            <p:cNvPr id="33" name="任意多边形 2">
              <a:extLst>
                <a:ext uri="{FF2B5EF4-FFF2-40B4-BE49-F238E27FC236}">
                  <a16:creationId xmlns:a16="http://schemas.microsoft.com/office/drawing/2014/main" id="{32562106-841A-44FE-AB69-3F6B361811F2}"/>
                </a:ext>
              </a:extLst>
            </p:cNvPr>
            <p:cNvSpPr/>
            <p:nvPr/>
          </p:nvSpPr>
          <p:spPr bwMode="gray">
            <a:xfrm>
              <a:off x="2201801" y="2979284"/>
              <a:ext cx="2194239" cy="319773"/>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45517"/>
                <a:gd name="connsiteY0" fmla="*/ 0 h 334657"/>
                <a:gd name="connsiteX1" fmla="*/ 708917 w 1445517"/>
                <a:gd name="connsiteY1" fmla="*/ 334579 h 334657"/>
                <a:gd name="connsiteX2" fmla="*/ 1445517 w 1445517"/>
                <a:gd name="connsiteY2" fmla="*/ 4379 h 334657"/>
                <a:gd name="connsiteX0" fmla="*/ 0 w 1445517"/>
                <a:gd name="connsiteY0" fmla="*/ 0 h 387190"/>
                <a:gd name="connsiteX1" fmla="*/ 708917 w 1445517"/>
                <a:gd name="connsiteY1" fmla="*/ 387130 h 387190"/>
                <a:gd name="connsiteX2" fmla="*/ 1445517 w 1445517"/>
                <a:gd name="connsiteY2" fmla="*/ 4379 h 387190"/>
                <a:gd name="connsiteX0" fmla="*/ 0 w 1405134"/>
                <a:gd name="connsiteY0" fmla="*/ 6132 h 393319"/>
                <a:gd name="connsiteX1" fmla="*/ 708917 w 1405134"/>
                <a:gd name="connsiteY1" fmla="*/ 393262 h 393319"/>
                <a:gd name="connsiteX2" fmla="*/ 1405134 w 1405134"/>
                <a:gd name="connsiteY2" fmla="*/ 0 h 393319"/>
                <a:gd name="connsiteX0" fmla="*/ 0 w 1405134"/>
                <a:gd name="connsiteY0" fmla="*/ 6132 h 319773"/>
                <a:gd name="connsiteX1" fmla="*/ 708917 w 1405134"/>
                <a:gd name="connsiteY1" fmla="*/ 319690 h 319773"/>
                <a:gd name="connsiteX2" fmla="*/ 1405134 w 1405134"/>
                <a:gd name="connsiteY2" fmla="*/ 0 h 319773"/>
              </a:gdLst>
              <a:ahLst/>
              <a:cxnLst>
                <a:cxn ang="0">
                  <a:pos x="connsiteX0" y="connsiteY0"/>
                </a:cxn>
                <a:cxn ang="0">
                  <a:pos x="connsiteX1" y="connsiteY1"/>
                </a:cxn>
                <a:cxn ang="0">
                  <a:pos x="connsiteX2" y="connsiteY2"/>
                </a:cxn>
              </a:cxnLst>
              <a:rect l="l" t="t" r="r" b="b"/>
              <a:pathLst>
                <a:path w="1405134" h="319773">
                  <a:moveTo>
                    <a:pt x="0" y="6132"/>
                  </a:moveTo>
                  <a:cubicBezTo>
                    <a:pt x="250825" y="181815"/>
                    <a:pt x="461267" y="315457"/>
                    <a:pt x="708917" y="319690"/>
                  </a:cubicBezTo>
                  <a:cubicBezTo>
                    <a:pt x="956567" y="323923"/>
                    <a:pt x="1160659" y="167216"/>
                    <a:pt x="1405134" y="0"/>
                  </a:cubicBezTo>
                </a:path>
              </a:pathLst>
            </a:custGeom>
            <a:ln w="19050">
              <a:solidFill>
                <a:srgbClr val="EC706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grpSp>
      <p:sp>
        <p:nvSpPr>
          <p:cNvPr id="22" name="文本占位符 21">
            <a:extLst>
              <a:ext uri="{FF2B5EF4-FFF2-40B4-BE49-F238E27FC236}">
                <a16:creationId xmlns:a16="http://schemas.microsoft.com/office/drawing/2014/main" id="{A15371A1-9F9E-4240-8AA8-2E984054825C}"/>
              </a:ext>
            </a:extLst>
          </p:cNvPr>
          <p:cNvSpPr txBox="1">
            <a:spLocks/>
          </p:cNvSpPr>
          <p:nvPr/>
        </p:nvSpPr>
        <p:spPr bwMode="gray">
          <a:xfrm>
            <a:off x="455479" y="4681174"/>
            <a:ext cx="5640521" cy="11862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solidFill>
                  <a:schemeClr val="bg1">
                    <a:lumMod val="65000"/>
                  </a:schemeClr>
                </a:solidFill>
                <a:latin typeface="Huawei Sans" panose="020C0503030203020204" pitchFamily="34" charset="0"/>
              </a:rPr>
              <a:t>Add AC1 and AC2 to a VRRP group through VLANIF 10, set the virtual IP address of the VRRP group to 10.1.10.1, and configure AC1 as the master device with a priority of 120.</a:t>
            </a:r>
            <a:endParaRPr lang="en-US" altLang="zh-CN" sz="1400" dirty="0">
              <a:solidFill>
                <a:schemeClr val="bg1">
                  <a:lumMod val="65000"/>
                </a:schemeClr>
              </a:solidFill>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Implement the HSB function.</a:t>
            </a:r>
          </a:p>
        </p:txBody>
      </p:sp>
      <p:sp>
        <p:nvSpPr>
          <p:cNvPr id="23" name="矩形 22">
            <a:extLst>
              <a:ext uri="{FF2B5EF4-FFF2-40B4-BE49-F238E27FC236}">
                <a16:creationId xmlns:a16="http://schemas.microsoft.com/office/drawing/2014/main" id="{658FDC3E-2E47-492F-9463-E5744606E89D}"/>
              </a:ext>
            </a:extLst>
          </p:cNvPr>
          <p:cNvSpPr/>
          <p:nvPr/>
        </p:nvSpPr>
        <p:spPr bwMode="gray">
          <a:xfrm>
            <a:off x="6096000" y="1612024"/>
            <a:ext cx="5649913"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-service 0</a:t>
            </a:r>
          </a:p>
          <a:p>
            <a:pPr fontAlgn="ctr">
              <a:lnSpc>
                <a:spcPts val="2400"/>
              </a:lnSpc>
            </a:pPr>
            <a:r>
              <a:rPr lang="en-US" sz="1200" dirty="0">
                <a:solidFill>
                  <a:prstClr val="black"/>
                </a:solidFill>
                <a:latin typeface="Huawei Sans" panose="020C0503030203020204" pitchFamily="34" charset="0"/>
              </a:rPr>
              <a:t>[AC1-hsb-service-0]service-</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-port local-</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10.1.10.100 peer-</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10.1.10.200 local-data-port 10241 peer-data-port 10241</a:t>
            </a:r>
          </a:p>
          <a:p>
            <a:pPr fontAlgn="ctr">
              <a:lnSpc>
                <a:spcPts val="2400"/>
              </a:lnSpc>
            </a:pPr>
            <a:r>
              <a:rPr lang="en-US" sz="1200" dirty="0">
                <a:solidFill>
                  <a:prstClr val="black"/>
                </a:solidFill>
                <a:latin typeface="Huawei Sans" panose="020C0503030203020204" pitchFamily="34" charset="0"/>
              </a:rPr>
              <a:t>[AC1-hsb-service-0]quit</a:t>
            </a:r>
          </a:p>
        </p:txBody>
      </p:sp>
      <p:sp>
        <p:nvSpPr>
          <p:cNvPr id="24" name="文本框 23">
            <a:extLst>
              <a:ext uri="{FF2B5EF4-FFF2-40B4-BE49-F238E27FC236}">
                <a16:creationId xmlns:a16="http://schemas.microsoft.com/office/drawing/2014/main" id="{C6C6E664-6739-434C-941B-3DC9BECA880B}"/>
              </a:ext>
            </a:extLst>
          </p:cNvPr>
          <p:cNvSpPr txBox="1"/>
          <p:nvPr/>
        </p:nvSpPr>
        <p:spPr bwMode="gray">
          <a:xfrm>
            <a:off x="6096000" y="1272970"/>
            <a:ext cx="2438488" cy="307777"/>
          </a:xfrm>
          <a:prstGeom prst="rect">
            <a:avLst/>
          </a:prstGeom>
          <a:noFill/>
        </p:spPr>
        <p:txBody>
          <a:bodyPr wrap="none" rtlCol="0">
            <a:spAutoFit/>
          </a:bodyPr>
          <a:lstStyle/>
          <a:p>
            <a:pPr fontAlgn="ctr"/>
            <a:r>
              <a:rPr lang="en-US" sz="1400" b="1" dirty="0">
                <a:latin typeface="Huawei Sans" panose="020C0503030203020204" pitchFamily="34" charset="0"/>
              </a:rPr>
              <a:t>HSB configuration on AC1</a:t>
            </a:r>
          </a:p>
        </p:txBody>
      </p:sp>
      <p:sp>
        <p:nvSpPr>
          <p:cNvPr id="25" name="矩形 24">
            <a:extLst>
              <a:ext uri="{FF2B5EF4-FFF2-40B4-BE49-F238E27FC236}">
                <a16:creationId xmlns:a16="http://schemas.microsoft.com/office/drawing/2014/main" id="{0D11BB47-EB6E-4151-A104-B4E514FEFD69}"/>
              </a:ext>
            </a:extLst>
          </p:cNvPr>
          <p:cNvSpPr/>
          <p:nvPr/>
        </p:nvSpPr>
        <p:spPr bwMode="gray">
          <a:xfrm>
            <a:off x="6096000" y="3081579"/>
            <a:ext cx="5649913"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[AC1-hsb-group-0]bind-service 0</a:t>
            </a:r>
          </a:p>
          <a:p>
            <a:pPr fontAlgn="ctr">
              <a:lnSpc>
                <a:spcPts val="2400"/>
              </a:lnSpc>
            </a:pPr>
            <a:r>
              <a:rPr lang="en-US" sz="1200" dirty="0">
                <a:solidFill>
                  <a:prstClr val="black"/>
                </a:solidFill>
                <a:latin typeface="Huawei Sans" panose="020C0503030203020204" pitchFamily="34" charset="0"/>
              </a:rPr>
              <a:t>[AC1-hsb-group-0]track </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vrid</a:t>
            </a:r>
            <a:r>
              <a:rPr lang="en-US" sz="1200" dirty="0">
                <a:solidFill>
                  <a:prstClr val="black"/>
                </a:solidFill>
                <a:latin typeface="Huawei Sans" panose="020C0503030203020204" pitchFamily="34" charset="0"/>
              </a:rPr>
              <a:t> 1 interface Vlanif10</a:t>
            </a:r>
          </a:p>
          <a:p>
            <a:pPr fontAlgn="ctr">
              <a:lnSpc>
                <a:spcPts val="2400"/>
              </a:lnSpc>
            </a:pPr>
            <a:r>
              <a:rPr lang="en-US" sz="1200" dirty="0">
                <a:solidFill>
                  <a:prstClr val="black"/>
                </a:solidFill>
                <a:latin typeface="Huawei Sans" panose="020C0503030203020204" pitchFamily="34" charset="0"/>
              </a:rPr>
              <a:t>[AC1-hsb-group-0]quit</a:t>
            </a:r>
          </a:p>
        </p:txBody>
      </p:sp>
      <p:sp>
        <p:nvSpPr>
          <p:cNvPr id="27" name="矩形 26">
            <a:extLst>
              <a:ext uri="{FF2B5EF4-FFF2-40B4-BE49-F238E27FC236}">
                <a16:creationId xmlns:a16="http://schemas.microsoft.com/office/drawing/2014/main" id="{1FA31018-98A7-4A41-8267-F0E2B944388E}"/>
              </a:ext>
            </a:extLst>
          </p:cNvPr>
          <p:cNvSpPr/>
          <p:nvPr/>
        </p:nvSpPr>
        <p:spPr bwMode="gray">
          <a:xfrm>
            <a:off x="6096000" y="4551134"/>
            <a:ext cx="5649913"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-service-type access-user </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[AC1]</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-service-type </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[AC1]</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-service-type </a:t>
            </a:r>
            <a:r>
              <a:rPr lang="en-US" sz="1200" dirty="0" err="1">
                <a:solidFill>
                  <a:prstClr val="black"/>
                </a:solidFill>
                <a:latin typeface="Huawei Sans" panose="020C0503030203020204" pitchFamily="34" charset="0"/>
              </a:rPr>
              <a:t>ap</a:t>
            </a: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-group 0</a:t>
            </a:r>
          </a:p>
        </p:txBody>
      </p:sp>
      <p:sp>
        <p:nvSpPr>
          <p:cNvPr id="28" name="矩形 27">
            <a:extLst>
              <a:ext uri="{FF2B5EF4-FFF2-40B4-BE49-F238E27FC236}">
                <a16:creationId xmlns:a16="http://schemas.microsoft.com/office/drawing/2014/main" id="{8DAD70ED-5CA2-452C-A486-ED74C5C19C17}"/>
              </a:ext>
            </a:extLst>
          </p:cNvPr>
          <p:cNvSpPr/>
          <p:nvPr/>
        </p:nvSpPr>
        <p:spPr bwMode="gray">
          <a:xfrm>
            <a:off x="6096000" y="5712913"/>
            <a:ext cx="5649913" cy="707886"/>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[AC1-hsb-group-0]</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 enable </a:t>
            </a:r>
          </a:p>
        </p:txBody>
      </p:sp>
      <p:sp>
        <p:nvSpPr>
          <p:cNvPr id="32" name="文本框 31">
            <a:extLst>
              <a:ext uri="{FF2B5EF4-FFF2-40B4-BE49-F238E27FC236}">
                <a16:creationId xmlns:a16="http://schemas.microsoft.com/office/drawing/2014/main" id="{31686F9D-ACFE-40DB-ABE9-5BAE7184163D}"/>
              </a:ext>
            </a:extLst>
          </p:cNvPr>
          <p:cNvSpPr txBox="1"/>
          <p:nvPr/>
        </p:nvSpPr>
        <p:spPr bwMode="gray">
          <a:xfrm>
            <a:off x="2732983" y="2601311"/>
            <a:ext cx="1091966" cy="276999"/>
          </a:xfrm>
          <a:prstGeom prst="rect">
            <a:avLst/>
          </a:prstGeom>
          <a:noFill/>
        </p:spPr>
        <p:txBody>
          <a:bodyPr wrap="none" rtlCol="0">
            <a:spAutoFit/>
          </a:bodyPr>
          <a:lstStyle/>
          <a:p>
            <a:pPr algn="ctr" fontAlgn="ctr"/>
            <a:r>
              <a:rPr lang="en-US" sz="1200" dirty="0">
                <a:latin typeface="Huawei Sans" panose="020C0503030203020204" pitchFamily="34" charset="0"/>
              </a:rPr>
              <a:t>HSB channel</a:t>
            </a:r>
          </a:p>
        </p:txBody>
      </p:sp>
      <p:sp>
        <p:nvSpPr>
          <p:cNvPr id="35" name="文本框 34">
            <a:extLst>
              <a:ext uri="{FF2B5EF4-FFF2-40B4-BE49-F238E27FC236}">
                <a16:creationId xmlns:a16="http://schemas.microsoft.com/office/drawing/2014/main" id="{5B222A2E-A07E-4744-AB2E-FD3634025749}"/>
              </a:ext>
            </a:extLst>
          </p:cNvPr>
          <p:cNvSpPr txBox="1"/>
          <p:nvPr/>
        </p:nvSpPr>
        <p:spPr bwMode="gray">
          <a:xfrm>
            <a:off x="2700923" y="2805664"/>
            <a:ext cx="1156086" cy="276999"/>
          </a:xfrm>
          <a:prstGeom prst="rect">
            <a:avLst/>
          </a:prstGeom>
          <a:noFill/>
        </p:spPr>
        <p:txBody>
          <a:bodyPr wrap="none" rtlCol="0">
            <a:spAutoFit/>
          </a:bodyPr>
          <a:lstStyle/>
          <a:p>
            <a:pPr algn="ctr" fontAlgn="ctr"/>
            <a:r>
              <a:rPr lang="en-US" sz="1200" dirty="0">
                <a:latin typeface="Huawei Sans" panose="020C0503030203020204" pitchFamily="34" charset="0"/>
              </a:rPr>
              <a:t>VRRP channel</a:t>
            </a:r>
          </a:p>
        </p:txBody>
      </p:sp>
      <p:sp>
        <p:nvSpPr>
          <p:cNvPr id="36"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37"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38"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32957273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8C71F-BE83-449D-9E2E-9B69B81D0CD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(3/3)</a:t>
            </a:r>
            <a:endParaRPr lang="en-US" altLang="zh-CN" dirty="0">
              <a:latin typeface="Huawei Sans" panose="020C0503030203020204" pitchFamily="34" charset="0"/>
            </a:endParaRPr>
          </a:p>
        </p:txBody>
      </p:sp>
      <p:sp>
        <p:nvSpPr>
          <p:cNvPr id="3" name="矩形 2">
            <a:extLst>
              <a:ext uri="{FF2B5EF4-FFF2-40B4-BE49-F238E27FC236}">
                <a16:creationId xmlns:a16="http://schemas.microsoft.com/office/drawing/2014/main" id="{B9F1127E-E275-4AE5-91A7-C76284390D4F}"/>
              </a:ext>
            </a:extLst>
          </p:cNvPr>
          <p:cNvSpPr/>
          <p:nvPr/>
        </p:nvSpPr>
        <p:spPr bwMode="gray">
          <a:xfrm>
            <a:off x="446089" y="1233488"/>
            <a:ext cx="5247090"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Check the HSB service on AC1. </a:t>
            </a:r>
          </a:p>
        </p:txBody>
      </p:sp>
      <p:sp>
        <p:nvSpPr>
          <p:cNvPr id="4" name="矩形 3">
            <a:extLst>
              <a:ext uri="{FF2B5EF4-FFF2-40B4-BE49-F238E27FC236}">
                <a16:creationId xmlns:a16="http://schemas.microsoft.com/office/drawing/2014/main" id="{ECC3DE16-5F99-4AFD-AFB3-9D7306CFBC9F}"/>
              </a:ext>
            </a:extLst>
          </p:cNvPr>
          <p:cNvSpPr/>
          <p:nvPr/>
        </p:nvSpPr>
        <p:spPr bwMode="gray">
          <a:xfrm>
            <a:off x="848911" y="1708680"/>
            <a:ext cx="4844268" cy="4054380"/>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[AC1]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 0</a:t>
            </a:r>
          </a:p>
          <a:p>
            <a:pPr fontAlgn="ctr">
              <a:lnSpc>
                <a:spcPts val="2399"/>
              </a:lnSpc>
            </a:pPr>
            <a:r>
              <a:rPr lang="en-US" sz="1200" dirty="0">
                <a:solidFill>
                  <a:prstClr val="black"/>
                </a:solidFill>
                <a:latin typeface="Huawei Sans" panose="020C0503030203020204" pitchFamily="34" charset="0"/>
              </a:rPr>
              <a:t>Hot Standby Service Information:</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  Local IP Address       : </a:t>
            </a:r>
            <a:r>
              <a:rPr lang="en-US" sz="1200" dirty="0">
                <a:solidFill>
                  <a:srgbClr val="EC7061"/>
                </a:solidFill>
                <a:latin typeface="Huawei Sans" panose="020C0503030203020204" pitchFamily="34" charset="0"/>
              </a:rPr>
              <a:t>10.1.10.100</a:t>
            </a:r>
          </a:p>
          <a:p>
            <a:pPr fontAlgn="ctr">
              <a:lnSpc>
                <a:spcPts val="2399"/>
              </a:lnSpc>
            </a:pPr>
            <a:r>
              <a:rPr lang="en-US" sz="1200" dirty="0">
                <a:solidFill>
                  <a:prstClr val="black"/>
                </a:solidFill>
                <a:latin typeface="Huawei Sans" panose="020C0503030203020204" pitchFamily="34" charset="0"/>
              </a:rPr>
              <a:t>  Peer IP Address        : </a:t>
            </a:r>
            <a:r>
              <a:rPr lang="en-US" sz="1200" dirty="0">
                <a:solidFill>
                  <a:srgbClr val="EC7061"/>
                </a:solidFill>
                <a:latin typeface="Huawei Sans" panose="020C0503030203020204" pitchFamily="34" charset="0"/>
              </a:rPr>
              <a:t>10.1.10.200</a:t>
            </a:r>
          </a:p>
          <a:p>
            <a:pPr fontAlgn="ctr">
              <a:lnSpc>
                <a:spcPts val="2399"/>
              </a:lnSpc>
            </a:pPr>
            <a:r>
              <a:rPr lang="en-US" sz="1200" dirty="0">
                <a:solidFill>
                  <a:prstClr val="black"/>
                </a:solidFill>
                <a:latin typeface="Huawei Sans" panose="020C0503030203020204" pitchFamily="34" charset="0"/>
              </a:rPr>
              <a:t>  Source Port              : </a:t>
            </a:r>
            <a:r>
              <a:rPr lang="en-US" sz="1200" dirty="0">
                <a:solidFill>
                  <a:srgbClr val="EC7061"/>
                </a:solidFill>
                <a:latin typeface="Huawei Sans" panose="020C0503030203020204" pitchFamily="34" charset="0"/>
              </a:rPr>
              <a:t>10241</a:t>
            </a:r>
          </a:p>
          <a:p>
            <a:pPr fontAlgn="ctr">
              <a:lnSpc>
                <a:spcPts val="2399"/>
              </a:lnSpc>
            </a:pPr>
            <a:r>
              <a:rPr lang="en-US" sz="1200" dirty="0">
                <a:solidFill>
                  <a:prstClr val="black"/>
                </a:solidFill>
                <a:latin typeface="Huawei Sans" panose="020C0503030203020204" pitchFamily="34" charset="0"/>
              </a:rPr>
              <a:t>  Destination Port       : </a:t>
            </a:r>
            <a:r>
              <a:rPr lang="en-US" sz="1200" dirty="0">
                <a:solidFill>
                  <a:srgbClr val="EC7061"/>
                </a:solidFill>
                <a:latin typeface="Huawei Sans" panose="020C0503030203020204" pitchFamily="34" charset="0"/>
              </a:rPr>
              <a:t>10241</a:t>
            </a:r>
          </a:p>
          <a:p>
            <a:pPr fontAlgn="ctr">
              <a:lnSpc>
                <a:spcPts val="2399"/>
              </a:lnSpc>
            </a:pPr>
            <a:r>
              <a:rPr lang="en-US" sz="1200" dirty="0">
                <a:solidFill>
                  <a:prstClr val="black"/>
                </a:solidFill>
                <a:latin typeface="Huawei Sans" panose="020C0503030203020204" pitchFamily="34" charset="0"/>
              </a:rPr>
              <a:t>  Keep Alive Times       : 2</a:t>
            </a:r>
          </a:p>
          <a:p>
            <a:pPr fontAlgn="ctr">
              <a:lnSpc>
                <a:spcPts val="2399"/>
              </a:lnSpc>
            </a:pPr>
            <a:r>
              <a:rPr lang="en-US" sz="1200" dirty="0">
                <a:solidFill>
                  <a:prstClr val="black"/>
                </a:solidFill>
                <a:latin typeface="Huawei Sans" panose="020C0503030203020204" pitchFamily="34" charset="0"/>
              </a:rPr>
              <a:t>  Keep Alive Interval    : 1</a:t>
            </a:r>
          </a:p>
          <a:p>
            <a:pPr fontAlgn="ctr">
              <a:lnSpc>
                <a:spcPts val="2399"/>
              </a:lnSpc>
            </a:pPr>
            <a:r>
              <a:rPr lang="en-US" sz="1200" dirty="0">
                <a:solidFill>
                  <a:prstClr val="black"/>
                </a:solidFill>
                <a:latin typeface="Huawei Sans" panose="020C0503030203020204" pitchFamily="34" charset="0"/>
              </a:rPr>
              <a:t>  Service State             : </a:t>
            </a:r>
            <a:r>
              <a:rPr lang="en-US" sz="1200" dirty="0">
                <a:solidFill>
                  <a:srgbClr val="EC7061"/>
                </a:solidFill>
                <a:latin typeface="Huawei Sans" panose="020C0503030203020204" pitchFamily="34" charset="0"/>
              </a:rPr>
              <a:t>Connected</a:t>
            </a:r>
          </a:p>
          <a:p>
            <a:pPr fontAlgn="ctr">
              <a:lnSpc>
                <a:spcPts val="2399"/>
              </a:lnSpc>
            </a:pPr>
            <a:r>
              <a:rPr lang="en-US" sz="1200" dirty="0">
                <a:solidFill>
                  <a:prstClr val="black"/>
                </a:solidFill>
                <a:latin typeface="Huawei Sans" panose="020C0503030203020204" pitchFamily="34" charset="0"/>
              </a:rPr>
              <a:t>  Service Batch Modules  : </a:t>
            </a:r>
          </a:p>
          <a:p>
            <a:pPr fontAlgn="ctr">
              <a:lnSpc>
                <a:spcPts val="2399"/>
              </a:lnSpc>
            </a:pPr>
            <a:r>
              <a:rPr lang="en-US" sz="1200" dirty="0">
                <a:solidFill>
                  <a:prstClr val="black"/>
                </a:solidFill>
                <a:latin typeface="Huawei Sans" panose="020C0503030203020204" pitchFamily="34" charset="0"/>
              </a:rPr>
              <a:t>  Shared-key                : -</a:t>
            </a:r>
          </a:p>
          <a:p>
            <a:pPr fontAlgn="ctr">
              <a:lnSpc>
                <a:spcPts val="2399"/>
              </a:lnSpc>
            </a:pPr>
            <a:r>
              <a:rPr lang="en-US" sz="1200" dirty="0">
                <a:solidFill>
                  <a:prstClr val="black"/>
                </a:solidFill>
                <a:latin typeface="Huawei Sans" panose="020C0503030203020204" pitchFamily="34" charset="0"/>
              </a:rPr>
              <a:t>----------------------------------------------------------</a:t>
            </a:r>
          </a:p>
        </p:txBody>
      </p:sp>
      <p:sp>
        <p:nvSpPr>
          <p:cNvPr id="5" name="矩形 4">
            <a:extLst>
              <a:ext uri="{FF2B5EF4-FFF2-40B4-BE49-F238E27FC236}">
                <a16:creationId xmlns:a16="http://schemas.microsoft.com/office/drawing/2014/main" id="{4F9AF319-0B8E-410F-977B-671FA131719B}"/>
              </a:ext>
            </a:extLst>
          </p:cNvPr>
          <p:cNvSpPr/>
          <p:nvPr/>
        </p:nvSpPr>
        <p:spPr bwMode="gray">
          <a:xfrm>
            <a:off x="6095999" y="1256841"/>
            <a:ext cx="5649913"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Check the running status of the HSB group on AC1.</a:t>
            </a:r>
          </a:p>
        </p:txBody>
      </p:sp>
      <p:sp>
        <p:nvSpPr>
          <p:cNvPr id="6" name="矩形 5">
            <a:extLst>
              <a:ext uri="{FF2B5EF4-FFF2-40B4-BE49-F238E27FC236}">
                <a16:creationId xmlns:a16="http://schemas.microsoft.com/office/drawing/2014/main" id="{8F8E3A73-0D7F-428E-BB86-F5763D134841}"/>
              </a:ext>
            </a:extLst>
          </p:cNvPr>
          <p:cNvSpPr/>
          <p:nvPr/>
        </p:nvSpPr>
        <p:spPr bwMode="gray">
          <a:xfrm>
            <a:off x="6498820" y="1680105"/>
            <a:ext cx="5134379" cy="4669933"/>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[AC1] display </a:t>
            </a:r>
            <a:r>
              <a:rPr lang="en-US" sz="1200" dirty="0" err="1">
                <a:solidFill>
                  <a:prstClr val="black"/>
                </a:solidFill>
                <a:latin typeface="Huawei Sans" panose="020C0503030203020204" pitchFamily="34" charset="0"/>
              </a:rPr>
              <a:t>hsb</a:t>
            </a:r>
            <a:r>
              <a:rPr lang="en-US" sz="1200" dirty="0">
                <a:solidFill>
                  <a:prstClr val="black"/>
                </a:solidFill>
                <a:latin typeface="Huawei Sans" panose="020C0503030203020204" pitchFamily="34" charset="0"/>
              </a:rPr>
              <a:t>-group 0</a:t>
            </a:r>
          </a:p>
          <a:p>
            <a:pPr fontAlgn="ctr">
              <a:lnSpc>
                <a:spcPts val="2399"/>
              </a:lnSpc>
            </a:pPr>
            <a:r>
              <a:rPr lang="en-US" sz="1200" dirty="0">
                <a:solidFill>
                  <a:prstClr val="black"/>
                </a:solidFill>
                <a:latin typeface="Huawei Sans" panose="020C0503030203020204" pitchFamily="34" charset="0"/>
              </a:rPr>
              <a:t>Hot Standby Group Information:</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  HSB-group ID                     : 0</a:t>
            </a:r>
          </a:p>
          <a:p>
            <a:pPr fontAlgn="ctr">
              <a:lnSpc>
                <a:spcPts val="2399"/>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Group ID                     : 1</a:t>
            </a:r>
          </a:p>
          <a:p>
            <a:pPr fontAlgn="ctr">
              <a:lnSpc>
                <a:spcPts val="2399"/>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Interface                     : Vlanif10</a:t>
            </a:r>
          </a:p>
          <a:p>
            <a:pPr fontAlgn="ctr">
              <a:lnSpc>
                <a:spcPts val="2399"/>
              </a:lnSpc>
            </a:pPr>
            <a:r>
              <a:rPr lang="en-US" sz="1200" dirty="0">
                <a:solidFill>
                  <a:prstClr val="black"/>
                </a:solidFill>
                <a:latin typeface="Huawei Sans" panose="020C0503030203020204" pitchFamily="34" charset="0"/>
              </a:rPr>
              <a:t>  Service Index                       : 0</a:t>
            </a:r>
          </a:p>
          <a:p>
            <a:pPr fontAlgn="ctr">
              <a:lnSpc>
                <a:spcPts val="2399"/>
              </a:lnSpc>
            </a:pPr>
            <a:r>
              <a:rPr lang="en-US" sz="1200" dirty="0">
                <a:solidFill>
                  <a:prstClr val="black"/>
                </a:solidFill>
                <a:latin typeface="Huawei Sans" panose="020C0503030203020204" pitchFamily="34" charset="0"/>
              </a:rPr>
              <a:t>  Group </a:t>
            </a:r>
            <a:r>
              <a:rPr lang="en-US" sz="1200" dirty="0" err="1">
                <a:solidFill>
                  <a:prstClr val="black"/>
                </a:solidFill>
                <a:latin typeface="Huawei Sans" panose="020C0503030203020204" pitchFamily="34" charset="0"/>
              </a:rPr>
              <a:t>Vrrp</a:t>
            </a:r>
            <a:r>
              <a:rPr lang="en-US" sz="1200" dirty="0">
                <a:solidFill>
                  <a:prstClr val="black"/>
                </a:solidFill>
                <a:latin typeface="Huawei Sans" panose="020C0503030203020204" pitchFamily="34" charset="0"/>
              </a:rPr>
              <a:t> Status                : Master</a:t>
            </a:r>
          </a:p>
          <a:p>
            <a:pPr fontAlgn="ctr">
              <a:lnSpc>
                <a:spcPts val="2399"/>
              </a:lnSpc>
            </a:pPr>
            <a:r>
              <a:rPr lang="en-US" sz="1200" dirty="0">
                <a:solidFill>
                  <a:prstClr val="black"/>
                </a:solidFill>
                <a:latin typeface="Huawei Sans" panose="020C0503030203020204" pitchFamily="34" charset="0"/>
              </a:rPr>
              <a:t>  Group Status                       : </a:t>
            </a:r>
            <a:r>
              <a:rPr lang="en-US" sz="1200" dirty="0">
                <a:solidFill>
                  <a:srgbClr val="EC7061"/>
                </a:solidFill>
                <a:latin typeface="Huawei Sans" panose="020C0503030203020204" pitchFamily="34" charset="0"/>
              </a:rPr>
              <a:t>Active</a:t>
            </a:r>
          </a:p>
          <a:p>
            <a:pPr fontAlgn="ctr">
              <a:lnSpc>
                <a:spcPts val="2399"/>
              </a:lnSpc>
            </a:pPr>
            <a:r>
              <a:rPr lang="en-US" sz="1200" dirty="0">
                <a:solidFill>
                  <a:prstClr val="black"/>
                </a:solidFill>
                <a:latin typeface="Huawei Sans" panose="020C0503030203020204" pitchFamily="34" charset="0"/>
              </a:rPr>
              <a:t>  Group Backup Process          : </a:t>
            </a:r>
            <a:r>
              <a:rPr lang="en-US" sz="1200" dirty="0" err="1">
                <a:solidFill>
                  <a:srgbClr val="EC7061"/>
                </a:solidFill>
                <a:latin typeface="Huawei Sans" panose="020C0503030203020204" pitchFamily="34" charset="0"/>
              </a:rPr>
              <a:t>Realtime</a:t>
            </a:r>
            <a:endParaRPr lang="en-US" sz="1200" dirty="0">
              <a:solidFill>
                <a:srgbClr val="EC7061"/>
              </a:solidFill>
              <a:latin typeface="Huawei Sans" panose="020C0503030203020204" pitchFamily="34" charset="0"/>
            </a:endParaRPr>
          </a:p>
          <a:p>
            <a:pPr fontAlgn="ctr">
              <a:lnSpc>
                <a:spcPts val="2399"/>
              </a:lnSpc>
            </a:pPr>
            <a:r>
              <a:rPr lang="en-US" sz="1200" dirty="0">
                <a:solidFill>
                  <a:prstClr val="black"/>
                </a:solidFill>
                <a:latin typeface="Huawei Sans" panose="020C0503030203020204" pitchFamily="34" charset="0"/>
              </a:rPr>
              <a:t>  Peer Group Device Name      : </a:t>
            </a:r>
            <a:r>
              <a:rPr lang="en-US" sz="1200" dirty="0" err="1">
                <a:solidFill>
                  <a:prstClr val="black"/>
                </a:solidFill>
                <a:latin typeface="Huawei Sans" panose="020C0503030203020204" pitchFamily="34" charset="0"/>
              </a:rPr>
              <a:t>AirEngine</a:t>
            </a:r>
            <a:r>
              <a:rPr lang="en-US" sz="1200" dirty="0">
                <a:solidFill>
                  <a:prstClr val="black"/>
                </a:solidFill>
                <a:latin typeface="Huawei Sans" panose="020C0503030203020204" pitchFamily="34" charset="0"/>
              </a:rPr>
              <a:t> 9700-M</a:t>
            </a:r>
          </a:p>
          <a:p>
            <a:pPr fontAlgn="ctr">
              <a:lnSpc>
                <a:spcPts val="2399"/>
              </a:lnSpc>
            </a:pPr>
            <a:r>
              <a:rPr lang="en-US" sz="1200" dirty="0">
                <a:solidFill>
                  <a:prstClr val="black"/>
                </a:solidFill>
                <a:latin typeface="Huawei Sans" panose="020C0503030203020204" pitchFamily="34" charset="0"/>
              </a:rPr>
              <a:t>  Peer Group Software Version : V200R019C00</a:t>
            </a:r>
          </a:p>
          <a:p>
            <a:pPr fontAlgn="ctr">
              <a:lnSpc>
                <a:spcPts val="2399"/>
              </a:lnSpc>
            </a:pPr>
            <a:r>
              <a:rPr lang="en-US" sz="1200" dirty="0">
                <a:solidFill>
                  <a:prstClr val="black"/>
                </a:solidFill>
                <a:latin typeface="Huawei Sans" panose="020C0503030203020204" pitchFamily="34" charset="0"/>
              </a:rPr>
              <a:t>  Group Backup Modules         : </a:t>
            </a:r>
            <a:r>
              <a:rPr lang="en-US" sz="1200" dirty="0">
                <a:solidFill>
                  <a:srgbClr val="EC7061"/>
                </a:solidFill>
                <a:latin typeface="Huawei Sans" panose="020C0503030203020204" pitchFamily="34" charset="0"/>
              </a:rPr>
              <a:t>Access-user</a:t>
            </a:r>
          </a:p>
          <a:p>
            <a:pPr fontAlgn="ctr">
              <a:lnSpc>
                <a:spcPts val="2399"/>
              </a:lnSpc>
            </a:pPr>
            <a:r>
              <a:rPr lang="en-US" sz="1200" dirty="0">
                <a:solidFill>
                  <a:prstClr val="black"/>
                </a:solidFill>
                <a:latin typeface="Huawei Sans" panose="020C0503030203020204" pitchFamily="34" charset="0"/>
              </a:rPr>
              <a:t>                                               </a:t>
            </a:r>
            <a:r>
              <a:rPr lang="en-US" sz="1200" dirty="0">
                <a:solidFill>
                  <a:srgbClr val="EC7061"/>
                </a:solidFill>
                <a:latin typeface="Huawei Sans" panose="020C0503030203020204" pitchFamily="34" charset="0"/>
              </a:rPr>
              <a:t>DHCP</a:t>
            </a:r>
          </a:p>
          <a:p>
            <a:pPr fontAlgn="ctr">
              <a:lnSpc>
                <a:spcPts val="2399"/>
              </a:lnSpc>
            </a:pPr>
            <a:r>
              <a:rPr lang="en-US" sz="1200" dirty="0">
                <a:solidFill>
                  <a:prstClr val="black"/>
                </a:solidFill>
                <a:latin typeface="Huawei Sans" panose="020C0503030203020204" pitchFamily="34" charset="0"/>
              </a:rPr>
              <a:t>                                               </a:t>
            </a:r>
            <a:r>
              <a:rPr lang="en-US" sz="1200" dirty="0">
                <a:solidFill>
                  <a:srgbClr val="EC7061"/>
                </a:solidFill>
                <a:latin typeface="Huawei Sans" panose="020C0503030203020204" pitchFamily="34" charset="0"/>
              </a:rPr>
              <a:t>AP</a:t>
            </a:r>
            <a:r>
              <a:rPr lang="en-US" sz="1200" dirty="0">
                <a:solidFill>
                  <a:prstClr val="black"/>
                </a:solidFill>
                <a:latin typeface="Huawei Sans" panose="020C0503030203020204" pitchFamily="34" charset="0"/>
              </a:rPr>
              <a:t> </a:t>
            </a:r>
          </a:p>
        </p:txBody>
      </p:sp>
      <p:sp>
        <p:nvSpPr>
          <p:cNvPr id="10"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a:solidFill>
                  <a:srgbClr val="FFFFFF"/>
                </a:solidFill>
                <a:latin typeface="Huawei Sans" panose="020C0503030203020204" pitchFamily="34" charset="0"/>
              </a:rPr>
              <a:t>VRRP HSB</a:t>
            </a:r>
          </a:p>
        </p:txBody>
      </p:sp>
      <p:sp>
        <p:nvSpPr>
          <p:cNvPr id="11"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2"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8287027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bwMode="gray">
          <a:xfrm flipH="1">
            <a:off x="1610590" y="2569791"/>
            <a:ext cx="1280094" cy="281597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61515 w 1161515"/>
              <a:gd name="connsiteY0" fmla="*/ 0 h 2773484"/>
              <a:gd name="connsiteX1" fmla="*/ 22921 w 1161515"/>
              <a:gd name="connsiteY1" fmla="*/ 2773484 h 2773484"/>
              <a:gd name="connsiteX0" fmla="*/ 1161515 w 1161515"/>
              <a:gd name="connsiteY0" fmla="*/ 0 h 2773484"/>
              <a:gd name="connsiteX1" fmla="*/ 22921 w 1161515"/>
              <a:gd name="connsiteY1" fmla="*/ 2773484 h 2773484"/>
              <a:gd name="connsiteX0" fmla="*/ 1153223 w 1153223"/>
              <a:gd name="connsiteY0" fmla="*/ 0 h 2773484"/>
              <a:gd name="connsiteX1" fmla="*/ 14629 w 1153223"/>
              <a:gd name="connsiteY1" fmla="*/ 2773484 h 2773484"/>
            </a:gdLst>
            <a:ahLst/>
            <a:cxnLst>
              <a:cxn ang="0">
                <a:pos x="connsiteX0" y="connsiteY0"/>
              </a:cxn>
              <a:cxn ang="0">
                <a:pos x="connsiteX1" y="connsiteY1"/>
              </a:cxn>
            </a:cxnLst>
            <a:rect l="l" t="t" r="r" b="b"/>
            <a:pathLst>
              <a:path w="1153223" h="2773484">
                <a:moveTo>
                  <a:pt x="1153223" y="0"/>
                </a:moveTo>
                <a:cubicBezTo>
                  <a:pt x="272751" y="732839"/>
                  <a:pt x="-78846" y="304064"/>
                  <a:pt x="14629" y="2773484"/>
                </a:cubicBezTo>
              </a:path>
            </a:pathLst>
          </a:custGeom>
          <a:noFill/>
          <a:ln w="225425" cap="rnd">
            <a:solidFill>
              <a:schemeClr val="accent2">
                <a:lumMod val="40000"/>
                <a:lumOff val="60000"/>
                <a:alpha val="35000"/>
              </a:scheme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25" name="任意多边形 24"/>
          <p:cNvSpPr/>
          <p:nvPr/>
        </p:nvSpPr>
        <p:spPr bwMode="gray">
          <a:xfrm>
            <a:off x="3197284" y="2582491"/>
            <a:ext cx="1227997" cy="279057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60976"/>
              <a:gd name="connsiteX1" fmla="*/ 0 w 1138594"/>
              <a:gd name="connsiteY1" fmla="*/ 2760976 h 2760976"/>
              <a:gd name="connsiteX0" fmla="*/ 1168824 w 1168824"/>
              <a:gd name="connsiteY0" fmla="*/ 0 h 2760976"/>
              <a:gd name="connsiteX1" fmla="*/ 30230 w 1168824"/>
              <a:gd name="connsiteY1" fmla="*/ 2760976 h 2760976"/>
              <a:gd name="connsiteX0" fmla="*/ 1241682 w 1241682"/>
              <a:gd name="connsiteY0" fmla="*/ 0 h 2748468"/>
              <a:gd name="connsiteX1" fmla="*/ 25229 w 1241682"/>
              <a:gd name="connsiteY1" fmla="*/ 2748468 h 2748468"/>
              <a:gd name="connsiteX0" fmla="*/ 1277559 w 1277559"/>
              <a:gd name="connsiteY0" fmla="*/ 0 h 2748468"/>
              <a:gd name="connsiteX1" fmla="*/ 61106 w 1277559"/>
              <a:gd name="connsiteY1" fmla="*/ 2748468 h 2748468"/>
              <a:gd name="connsiteX0" fmla="*/ 1254728 w 1254728"/>
              <a:gd name="connsiteY0" fmla="*/ 0 h 2748468"/>
              <a:gd name="connsiteX1" fmla="*/ 38275 w 1254728"/>
              <a:gd name="connsiteY1" fmla="*/ 2748468 h 2748468"/>
            </a:gdLst>
            <a:ahLst/>
            <a:cxnLst>
              <a:cxn ang="0">
                <a:pos x="connsiteX0" y="connsiteY0"/>
              </a:cxn>
              <a:cxn ang="0">
                <a:pos x="connsiteX1" y="connsiteY1"/>
              </a:cxn>
            </a:cxnLst>
            <a:rect l="l" t="t" r="r" b="b"/>
            <a:pathLst>
              <a:path w="1254728" h="2748468">
                <a:moveTo>
                  <a:pt x="1254728" y="0"/>
                </a:moveTo>
                <a:cubicBezTo>
                  <a:pt x="-1916" y="657789"/>
                  <a:pt x="-76692" y="1129619"/>
                  <a:pt x="38275" y="2748468"/>
                </a:cubicBezTo>
              </a:path>
            </a:pathLst>
          </a:custGeom>
          <a:noFill/>
          <a:ln w="225425" cap="rnd">
            <a:solidFill>
              <a:schemeClr val="accent6">
                <a:lumMod val="60000"/>
                <a:lumOff val="40000"/>
                <a:alpha val="35000"/>
              </a:scheme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Dual-Link HSB</a:t>
            </a:r>
          </a:p>
        </p:txBody>
      </p:sp>
      <p:grpSp>
        <p:nvGrpSpPr>
          <p:cNvPr id="7" name="Group 165"/>
          <p:cNvGrpSpPr/>
          <p:nvPr/>
        </p:nvGrpSpPr>
        <p:grpSpPr bwMode="gray">
          <a:xfrm rot="10800000" flipV="1">
            <a:off x="1634257" y="2469111"/>
            <a:ext cx="2849374" cy="1180450"/>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102" descr="AC-蓝.png"/>
          <p:cNvPicPr>
            <a:picLocks noChangeAspect="1"/>
          </p:cNvPicPr>
          <p:nvPr/>
        </p:nvPicPr>
        <p:blipFill>
          <a:blip r:embed="rId3" cstate="print"/>
          <a:stretch>
            <a:fillRect/>
          </a:stretch>
        </p:blipFill>
        <p:spPr bwMode="gray">
          <a:xfrm>
            <a:off x="1319541" y="2231651"/>
            <a:ext cx="490909" cy="401653"/>
          </a:xfrm>
          <a:prstGeom prst="rect">
            <a:avLst/>
          </a:prstGeom>
        </p:spPr>
      </p:pic>
      <p:pic>
        <p:nvPicPr>
          <p:cNvPr id="11" name="图片 102" descr="AC-蓝.png"/>
          <p:cNvPicPr>
            <a:picLocks noChangeAspect="1"/>
          </p:cNvPicPr>
          <p:nvPr/>
        </p:nvPicPr>
        <p:blipFill>
          <a:blip r:embed="rId3" cstate="print"/>
          <a:stretch>
            <a:fillRect/>
          </a:stretch>
        </p:blipFill>
        <p:spPr bwMode="gray">
          <a:xfrm>
            <a:off x="4307438" y="2231651"/>
            <a:ext cx="490909" cy="401653"/>
          </a:xfrm>
          <a:prstGeom prst="rect">
            <a:avLst/>
          </a:prstGeom>
        </p:spPr>
      </p:pic>
      <p:pic>
        <p:nvPicPr>
          <p:cNvPr id="12" name="图片 86" descr="核心交换机.png"/>
          <p:cNvPicPr>
            <a:picLocks noChangeAspect="1"/>
          </p:cNvPicPr>
          <p:nvPr/>
        </p:nvPicPr>
        <p:blipFill>
          <a:blip r:embed="rId4" cstate="print"/>
          <a:stretch>
            <a:fillRect/>
          </a:stretch>
        </p:blipFill>
        <p:spPr bwMode="gray">
          <a:xfrm>
            <a:off x="2813490" y="3405815"/>
            <a:ext cx="490909" cy="401653"/>
          </a:xfrm>
          <a:prstGeom prst="rect">
            <a:avLst/>
          </a:prstGeom>
        </p:spPr>
      </p:pic>
      <p:cxnSp>
        <p:nvCxnSpPr>
          <p:cNvPr id="19" name="Straight Connector 166"/>
          <p:cNvCxnSpPr>
            <a:endCxn id="12" idx="2"/>
          </p:cNvCxnSpPr>
          <p:nvPr/>
        </p:nvCxnSpPr>
        <p:spPr bwMode="gray">
          <a:xfrm flipV="1">
            <a:off x="3058945" y="3807468"/>
            <a:ext cx="0" cy="1554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6"/>
          <p:cNvCxnSpPr>
            <a:stCxn id="11" idx="1"/>
            <a:endCxn id="10" idx="3"/>
          </p:cNvCxnSpPr>
          <p:nvPr/>
        </p:nvCxnSpPr>
        <p:spPr bwMode="gray">
          <a:xfrm flipH="1">
            <a:off x="1810450" y="2432478"/>
            <a:ext cx="249698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5" name="图片 76" descr="接入交换机.png"/>
          <p:cNvPicPr>
            <a:picLocks noChangeAspect="1"/>
          </p:cNvPicPr>
          <p:nvPr/>
        </p:nvPicPr>
        <p:blipFill>
          <a:blip r:embed="rId5" cstate="print"/>
          <a:stretch>
            <a:fillRect/>
          </a:stretch>
        </p:blipFill>
        <p:spPr bwMode="gray">
          <a:xfrm>
            <a:off x="2813490" y="4384072"/>
            <a:ext cx="490909" cy="401653"/>
          </a:xfrm>
          <a:prstGeom prst="rect">
            <a:avLst/>
          </a:prstGeom>
        </p:spPr>
      </p:pic>
      <p:pic>
        <p:nvPicPr>
          <p:cNvPr id="36" name="图片 105" descr="AP.png"/>
          <p:cNvPicPr>
            <a:picLocks noChangeAspect="1"/>
          </p:cNvPicPr>
          <p:nvPr/>
        </p:nvPicPr>
        <p:blipFill>
          <a:blip r:embed="rId6" cstate="print"/>
          <a:stretch>
            <a:fillRect/>
          </a:stretch>
        </p:blipFill>
        <p:spPr bwMode="gray">
          <a:xfrm>
            <a:off x="2835799" y="5285491"/>
            <a:ext cx="446281" cy="365140"/>
          </a:xfrm>
          <a:prstGeom prst="rect">
            <a:avLst/>
          </a:prstGeom>
        </p:spPr>
      </p:pic>
      <p:sp>
        <p:nvSpPr>
          <p:cNvPr id="41" name="Rectangle 21"/>
          <p:cNvSpPr>
            <a:spLocks noChangeArrowheads="1"/>
          </p:cNvSpPr>
          <p:nvPr/>
        </p:nvSpPr>
        <p:spPr bwMode="gray">
          <a:xfrm>
            <a:off x="2512955" y="2149646"/>
            <a:ext cx="109196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a:solidFill>
                  <a:srgbClr val="0070C0"/>
                </a:solidFill>
                <a:latin typeface="Huawei Sans" panose="020C0503030203020204" pitchFamily="34" charset="0"/>
              </a:rPr>
              <a:t>HSB channel</a:t>
            </a:r>
          </a:p>
        </p:txBody>
      </p:sp>
      <p:sp>
        <p:nvSpPr>
          <p:cNvPr id="58" name="Oval 4"/>
          <p:cNvSpPr>
            <a:spLocks noChangeAspect="1"/>
          </p:cNvSpPr>
          <p:nvPr/>
        </p:nvSpPr>
        <p:spPr bwMode="gray">
          <a:xfrm>
            <a:off x="2529319" y="3964374"/>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ndParaRPr>
          </a:p>
        </p:txBody>
      </p:sp>
      <p:sp>
        <p:nvSpPr>
          <p:cNvPr id="60" name="矩形 59"/>
          <p:cNvSpPr/>
          <p:nvPr/>
        </p:nvSpPr>
        <p:spPr bwMode="gray">
          <a:xfrm>
            <a:off x="6101908" y="2132523"/>
            <a:ext cx="5744831" cy="2708434"/>
          </a:xfrm>
          <a:prstGeom prst="rect">
            <a:avLst/>
          </a:prstGeom>
        </p:spPr>
        <p:txBody>
          <a:bodyPr wrap="square">
            <a:spAutoFit/>
          </a:bodyPr>
          <a:lstStyle/>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In a dual-link HSB scenario, services are directly bound to the HSB service. In this way, ACs back up service using HSB and maintain the active/standby status based on the dual-link mechanism.</a:t>
            </a:r>
            <a:endParaRPr lang="en-US" altLang="zh-CN" sz="1400" dirty="0">
              <a:latin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An AP sets up CAPWAP tunnels with both the active and standby ACs. ACs synchronize service information through an HSB channel.</a:t>
            </a:r>
            <a:endParaRPr lang="en-US" altLang="zh-CN" sz="1400" dirty="0">
              <a:latin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400" dirty="0">
                <a:latin typeface="Huawei Sans" panose="020C0503030203020204" pitchFamily="34" charset="0"/>
              </a:rPr>
              <a:t>When the link between the AP and active AC fails, the AP instructs the standby AC to take over services from the active AC.</a:t>
            </a:r>
            <a:endParaRPr lang="en-US" altLang="zh-CN" sz="1400" dirty="0">
              <a:latin typeface="Huawei Sans" panose="020C0503030203020204" pitchFamily="34" charset="0"/>
            </a:endParaRPr>
          </a:p>
        </p:txBody>
      </p:sp>
      <p:sp>
        <p:nvSpPr>
          <p:cNvPr id="26" name="Oval 4"/>
          <p:cNvSpPr>
            <a:spLocks noChangeAspect="1"/>
          </p:cNvSpPr>
          <p:nvPr/>
        </p:nvSpPr>
        <p:spPr bwMode="gray">
          <a:xfrm>
            <a:off x="3317227" y="3964374"/>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ndParaRPr>
          </a:p>
        </p:txBody>
      </p:sp>
      <p:sp>
        <p:nvSpPr>
          <p:cNvPr id="29" name="Rectangle 21"/>
          <p:cNvSpPr>
            <a:spLocks noChangeArrowheads="1"/>
          </p:cNvSpPr>
          <p:nvPr/>
        </p:nvSpPr>
        <p:spPr bwMode="gray">
          <a:xfrm>
            <a:off x="328621" y="2193618"/>
            <a:ext cx="9861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a:p>
            <a:pPr algn="r" fontAlgn="ctr"/>
            <a:r>
              <a:rPr lang="en-US" sz="1200" dirty="0">
                <a:latin typeface="Huawei Sans" panose="020C0503030203020204" pitchFamily="34" charset="0"/>
              </a:rPr>
              <a:t>10.1.1.3/24</a:t>
            </a:r>
            <a:endParaRPr lang="en-US" altLang="zh-CN" sz="1200" dirty="0">
              <a:latin typeface="Huawei Sans" panose="020C0503030203020204" pitchFamily="34" charset="0"/>
              <a:ea typeface="微软雅黑" pitchFamily="34" charset="-122"/>
            </a:endParaRPr>
          </a:p>
        </p:txBody>
      </p:sp>
      <p:sp>
        <p:nvSpPr>
          <p:cNvPr id="30" name="Rectangle 21"/>
          <p:cNvSpPr>
            <a:spLocks noChangeArrowheads="1"/>
          </p:cNvSpPr>
          <p:nvPr/>
        </p:nvSpPr>
        <p:spPr bwMode="gray">
          <a:xfrm>
            <a:off x="4791564" y="2193618"/>
            <a:ext cx="955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a:p>
            <a:pPr fontAlgn="ctr"/>
            <a:r>
              <a:rPr lang="en-US" sz="1200" dirty="0">
                <a:latin typeface="Huawei Sans" panose="020C0503030203020204" pitchFamily="34" charset="0"/>
              </a:rPr>
              <a:t>10.1.1.2/24</a:t>
            </a:r>
            <a:endParaRPr lang="en-US" altLang="zh-CN" sz="1200" dirty="0">
              <a:latin typeface="Huawei Sans" panose="020C0503030203020204" pitchFamily="34" charset="0"/>
              <a:ea typeface="微软雅黑" pitchFamily="34" charset="-122"/>
            </a:endParaRPr>
          </a:p>
        </p:txBody>
      </p:sp>
      <p:sp>
        <p:nvSpPr>
          <p:cNvPr id="31" name="Rectangle 21"/>
          <p:cNvSpPr>
            <a:spLocks noChangeArrowheads="1"/>
          </p:cNvSpPr>
          <p:nvPr/>
        </p:nvSpPr>
        <p:spPr bwMode="gray">
          <a:xfrm>
            <a:off x="1510646" y="4107073"/>
            <a:ext cx="97174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Active link</a:t>
            </a:r>
          </a:p>
        </p:txBody>
      </p:sp>
      <p:sp>
        <p:nvSpPr>
          <p:cNvPr id="32" name="Rectangle 21"/>
          <p:cNvSpPr>
            <a:spLocks noChangeArrowheads="1"/>
          </p:cNvSpPr>
          <p:nvPr/>
        </p:nvSpPr>
        <p:spPr bwMode="gray">
          <a:xfrm>
            <a:off x="3538260" y="3898061"/>
            <a:ext cx="111921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Standby link</a:t>
            </a:r>
          </a:p>
        </p:txBody>
      </p:sp>
      <p:sp>
        <p:nvSpPr>
          <p:cNvPr id="33"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34"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37"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8485238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8DA45D-661C-4984-A3C4-5E988282D2B6}"/>
              </a:ext>
            </a:extLst>
          </p:cNvPr>
          <p:cNvSpPr>
            <a:spLocks noGrp="1"/>
          </p:cNvSpPr>
          <p:nvPr>
            <p:ph type="title"/>
          </p:nvPr>
        </p:nvSpPr>
        <p:spPr bwMode="gray"/>
        <p:txBody>
          <a:bodyPr anchor="ctr"/>
          <a:lstStyle/>
          <a:p>
            <a:pPr fontAlgn="ctr"/>
            <a:r>
              <a:rPr lang="en-US" dirty="0">
                <a:latin typeface="Huawei Sans" panose="020C0503030203020204" pitchFamily="34" charset="0"/>
              </a:rPr>
              <a:t>Active/Standby Negotiation and Active Link Establishment</a:t>
            </a:r>
          </a:p>
        </p:txBody>
      </p:sp>
      <p:sp>
        <p:nvSpPr>
          <p:cNvPr id="3" name="矩形 2">
            <a:extLst>
              <a:ext uri="{FF2B5EF4-FFF2-40B4-BE49-F238E27FC236}">
                <a16:creationId xmlns:a16="http://schemas.microsoft.com/office/drawing/2014/main" id="{93A197E3-7E8A-46D8-97A2-EC58EAB1B6B3}"/>
              </a:ext>
            </a:extLst>
          </p:cNvPr>
          <p:cNvSpPr/>
          <p:nvPr/>
        </p:nvSpPr>
        <p:spPr bwMode="gray">
          <a:xfrm>
            <a:off x="6717154" y="2187109"/>
            <a:ext cx="5014048" cy="3477875"/>
          </a:xfrm>
          <a:prstGeom prst="rect">
            <a:avLst/>
          </a:prstGeom>
        </p:spPr>
        <p:txBody>
          <a:bodyPr wrap="square">
            <a:spAutoFit/>
          </a:bodyPr>
          <a:lstStyle/>
          <a:p>
            <a:pPr fontAlgn="ctr">
              <a:lnSpc>
                <a:spcPts val="2400"/>
              </a:lnSpc>
              <a:spcAft>
                <a:spcPts val="600"/>
              </a:spcAft>
            </a:pPr>
            <a:r>
              <a:rPr lang="en-US" sz="1400" dirty="0">
                <a:latin typeface="Huawei Sans" panose="020C0503030203020204" pitchFamily="34" charset="0"/>
              </a:rPr>
              <a:t>The AP sets up an active link with the AC and selects the active AC in the Discovery phase.</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After dual-link HSB is enabled, the AP sends Discovery Request packets.</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The ACs that receive the Discovery Request packets reply with Discovery Response packets.</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After receiving the Discovery Response packets, the AP selects an active AC based on AC priorities, loads, and IP addresses.</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The AP sets up an active link with the active AC.</a:t>
            </a:r>
            <a:endParaRPr lang="en-US" altLang="zh-CN" sz="1400" dirty="0">
              <a:latin typeface="Huawei Sans" panose="020C0503030203020204" pitchFamily="34" charset="0"/>
              <a:ea typeface="+mj-ea"/>
            </a:endParaRPr>
          </a:p>
        </p:txBody>
      </p:sp>
      <p:pic>
        <p:nvPicPr>
          <p:cNvPr id="30" name="图片 102" descr="AC-蓝.png">
            <a:extLst>
              <a:ext uri="{FF2B5EF4-FFF2-40B4-BE49-F238E27FC236}">
                <a16:creationId xmlns:a16="http://schemas.microsoft.com/office/drawing/2014/main" id="{A14C2D6D-6CDA-4867-863D-785565FA0603}"/>
              </a:ext>
            </a:extLst>
          </p:cNvPr>
          <p:cNvPicPr>
            <a:picLocks noChangeAspect="1"/>
          </p:cNvPicPr>
          <p:nvPr/>
        </p:nvPicPr>
        <p:blipFill>
          <a:blip r:embed="rId3" cstate="print"/>
          <a:stretch>
            <a:fillRect/>
          </a:stretch>
        </p:blipFill>
        <p:spPr bwMode="gray">
          <a:xfrm>
            <a:off x="1376702" y="1708705"/>
            <a:ext cx="490909" cy="401653"/>
          </a:xfrm>
          <a:prstGeom prst="rect">
            <a:avLst/>
          </a:prstGeom>
        </p:spPr>
      </p:pic>
      <p:pic>
        <p:nvPicPr>
          <p:cNvPr id="31" name="图片 102" descr="AC-蓝.png">
            <a:extLst>
              <a:ext uri="{FF2B5EF4-FFF2-40B4-BE49-F238E27FC236}">
                <a16:creationId xmlns:a16="http://schemas.microsoft.com/office/drawing/2014/main" id="{793C79B3-F22A-4EBE-81CC-0C6ECC56C534}"/>
              </a:ext>
            </a:extLst>
          </p:cNvPr>
          <p:cNvPicPr>
            <a:picLocks noChangeAspect="1"/>
          </p:cNvPicPr>
          <p:nvPr/>
        </p:nvPicPr>
        <p:blipFill>
          <a:blip r:embed="rId3" cstate="print"/>
          <a:stretch>
            <a:fillRect/>
          </a:stretch>
        </p:blipFill>
        <p:spPr bwMode="gray">
          <a:xfrm>
            <a:off x="6104499" y="1708705"/>
            <a:ext cx="490909" cy="401653"/>
          </a:xfrm>
          <a:prstGeom prst="rect">
            <a:avLst/>
          </a:prstGeom>
        </p:spPr>
      </p:pic>
      <p:pic>
        <p:nvPicPr>
          <p:cNvPr id="36" name="图片 105" descr="AP.png">
            <a:extLst>
              <a:ext uri="{FF2B5EF4-FFF2-40B4-BE49-F238E27FC236}">
                <a16:creationId xmlns:a16="http://schemas.microsoft.com/office/drawing/2014/main" id="{194C861B-1C47-4CA5-963D-C4C94CD81CCF}"/>
              </a:ext>
            </a:extLst>
          </p:cNvPr>
          <p:cNvPicPr>
            <a:picLocks noChangeAspect="1"/>
          </p:cNvPicPr>
          <p:nvPr/>
        </p:nvPicPr>
        <p:blipFill>
          <a:blip r:embed="rId4" cstate="print"/>
          <a:stretch>
            <a:fillRect/>
          </a:stretch>
        </p:blipFill>
        <p:spPr bwMode="gray">
          <a:xfrm>
            <a:off x="3740600" y="1708705"/>
            <a:ext cx="490909" cy="401654"/>
          </a:xfrm>
          <a:prstGeom prst="rect">
            <a:avLst/>
          </a:prstGeom>
        </p:spPr>
      </p:pic>
      <p:sp>
        <p:nvSpPr>
          <p:cNvPr id="40" name="Rectangle 21">
            <a:extLst>
              <a:ext uri="{FF2B5EF4-FFF2-40B4-BE49-F238E27FC236}">
                <a16:creationId xmlns:a16="http://schemas.microsoft.com/office/drawing/2014/main" id="{96C8822D-C2C9-452C-A758-E2CB73B8264E}"/>
              </a:ext>
            </a:extLst>
          </p:cNvPr>
          <p:cNvSpPr>
            <a:spLocks noChangeArrowheads="1"/>
          </p:cNvSpPr>
          <p:nvPr/>
        </p:nvSpPr>
        <p:spPr bwMode="gray">
          <a:xfrm>
            <a:off x="1366517" y="1406845"/>
            <a:ext cx="47480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p:txBody>
      </p:sp>
      <p:sp>
        <p:nvSpPr>
          <p:cNvPr id="41" name="Rectangle 21">
            <a:extLst>
              <a:ext uri="{FF2B5EF4-FFF2-40B4-BE49-F238E27FC236}">
                <a16:creationId xmlns:a16="http://schemas.microsoft.com/office/drawing/2014/main" id="{B2985953-5DD2-4450-AC5A-4941A453A4AC}"/>
              </a:ext>
            </a:extLst>
          </p:cNvPr>
          <p:cNvSpPr>
            <a:spLocks noChangeArrowheads="1"/>
          </p:cNvSpPr>
          <p:nvPr/>
        </p:nvSpPr>
        <p:spPr bwMode="gray">
          <a:xfrm>
            <a:off x="6112548" y="1406845"/>
            <a:ext cx="4748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p:txBody>
      </p:sp>
      <p:sp>
        <p:nvSpPr>
          <p:cNvPr id="49" name="Rectangle 21">
            <a:extLst>
              <a:ext uri="{FF2B5EF4-FFF2-40B4-BE49-F238E27FC236}">
                <a16:creationId xmlns:a16="http://schemas.microsoft.com/office/drawing/2014/main" id="{42953D4C-F5EE-4D12-8E91-E76493918D6F}"/>
              </a:ext>
            </a:extLst>
          </p:cNvPr>
          <p:cNvSpPr>
            <a:spLocks noChangeArrowheads="1"/>
          </p:cNvSpPr>
          <p:nvPr/>
        </p:nvSpPr>
        <p:spPr bwMode="gray">
          <a:xfrm>
            <a:off x="3814403" y="1447197"/>
            <a:ext cx="38343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AP</a:t>
            </a:r>
          </a:p>
        </p:txBody>
      </p:sp>
      <p:cxnSp>
        <p:nvCxnSpPr>
          <p:cNvPr id="51" name="直接连接符 50">
            <a:extLst>
              <a:ext uri="{FF2B5EF4-FFF2-40B4-BE49-F238E27FC236}">
                <a16:creationId xmlns:a16="http://schemas.microsoft.com/office/drawing/2014/main" id="{012B63B2-ED05-425E-BA77-306351017316}"/>
              </a:ext>
            </a:extLst>
          </p:cNvPr>
          <p:cNvCxnSpPr>
            <a:stCxn id="36" idx="3"/>
            <a:endCxn id="31" idx="1"/>
          </p:cNvCxnSpPr>
          <p:nvPr/>
        </p:nvCxnSpPr>
        <p:spPr bwMode="gray">
          <a:xfrm>
            <a:off x="4231509" y="1909532"/>
            <a:ext cx="1872990"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6C3A949-3AD6-4636-AF1D-245A5E5E6F23}"/>
              </a:ext>
            </a:extLst>
          </p:cNvPr>
          <p:cNvCxnSpPr>
            <a:cxnSpLocks/>
            <a:stCxn id="36" idx="1"/>
            <a:endCxn id="30" idx="3"/>
          </p:cNvCxnSpPr>
          <p:nvPr/>
        </p:nvCxnSpPr>
        <p:spPr bwMode="gray">
          <a:xfrm flipH="1">
            <a:off x="1867611" y="1909532"/>
            <a:ext cx="1872989"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30ABB0C6-A80B-41A0-9232-C117041DAC09}"/>
              </a:ext>
            </a:extLst>
          </p:cNvPr>
          <p:cNvCxnSpPr>
            <a:cxnSpLocks/>
          </p:cNvCxnSpPr>
          <p:nvPr/>
        </p:nvCxnSpPr>
        <p:spPr bwMode="gray">
          <a:xfrm>
            <a:off x="1768154" y="2537055"/>
            <a:ext cx="4464000" cy="0"/>
          </a:xfrm>
          <a:prstGeom prst="straightConnector1">
            <a:avLst/>
          </a:prstGeom>
          <a:ln w="19050">
            <a:solidFill>
              <a:srgbClr val="EC7061"/>
            </a:solidFill>
            <a:prstDash val="solid"/>
            <a:headEnd type="triangl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3D704757-E17A-4B2A-AFD5-4D7888628C9E}"/>
              </a:ext>
            </a:extLst>
          </p:cNvPr>
          <p:cNvSpPr/>
          <p:nvPr/>
        </p:nvSpPr>
        <p:spPr bwMode="gray">
          <a:xfrm>
            <a:off x="4181084" y="2249759"/>
            <a:ext cx="1512000" cy="276999"/>
          </a:xfrm>
          <a:prstGeom prst="rect">
            <a:avLst/>
          </a:prstGeom>
        </p:spPr>
        <p:txBody>
          <a:bodyPr wrap="square">
            <a:spAutoFit/>
          </a:bodyPr>
          <a:lstStyle/>
          <a:p>
            <a:pPr fontAlgn="ctr"/>
            <a:r>
              <a:rPr lang="en-US" sz="1200" dirty="0">
                <a:latin typeface="Huawei Sans" panose="020C0503030203020204" pitchFamily="34" charset="0"/>
              </a:rPr>
              <a:t>Discovery Request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a:extLst>
              <a:ext uri="{FF2B5EF4-FFF2-40B4-BE49-F238E27FC236}">
                <a16:creationId xmlns:a16="http://schemas.microsoft.com/office/drawing/2014/main" id="{8607CC59-3CB7-4D70-AA20-89331EBEBF74}"/>
              </a:ext>
            </a:extLst>
          </p:cNvPr>
          <p:cNvCxnSpPr>
            <a:cxnSpLocks/>
          </p:cNvCxnSpPr>
          <p:nvPr/>
        </p:nvCxnSpPr>
        <p:spPr bwMode="gray">
          <a:xfrm>
            <a:off x="1768154" y="2989692"/>
            <a:ext cx="2124000"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874FCEF2-0C73-4CDD-9FBC-362A7C63C376}"/>
              </a:ext>
            </a:extLst>
          </p:cNvPr>
          <p:cNvCxnSpPr>
            <a:cxnSpLocks/>
          </p:cNvCxnSpPr>
          <p:nvPr/>
        </p:nvCxnSpPr>
        <p:spPr bwMode="gray">
          <a:xfrm flipH="1">
            <a:off x="4108154" y="2989692"/>
            <a:ext cx="2124000"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A1BBBA9C-2204-4AA9-B587-1407C00103AD}"/>
              </a:ext>
            </a:extLst>
          </p:cNvPr>
          <p:cNvSpPr/>
          <p:nvPr/>
        </p:nvSpPr>
        <p:spPr bwMode="gray">
          <a:xfrm>
            <a:off x="1831654" y="2671009"/>
            <a:ext cx="1620000" cy="276999"/>
          </a:xfrm>
          <a:prstGeom prst="rect">
            <a:avLst/>
          </a:prstGeom>
        </p:spPr>
        <p:txBody>
          <a:bodyPr wrap="square">
            <a:spAutoFit/>
          </a:bodyPr>
          <a:lstStyle/>
          <a:p>
            <a:pPr fontAlgn="ctr"/>
            <a:r>
              <a:rPr lang="en-US" sz="1200" dirty="0">
                <a:latin typeface="Huawei Sans" panose="020C0503030203020204" pitchFamily="34" charset="0"/>
              </a:rPr>
              <a:t>Discovery Response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id="{69856A47-5F21-4C74-AD50-EE589AAE09EA}"/>
              </a:ext>
            </a:extLst>
          </p:cNvPr>
          <p:cNvSpPr/>
          <p:nvPr/>
        </p:nvSpPr>
        <p:spPr bwMode="gray">
          <a:xfrm>
            <a:off x="4591542" y="2671009"/>
            <a:ext cx="1620000" cy="276999"/>
          </a:xfrm>
          <a:prstGeom prst="rect">
            <a:avLst/>
          </a:prstGeom>
        </p:spPr>
        <p:txBody>
          <a:bodyPr wrap="square">
            <a:spAutoFit/>
          </a:bodyPr>
          <a:lstStyle/>
          <a:p>
            <a:pPr algn="r" fontAlgn="ctr"/>
            <a:r>
              <a:rPr lang="en-US" sz="1200" dirty="0">
                <a:latin typeface="Huawei Sans" panose="020C0503030203020204" pitchFamily="34" charset="0"/>
              </a:rPr>
              <a:t>Discovery Response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a:extLst>
              <a:ext uri="{FF2B5EF4-FFF2-40B4-BE49-F238E27FC236}">
                <a16:creationId xmlns:a16="http://schemas.microsoft.com/office/drawing/2014/main" id="{E0ACA443-2730-4652-89DF-82B0EA9C936A}"/>
              </a:ext>
            </a:extLst>
          </p:cNvPr>
          <p:cNvCxnSpPr>
            <a:cxnSpLocks/>
          </p:cNvCxnSpPr>
          <p:nvPr/>
        </p:nvCxnSpPr>
        <p:spPr bwMode="gray">
          <a:xfrm flipH="1">
            <a:off x="1766929" y="3713592"/>
            <a:ext cx="212522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E8310C0A-655C-4DCE-B423-FBED0AFF80B5}"/>
              </a:ext>
            </a:extLst>
          </p:cNvPr>
          <p:cNvSpPr/>
          <p:nvPr/>
        </p:nvSpPr>
        <p:spPr bwMode="gray">
          <a:xfrm>
            <a:off x="2272154" y="3403748"/>
            <a:ext cx="1620000" cy="276999"/>
          </a:xfrm>
          <a:prstGeom prst="rect">
            <a:avLst/>
          </a:prstGeom>
        </p:spPr>
        <p:txBody>
          <a:bodyPr wrap="square">
            <a:spAutoFit/>
          </a:bodyPr>
          <a:lstStyle/>
          <a:p>
            <a:pPr algn="r" fontAlgn="ctr"/>
            <a:r>
              <a:rPr lang="en-US" sz="1200" dirty="0">
                <a:latin typeface="Huawei Sans" panose="020C0503030203020204" pitchFamily="34" charset="0"/>
              </a:rPr>
              <a:t>Join Request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a:extLst>
              <a:ext uri="{FF2B5EF4-FFF2-40B4-BE49-F238E27FC236}">
                <a16:creationId xmlns:a16="http://schemas.microsoft.com/office/drawing/2014/main" id="{66B0A2E3-0D92-4825-A543-353B6933C58B}"/>
              </a:ext>
            </a:extLst>
          </p:cNvPr>
          <p:cNvCxnSpPr/>
          <p:nvPr/>
        </p:nvCxnSpPr>
        <p:spPr bwMode="gray">
          <a:xfrm flipH="1">
            <a:off x="1595746" y="2110356"/>
            <a:ext cx="1"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ED1A88A3-E710-470E-A036-BAE9AC746563}"/>
              </a:ext>
            </a:extLst>
          </p:cNvPr>
          <p:cNvSpPr/>
          <p:nvPr/>
        </p:nvSpPr>
        <p:spPr bwMode="gray">
          <a:xfrm>
            <a:off x="2253154" y="2261799"/>
            <a:ext cx="1512000" cy="276999"/>
          </a:xfrm>
          <a:prstGeom prst="rect">
            <a:avLst/>
          </a:prstGeom>
        </p:spPr>
        <p:txBody>
          <a:bodyPr wrap="square">
            <a:spAutoFit/>
          </a:bodyPr>
          <a:lstStyle/>
          <a:p>
            <a:pPr algn="r" fontAlgn="ctr"/>
            <a:r>
              <a:rPr lang="en-US" sz="1200" dirty="0">
                <a:latin typeface="Huawei Sans" panose="020C0503030203020204" pitchFamily="34" charset="0"/>
              </a:rPr>
              <a:t>Discovery Request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a:extLst>
              <a:ext uri="{FF2B5EF4-FFF2-40B4-BE49-F238E27FC236}">
                <a16:creationId xmlns:a16="http://schemas.microsoft.com/office/drawing/2014/main" id="{9D0ADF88-13D5-42F5-BF94-B6B04D7A2E9A}"/>
              </a:ext>
            </a:extLst>
          </p:cNvPr>
          <p:cNvCxnSpPr/>
          <p:nvPr/>
        </p:nvCxnSpPr>
        <p:spPr bwMode="gray">
          <a:xfrm flipH="1">
            <a:off x="4006282" y="2093592"/>
            <a:ext cx="1"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5C0B9E7C-14A2-40AC-AADE-0CA480F31A26}"/>
              </a:ext>
            </a:extLst>
          </p:cNvPr>
          <p:cNvSpPr txBox="1"/>
          <p:nvPr/>
        </p:nvSpPr>
        <p:spPr bwMode="gray">
          <a:xfrm>
            <a:off x="2217871" y="3035127"/>
            <a:ext cx="3894677" cy="396000"/>
          </a:xfrm>
          <a:prstGeom prst="rect">
            <a:avLst/>
          </a:prstGeom>
          <a:solidFill>
            <a:schemeClr val="bg1"/>
          </a:solidFill>
        </p:spPr>
        <p:txBody>
          <a:bodyPr wrap="square" rtlCol="0" anchor="ctr" anchorCtr="0">
            <a:noAutofit/>
          </a:bodyPr>
          <a:lstStyle/>
          <a:p>
            <a:pPr fontAlgn="ctr"/>
            <a:r>
              <a:rPr lang="en-US" sz="1200" dirty="0">
                <a:solidFill>
                  <a:srgbClr val="EC7061"/>
                </a:solidFill>
                <a:latin typeface="Huawei Sans" panose="020C0503030203020204" pitchFamily="34" charset="0"/>
              </a:rPr>
              <a:t>Select the active AC based on AC priorities, loads, and IP addresses.</a:t>
            </a:r>
          </a:p>
        </p:txBody>
      </p:sp>
      <p:cxnSp>
        <p:nvCxnSpPr>
          <p:cNvPr id="76" name="直接箭头连接符 75">
            <a:extLst>
              <a:ext uri="{FF2B5EF4-FFF2-40B4-BE49-F238E27FC236}">
                <a16:creationId xmlns:a16="http://schemas.microsoft.com/office/drawing/2014/main" id="{BEA1545B-88C2-47DA-9F5F-EF0D02302436}"/>
              </a:ext>
            </a:extLst>
          </p:cNvPr>
          <p:cNvCxnSpPr>
            <a:cxnSpLocks/>
          </p:cNvCxnSpPr>
          <p:nvPr/>
        </p:nvCxnSpPr>
        <p:spPr bwMode="gray">
          <a:xfrm>
            <a:off x="1768154" y="4056492"/>
            <a:ext cx="2124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id="{585B7ACF-592C-41CD-8675-BBF8D43DE88B}"/>
              </a:ext>
            </a:extLst>
          </p:cNvPr>
          <p:cNvSpPr/>
          <p:nvPr/>
        </p:nvSpPr>
        <p:spPr bwMode="gray">
          <a:xfrm>
            <a:off x="2284411" y="3787548"/>
            <a:ext cx="1620000" cy="276999"/>
          </a:xfrm>
          <a:prstGeom prst="rect">
            <a:avLst/>
          </a:prstGeom>
        </p:spPr>
        <p:txBody>
          <a:bodyPr wrap="square">
            <a:spAutoFit/>
          </a:bodyPr>
          <a:lstStyle/>
          <a:p>
            <a:pPr algn="r" fontAlgn="ctr"/>
            <a:r>
              <a:rPr lang="en-US" sz="1200" dirty="0">
                <a:latin typeface="Huawei Sans" panose="020C0503030203020204" pitchFamily="34" charset="0"/>
              </a:rPr>
              <a:t>...</a:t>
            </a:r>
          </a:p>
        </p:txBody>
      </p:sp>
      <p:sp>
        <p:nvSpPr>
          <p:cNvPr id="78" name="TextBox 35">
            <a:extLst>
              <a:ext uri="{FF2B5EF4-FFF2-40B4-BE49-F238E27FC236}">
                <a16:creationId xmlns:a16="http://schemas.microsoft.com/office/drawing/2014/main" id="{F649700A-1B25-43E3-8C45-6FC0756756C2}"/>
              </a:ext>
            </a:extLst>
          </p:cNvPr>
          <p:cNvSpPr txBox="1"/>
          <p:nvPr/>
        </p:nvSpPr>
        <p:spPr bwMode="gray">
          <a:xfrm>
            <a:off x="361513" y="1708217"/>
            <a:ext cx="1008000" cy="461665"/>
          </a:xfrm>
          <a:prstGeom prst="rect">
            <a:avLst/>
          </a:prstGeom>
          <a:noFill/>
        </p:spPr>
        <p:txBody>
          <a:bodyPr wrap="square" rtlCol="0">
            <a:spAutoFit/>
          </a:bodyPr>
          <a:lstStyle/>
          <a:p>
            <a:pPr algn="r" fontAlgn="ctr"/>
            <a:r>
              <a:rPr lang="en-US" sz="1200" dirty="0">
                <a:solidFill>
                  <a:srgbClr val="C00000"/>
                </a:solidFill>
                <a:latin typeface="Huawei Sans" panose="020C0503030203020204" pitchFamily="34" charset="0"/>
              </a:rPr>
              <a:t>Priority: 1</a:t>
            </a:r>
          </a:p>
          <a:p>
            <a:pPr algn="r" fontAlgn="ctr"/>
            <a:r>
              <a:rPr lang="en-US" sz="1200" dirty="0">
                <a:latin typeface="Huawei Sans" panose="020C0503030203020204" pitchFamily="34" charset="0"/>
              </a:rPr>
              <a:t>10.1.10.100</a:t>
            </a:r>
            <a:endParaRPr lang="en-US" altLang="zh-CN" sz="1200" dirty="0">
              <a:latin typeface="Huawei Sans" panose="020C0503030203020204" pitchFamily="34" charset="0"/>
              <a:ea typeface="+mj-ea"/>
            </a:endParaRPr>
          </a:p>
        </p:txBody>
      </p:sp>
      <p:sp>
        <p:nvSpPr>
          <p:cNvPr id="79" name="TextBox 35">
            <a:extLst>
              <a:ext uri="{FF2B5EF4-FFF2-40B4-BE49-F238E27FC236}">
                <a16:creationId xmlns:a16="http://schemas.microsoft.com/office/drawing/2014/main" id="{93774140-3B4A-47F8-89FF-8B4EE72E30C2}"/>
              </a:ext>
            </a:extLst>
          </p:cNvPr>
          <p:cNvSpPr txBox="1"/>
          <p:nvPr/>
        </p:nvSpPr>
        <p:spPr bwMode="gray">
          <a:xfrm>
            <a:off x="6595408" y="1709930"/>
            <a:ext cx="1117987" cy="461665"/>
          </a:xfrm>
          <a:prstGeom prst="rect">
            <a:avLst/>
          </a:prstGeom>
          <a:noFill/>
        </p:spPr>
        <p:txBody>
          <a:bodyPr wrap="square" rtlCol="0">
            <a:spAutoFit/>
          </a:bodyPr>
          <a:lstStyle/>
          <a:p>
            <a:pPr fontAlgn="ctr"/>
            <a:r>
              <a:rPr lang="en-US" sz="1200" dirty="0">
                <a:solidFill>
                  <a:srgbClr val="C00000"/>
                </a:solidFill>
                <a:latin typeface="Huawei Sans" panose="020C0503030203020204" pitchFamily="34" charset="0"/>
              </a:rPr>
              <a:t>Priority: 2</a:t>
            </a:r>
          </a:p>
          <a:p>
            <a:pPr fontAlgn="ctr"/>
            <a:r>
              <a:rPr lang="en-US" sz="1200" dirty="0">
                <a:latin typeface="Huawei Sans" panose="020C0503030203020204" pitchFamily="34" charset="0"/>
              </a:rPr>
              <a:t>10.1.10.200</a:t>
            </a:r>
            <a:endParaRPr lang="en-US" altLang="zh-CN" sz="1200" dirty="0">
              <a:latin typeface="Huawei Sans" panose="020C0503030203020204" pitchFamily="34" charset="0"/>
              <a:ea typeface="+mj-ea"/>
            </a:endParaRPr>
          </a:p>
        </p:txBody>
      </p:sp>
      <p:cxnSp>
        <p:nvCxnSpPr>
          <p:cNvPr id="80" name="直接连接符 79">
            <a:extLst>
              <a:ext uri="{FF2B5EF4-FFF2-40B4-BE49-F238E27FC236}">
                <a16:creationId xmlns:a16="http://schemas.microsoft.com/office/drawing/2014/main" id="{2390408D-0153-49BF-B4DC-0EAA0E058EC5}"/>
              </a:ext>
            </a:extLst>
          </p:cNvPr>
          <p:cNvCxnSpPr>
            <a:cxnSpLocks/>
            <a:stCxn id="31" idx="2"/>
          </p:cNvCxnSpPr>
          <p:nvPr/>
        </p:nvCxnSpPr>
        <p:spPr bwMode="gray">
          <a:xfrm flipH="1">
            <a:off x="6331683" y="2110358"/>
            <a:ext cx="0"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3" name="Oval 4">
            <a:extLst>
              <a:ext uri="{FF2B5EF4-FFF2-40B4-BE49-F238E27FC236}">
                <a16:creationId xmlns:a16="http://schemas.microsoft.com/office/drawing/2014/main" id="{C95C0112-9184-4563-BBAC-3E1D1FE42AA6}"/>
              </a:ext>
            </a:extLst>
          </p:cNvPr>
          <p:cNvSpPr>
            <a:spLocks noChangeAspect="1"/>
          </p:cNvSpPr>
          <p:nvPr/>
        </p:nvSpPr>
        <p:spPr bwMode="gray">
          <a:xfrm>
            <a:off x="4054084" y="229909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ndParaRPr>
          </a:p>
        </p:txBody>
      </p:sp>
      <p:sp>
        <p:nvSpPr>
          <p:cNvPr id="84" name="Oval 4">
            <a:extLst>
              <a:ext uri="{FF2B5EF4-FFF2-40B4-BE49-F238E27FC236}">
                <a16:creationId xmlns:a16="http://schemas.microsoft.com/office/drawing/2014/main" id="{904C2B55-0022-42DB-B8DC-F0825750C0FD}"/>
              </a:ext>
            </a:extLst>
          </p:cNvPr>
          <p:cNvSpPr>
            <a:spLocks noChangeAspect="1"/>
          </p:cNvSpPr>
          <p:nvPr/>
        </p:nvSpPr>
        <p:spPr bwMode="gray">
          <a:xfrm>
            <a:off x="3735128" y="229909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ndParaRPr>
          </a:p>
        </p:txBody>
      </p:sp>
      <p:sp>
        <p:nvSpPr>
          <p:cNvPr id="85" name="Oval 4">
            <a:extLst>
              <a:ext uri="{FF2B5EF4-FFF2-40B4-BE49-F238E27FC236}">
                <a16:creationId xmlns:a16="http://schemas.microsoft.com/office/drawing/2014/main" id="{F6CBE7F3-C2BE-4F9E-883E-28F39B798DAB}"/>
              </a:ext>
            </a:extLst>
          </p:cNvPr>
          <p:cNvSpPr>
            <a:spLocks noChangeAspect="1"/>
          </p:cNvSpPr>
          <p:nvPr/>
        </p:nvSpPr>
        <p:spPr bwMode="gray">
          <a:xfrm>
            <a:off x="4528058" y="2718570"/>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ndParaRPr>
          </a:p>
        </p:txBody>
      </p:sp>
      <p:sp>
        <p:nvSpPr>
          <p:cNvPr id="86" name="Oval 4">
            <a:extLst>
              <a:ext uri="{FF2B5EF4-FFF2-40B4-BE49-F238E27FC236}">
                <a16:creationId xmlns:a16="http://schemas.microsoft.com/office/drawing/2014/main" id="{7603C51B-61FA-44B2-A931-D1ED8C555C23}"/>
              </a:ext>
            </a:extLst>
          </p:cNvPr>
          <p:cNvSpPr>
            <a:spLocks noChangeAspect="1"/>
          </p:cNvSpPr>
          <p:nvPr/>
        </p:nvSpPr>
        <p:spPr bwMode="gray">
          <a:xfrm>
            <a:off x="1684058" y="270515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ndParaRPr>
          </a:p>
        </p:txBody>
      </p:sp>
      <p:sp>
        <p:nvSpPr>
          <p:cNvPr id="87" name="Oval 4">
            <a:extLst>
              <a:ext uri="{FF2B5EF4-FFF2-40B4-BE49-F238E27FC236}">
                <a16:creationId xmlns:a16="http://schemas.microsoft.com/office/drawing/2014/main" id="{7C975B41-4753-4924-BADE-4F62721CADC6}"/>
              </a:ext>
            </a:extLst>
          </p:cNvPr>
          <p:cNvSpPr>
            <a:spLocks noChangeAspect="1"/>
          </p:cNvSpPr>
          <p:nvPr/>
        </p:nvSpPr>
        <p:spPr bwMode="gray">
          <a:xfrm>
            <a:off x="2041640" y="3154631"/>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ndParaRPr>
          </a:p>
        </p:txBody>
      </p:sp>
      <p:sp>
        <p:nvSpPr>
          <p:cNvPr id="88" name="Oval 4">
            <a:extLst>
              <a:ext uri="{FF2B5EF4-FFF2-40B4-BE49-F238E27FC236}">
                <a16:creationId xmlns:a16="http://schemas.microsoft.com/office/drawing/2014/main" id="{E06789BB-4BF3-452C-B62B-F736DCA81820}"/>
              </a:ext>
            </a:extLst>
          </p:cNvPr>
          <p:cNvSpPr>
            <a:spLocks noChangeAspect="1"/>
          </p:cNvSpPr>
          <p:nvPr/>
        </p:nvSpPr>
        <p:spPr bwMode="gray">
          <a:xfrm>
            <a:off x="2710831" y="3445894"/>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ndParaRPr>
          </a:p>
        </p:txBody>
      </p:sp>
      <p:sp>
        <p:nvSpPr>
          <p:cNvPr id="39" name="五边形 24">
            <a:extLst>
              <a:ext uri="{FF2B5EF4-FFF2-40B4-BE49-F238E27FC236}">
                <a16:creationId xmlns:a16="http://schemas.microsoft.com/office/drawing/2014/main" id="{AB03EF21-28EB-42C6-AF1A-EA9B4ED8FF95}"/>
              </a:ext>
            </a:extLst>
          </p:cNvPr>
          <p:cNvSpPr/>
          <p:nvPr/>
        </p:nvSpPr>
        <p:spPr bwMode="gray">
          <a:xfrm>
            <a:off x="8392028" y="36699"/>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2" name="燕尾形 25">
            <a:extLst>
              <a:ext uri="{FF2B5EF4-FFF2-40B4-BE49-F238E27FC236}">
                <a16:creationId xmlns:a16="http://schemas.microsoft.com/office/drawing/2014/main" id="{D4AC2679-7BA3-4CF9-A0D2-0C7B4302930E}"/>
              </a:ext>
            </a:extLst>
          </p:cNvPr>
          <p:cNvSpPr/>
          <p:nvPr/>
        </p:nvSpPr>
        <p:spPr bwMode="gray">
          <a:xfrm>
            <a:off x="9593580" y="36699"/>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43" name="燕尾形 27">
            <a:extLst>
              <a:ext uri="{FF2B5EF4-FFF2-40B4-BE49-F238E27FC236}">
                <a16:creationId xmlns:a16="http://schemas.microsoft.com/office/drawing/2014/main" id="{2895A0EC-C8C2-4395-BA05-6D9C0B2C0A42}"/>
              </a:ext>
            </a:extLst>
          </p:cNvPr>
          <p:cNvSpPr/>
          <p:nvPr/>
        </p:nvSpPr>
        <p:spPr bwMode="gray">
          <a:xfrm>
            <a:off x="10872442" y="36699"/>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1058951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8DA45D-661C-4984-A3C4-5E988282D2B6}"/>
              </a:ext>
            </a:extLst>
          </p:cNvPr>
          <p:cNvSpPr>
            <a:spLocks noGrp="1"/>
          </p:cNvSpPr>
          <p:nvPr>
            <p:ph type="title"/>
          </p:nvPr>
        </p:nvSpPr>
        <p:spPr bwMode="gray"/>
        <p:txBody>
          <a:bodyPr anchor="ctr"/>
          <a:lstStyle/>
          <a:p>
            <a:pPr fontAlgn="ctr"/>
            <a:r>
              <a:rPr lang="en-US" dirty="0">
                <a:latin typeface="Huawei Sans" panose="020C0503030203020204" pitchFamily="34" charset="0"/>
              </a:rPr>
              <a:t>Active/Standby Negotiation and Active Link Establishment</a:t>
            </a:r>
          </a:p>
        </p:txBody>
      </p:sp>
      <p:sp>
        <p:nvSpPr>
          <p:cNvPr id="3" name="矩形 2">
            <a:extLst>
              <a:ext uri="{FF2B5EF4-FFF2-40B4-BE49-F238E27FC236}">
                <a16:creationId xmlns:a16="http://schemas.microsoft.com/office/drawing/2014/main" id="{93A197E3-7E8A-46D8-97A2-EC58EAB1B6B3}"/>
              </a:ext>
            </a:extLst>
          </p:cNvPr>
          <p:cNvSpPr/>
          <p:nvPr/>
        </p:nvSpPr>
        <p:spPr bwMode="gray">
          <a:xfrm>
            <a:off x="6717154" y="2187109"/>
            <a:ext cx="5014048" cy="3477875"/>
          </a:xfrm>
          <a:prstGeom prst="rect">
            <a:avLst/>
          </a:prstGeom>
        </p:spPr>
        <p:txBody>
          <a:bodyPr wrap="square">
            <a:spAutoFit/>
          </a:bodyPr>
          <a:lstStyle/>
          <a:p>
            <a:pPr fontAlgn="ctr">
              <a:lnSpc>
                <a:spcPts val="2400"/>
              </a:lnSpc>
              <a:spcAft>
                <a:spcPts val="600"/>
              </a:spcAft>
            </a:pPr>
            <a:r>
              <a:rPr lang="en-US" sz="1400" dirty="0">
                <a:latin typeface="Huawei Sans" panose="020C0503030203020204" pitchFamily="34" charset="0"/>
              </a:rPr>
              <a:t>The AP sets up an active link with the AC and selects the active AC in the Discovery phase.</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After dual-link HSB is enabled, the AP sends Discovery Request packets.</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The ACs that receive the Discovery Request packets reply with Discovery Response packets.</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After receiving the Discovery Response packets, the AP selects an active AC based on AC priorities, loads, and IP addresses.</a:t>
            </a:r>
            <a:endParaRPr lang="en-US" altLang="zh-CN" sz="14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400" dirty="0">
                <a:latin typeface="Huawei Sans" panose="020C0503030203020204" pitchFamily="34" charset="0"/>
              </a:rPr>
              <a:t>The AP sets up an active link with the active AC.</a:t>
            </a:r>
            <a:endParaRPr lang="en-US" altLang="zh-CN" sz="1400" dirty="0">
              <a:latin typeface="Huawei Sans" panose="020C0503030203020204" pitchFamily="34" charset="0"/>
              <a:ea typeface="+mj-ea"/>
            </a:endParaRPr>
          </a:p>
        </p:txBody>
      </p:sp>
      <p:pic>
        <p:nvPicPr>
          <p:cNvPr id="30" name="图片 102" descr="AC-蓝.png">
            <a:extLst>
              <a:ext uri="{FF2B5EF4-FFF2-40B4-BE49-F238E27FC236}">
                <a16:creationId xmlns:a16="http://schemas.microsoft.com/office/drawing/2014/main" id="{A14C2D6D-6CDA-4867-863D-785565FA0603}"/>
              </a:ext>
            </a:extLst>
          </p:cNvPr>
          <p:cNvPicPr>
            <a:picLocks noChangeAspect="1"/>
          </p:cNvPicPr>
          <p:nvPr/>
        </p:nvPicPr>
        <p:blipFill>
          <a:blip r:embed="rId3" cstate="print"/>
          <a:stretch>
            <a:fillRect/>
          </a:stretch>
        </p:blipFill>
        <p:spPr bwMode="gray">
          <a:xfrm>
            <a:off x="1376702" y="1708705"/>
            <a:ext cx="490909" cy="401653"/>
          </a:xfrm>
          <a:prstGeom prst="rect">
            <a:avLst/>
          </a:prstGeom>
        </p:spPr>
      </p:pic>
      <p:pic>
        <p:nvPicPr>
          <p:cNvPr id="31" name="图片 102" descr="AC-蓝.png">
            <a:extLst>
              <a:ext uri="{FF2B5EF4-FFF2-40B4-BE49-F238E27FC236}">
                <a16:creationId xmlns:a16="http://schemas.microsoft.com/office/drawing/2014/main" id="{793C79B3-F22A-4EBE-81CC-0C6ECC56C534}"/>
              </a:ext>
            </a:extLst>
          </p:cNvPr>
          <p:cNvPicPr>
            <a:picLocks noChangeAspect="1"/>
          </p:cNvPicPr>
          <p:nvPr/>
        </p:nvPicPr>
        <p:blipFill>
          <a:blip r:embed="rId3" cstate="print"/>
          <a:stretch>
            <a:fillRect/>
          </a:stretch>
        </p:blipFill>
        <p:spPr bwMode="gray">
          <a:xfrm>
            <a:off x="6104499" y="1708705"/>
            <a:ext cx="490909" cy="401653"/>
          </a:xfrm>
          <a:prstGeom prst="rect">
            <a:avLst/>
          </a:prstGeom>
        </p:spPr>
      </p:pic>
      <p:pic>
        <p:nvPicPr>
          <p:cNvPr id="36" name="图片 105" descr="AP.png">
            <a:extLst>
              <a:ext uri="{FF2B5EF4-FFF2-40B4-BE49-F238E27FC236}">
                <a16:creationId xmlns:a16="http://schemas.microsoft.com/office/drawing/2014/main" id="{194C861B-1C47-4CA5-963D-C4C94CD81CCF}"/>
              </a:ext>
            </a:extLst>
          </p:cNvPr>
          <p:cNvPicPr>
            <a:picLocks noChangeAspect="1"/>
          </p:cNvPicPr>
          <p:nvPr/>
        </p:nvPicPr>
        <p:blipFill>
          <a:blip r:embed="rId4" cstate="print"/>
          <a:stretch>
            <a:fillRect/>
          </a:stretch>
        </p:blipFill>
        <p:spPr bwMode="gray">
          <a:xfrm>
            <a:off x="3740600" y="1708705"/>
            <a:ext cx="490909" cy="401654"/>
          </a:xfrm>
          <a:prstGeom prst="rect">
            <a:avLst/>
          </a:prstGeom>
        </p:spPr>
      </p:pic>
      <p:sp>
        <p:nvSpPr>
          <p:cNvPr id="40" name="Rectangle 21">
            <a:extLst>
              <a:ext uri="{FF2B5EF4-FFF2-40B4-BE49-F238E27FC236}">
                <a16:creationId xmlns:a16="http://schemas.microsoft.com/office/drawing/2014/main" id="{96C8822D-C2C9-452C-A758-E2CB73B8264E}"/>
              </a:ext>
            </a:extLst>
          </p:cNvPr>
          <p:cNvSpPr>
            <a:spLocks noChangeArrowheads="1"/>
          </p:cNvSpPr>
          <p:nvPr/>
        </p:nvSpPr>
        <p:spPr bwMode="gray">
          <a:xfrm>
            <a:off x="1366517" y="1406845"/>
            <a:ext cx="47480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p:txBody>
      </p:sp>
      <p:sp>
        <p:nvSpPr>
          <p:cNvPr id="41" name="Rectangle 21">
            <a:extLst>
              <a:ext uri="{FF2B5EF4-FFF2-40B4-BE49-F238E27FC236}">
                <a16:creationId xmlns:a16="http://schemas.microsoft.com/office/drawing/2014/main" id="{B2985953-5DD2-4450-AC5A-4941A453A4AC}"/>
              </a:ext>
            </a:extLst>
          </p:cNvPr>
          <p:cNvSpPr>
            <a:spLocks noChangeArrowheads="1"/>
          </p:cNvSpPr>
          <p:nvPr/>
        </p:nvSpPr>
        <p:spPr bwMode="gray">
          <a:xfrm>
            <a:off x="6112548" y="1406845"/>
            <a:ext cx="4748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p:txBody>
      </p:sp>
      <p:sp>
        <p:nvSpPr>
          <p:cNvPr id="49" name="Rectangle 21">
            <a:extLst>
              <a:ext uri="{FF2B5EF4-FFF2-40B4-BE49-F238E27FC236}">
                <a16:creationId xmlns:a16="http://schemas.microsoft.com/office/drawing/2014/main" id="{42953D4C-F5EE-4D12-8E91-E76493918D6F}"/>
              </a:ext>
            </a:extLst>
          </p:cNvPr>
          <p:cNvSpPr>
            <a:spLocks noChangeArrowheads="1"/>
          </p:cNvSpPr>
          <p:nvPr/>
        </p:nvSpPr>
        <p:spPr bwMode="gray">
          <a:xfrm>
            <a:off x="3814403" y="1447197"/>
            <a:ext cx="38343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AP</a:t>
            </a:r>
          </a:p>
        </p:txBody>
      </p:sp>
      <p:cxnSp>
        <p:nvCxnSpPr>
          <p:cNvPr id="51" name="直接连接符 50">
            <a:extLst>
              <a:ext uri="{FF2B5EF4-FFF2-40B4-BE49-F238E27FC236}">
                <a16:creationId xmlns:a16="http://schemas.microsoft.com/office/drawing/2014/main" id="{012B63B2-ED05-425E-BA77-306351017316}"/>
              </a:ext>
            </a:extLst>
          </p:cNvPr>
          <p:cNvCxnSpPr>
            <a:stCxn id="36" idx="3"/>
            <a:endCxn id="31" idx="1"/>
          </p:cNvCxnSpPr>
          <p:nvPr/>
        </p:nvCxnSpPr>
        <p:spPr bwMode="gray">
          <a:xfrm>
            <a:off x="4231509" y="1909532"/>
            <a:ext cx="1872990"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6C3A949-3AD6-4636-AF1D-245A5E5E6F23}"/>
              </a:ext>
            </a:extLst>
          </p:cNvPr>
          <p:cNvCxnSpPr>
            <a:cxnSpLocks/>
            <a:stCxn id="36" idx="1"/>
            <a:endCxn id="30" idx="3"/>
          </p:cNvCxnSpPr>
          <p:nvPr/>
        </p:nvCxnSpPr>
        <p:spPr bwMode="gray">
          <a:xfrm flipH="1">
            <a:off x="1867611" y="1909532"/>
            <a:ext cx="1872989"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30ABB0C6-A80B-41A0-9232-C117041DAC09}"/>
              </a:ext>
            </a:extLst>
          </p:cNvPr>
          <p:cNvCxnSpPr>
            <a:cxnSpLocks/>
          </p:cNvCxnSpPr>
          <p:nvPr/>
        </p:nvCxnSpPr>
        <p:spPr bwMode="gray">
          <a:xfrm>
            <a:off x="1768154" y="2537055"/>
            <a:ext cx="4464000" cy="0"/>
          </a:xfrm>
          <a:prstGeom prst="straightConnector1">
            <a:avLst/>
          </a:prstGeom>
          <a:ln w="19050">
            <a:solidFill>
              <a:srgbClr val="EC7061"/>
            </a:solidFill>
            <a:prstDash val="solid"/>
            <a:headEnd type="triangl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3D704757-E17A-4B2A-AFD5-4D7888628C9E}"/>
              </a:ext>
            </a:extLst>
          </p:cNvPr>
          <p:cNvSpPr/>
          <p:nvPr/>
        </p:nvSpPr>
        <p:spPr bwMode="gray">
          <a:xfrm>
            <a:off x="4181084" y="2249759"/>
            <a:ext cx="1512000" cy="276999"/>
          </a:xfrm>
          <a:prstGeom prst="rect">
            <a:avLst/>
          </a:prstGeom>
        </p:spPr>
        <p:txBody>
          <a:bodyPr wrap="square">
            <a:spAutoFit/>
          </a:bodyPr>
          <a:lstStyle/>
          <a:p>
            <a:pPr fontAlgn="ctr"/>
            <a:r>
              <a:rPr lang="en-US" sz="1200" dirty="0">
                <a:latin typeface="Huawei Sans" panose="020C0503030203020204" pitchFamily="34" charset="0"/>
              </a:rPr>
              <a:t>Discovery Request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a:extLst>
              <a:ext uri="{FF2B5EF4-FFF2-40B4-BE49-F238E27FC236}">
                <a16:creationId xmlns:a16="http://schemas.microsoft.com/office/drawing/2014/main" id="{8607CC59-3CB7-4D70-AA20-89331EBEBF74}"/>
              </a:ext>
            </a:extLst>
          </p:cNvPr>
          <p:cNvCxnSpPr>
            <a:cxnSpLocks/>
          </p:cNvCxnSpPr>
          <p:nvPr/>
        </p:nvCxnSpPr>
        <p:spPr bwMode="gray">
          <a:xfrm>
            <a:off x="1768154" y="2989692"/>
            <a:ext cx="2124000"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874FCEF2-0C73-4CDD-9FBC-362A7C63C376}"/>
              </a:ext>
            </a:extLst>
          </p:cNvPr>
          <p:cNvCxnSpPr>
            <a:cxnSpLocks/>
          </p:cNvCxnSpPr>
          <p:nvPr/>
        </p:nvCxnSpPr>
        <p:spPr bwMode="gray">
          <a:xfrm flipH="1">
            <a:off x="4108154" y="2989692"/>
            <a:ext cx="2124000"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A1BBBA9C-2204-4AA9-B587-1407C00103AD}"/>
              </a:ext>
            </a:extLst>
          </p:cNvPr>
          <p:cNvSpPr/>
          <p:nvPr/>
        </p:nvSpPr>
        <p:spPr bwMode="gray">
          <a:xfrm>
            <a:off x="1831654" y="2671009"/>
            <a:ext cx="1620000" cy="276999"/>
          </a:xfrm>
          <a:prstGeom prst="rect">
            <a:avLst/>
          </a:prstGeom>
        </p:spPr>
        <p:txBody>
          <a:bodyPr wrap="square">
            <a:spAutoFit/>
          </a:bodyPr>
          <a:lstStyle/>
          <a:p>
            <a:pPr fontAlgn="ctr"/>
            <a:r>
              <a:rPr lang="en-US" sz="1200" dirty="0">
                <a:latin typeface="Huawei Sans" panose="020C0503030203020204" pitchFamily="34" charset="0"/>
              </a:rPr>
              <a:t>Discovery Response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id="{69856A47-5F21-4C74-AD50-EE589AAE09EA}"/>
              </a:ext>
            </a:extLst>
          </p:cNvPr>
          <p:cNvSpPr/>
          <p:nvPr/>
        </p:nvSpPr>
        <p:spPr bwMode="gray">
          <a:xfrm>
            <a:off x="4591542" y="2671009"/>
            <a:ext cx="1620000" cy="276999"/>
          </a:xfrm>
          <a:prstGeom prst="rect">
            <a:avLst/>
          </a:prstGeom>
        </p:spPr>
        <p:txBody>
          <a:bodyPr wrap="square">
            <a:spAutoFit/>
          </a:bodyPr>
          <a:lstStyle/>
          <a:p>
            <a:pPr algn="r" fontAlgn="ctr"/>
            <a:r>
              <a:rPr lang="en-US" sz="1200" dirty="0">
                <a:latin typeface="Huawei Sans" panose="020C0503030203020204" pitchFamily="34" charset="0"/>
              </a:rPr>
              <a:t>Discovery Response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a:extLst>
              <a:ext uri="{FF2B5EF4-FFF2-40B4-BE49-F238E27FC236}">
                <a16:creationId xmlns:a16="http://schemas.microsoft.com/office/drawing/2014/main" id="{E0ACA443-2730-4652-89DF-82B0EA9C936A}"/>
              </a:ext>
            </a:extLst>
          </p:cNvPr>
          <p:cNvCxnSpPr>
            <a:cxnSpLocks/>
          </p:cNvCxnSpPr>
          <p:nvPr/>
        </p:nvCxnSpPr>
        <p:spPr bwMode="gray">
          <a:xfrm flipH="1">
            <a:off x="1766929" y="3713592"/>
            <a:ext cx="212522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E8310C0A-655C-4DCE-B423-FBED0AFF80B5}"/>
              </a:ext>
            </a:extLst>
          </p:cNvPr>
          <p:cNvSpPr/>
          <p:nvPr/>
        </p:nvSpPr>
        <p:spPr bwMode="gray">
          <a:xfrm>
            <a:off x="2272154" y="3403748"/>
            <a:ext cx="1620000" cy="276999"/>
          </a:xfrm>
          <a:prstGeom prst="rect">
            <a:avLst/>
          </a:prstGeom>
        </p:spPr>
        <p:txBody>
          <a:bodyPr wrap="square">
            <a:spAutoFit/>
          </a:bodyPr>
          <a:lstStyle/>
          <a:p>
            <a:pPr algn="r" fontAlgn="ctr"/>
            <a:r>
              <a:rPr lang="en-US" sz="1200" dirty="0">
                <a:latin typeface="Huawei Sans" panose="020C0503030203020204" pitchFamily="34" charset="0"/>
              </a:rPr>
              <a:t>Join Request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a:extLst>
              <a:ext uri="{FF2B5EF4-FFF2-40B4-BE49-F238E27FC236}">
                <a16:creationId xmlns:a16="http://schemas.microsoft.com/office/drawing/2014/main" id="{66B0A2E3-0D92-4825-A543-353B6933C58B}"/>
              </a:ext>
            </a:extLst>
          </p:cNvPr>
          <p:cNvCxnSpPr/>
          <p:nvPr/>
        </p:nvCxnSpPr>
        <p:spPr bwMode="gray">
          <a:xfrm flipH="1">
            <a:off x="1595746" y="2110356"/>
            <a:ext cx="1"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ED1A88A3-E710-470E-A036-BAE9AC746563}"/>
              </a:ext>
            </a:extLst>
          </p:cNvPr>
          <p:cNvSpPr/>
          <p:nvPr/>
        </p:nvSpPr>
        <p:spPr bwMode="gray">
          <a:xfrm>
            <a:off x="2253154" y="2261799"/>
            <a:ext cx="1512000" cy="276999"/>
          </a:xfrm>
          <a:prstGeom prst="rect">
            <a:avLst/>
          </a:prstGeom>
        </p:spPr>
        <p:txBody>
          <a:bodyPr wrap="square">
            <a:spAutoFit/>
          </a:bodyPr>
          <a:lstStyle/>
          <a:p>
            <a:pPr algn="r" fontAlgn="ctr"/>
            <a:r>
              <a:rPr lang="en-US" sz="1200" dirty="0">
                <a:latin typeface="Huawei Sans" panose="020C0503030203020204" pitchFamily="34" charset="0"/>
              </a:rPr>
              <a:t>Discovery Request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a:extLst>
              <a:ext uri="{FF2B5EF4-FFF2-40B4-BE49-F238E27FC236}">
                <a16:creationId xmlns:a16="http://schemas.microsoft.com/office/drawing/2014/main" id="{9D0ADF88-13D5-42F5-BF94-B6B04D7A2E9A}"/>
              </a:ext>
            </a:extLst>
          </p:cNvPr>
          <p:cNvCxnSpPr/>
          <p:nvPr/>
        </p:nvCxnSpPr>
        <p:spPr bwMode="gray">
          <a:xfrm flipH="1">
            <a:off x="4006282" y="2093592"/>
            <a:ext cx="1"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5C0B9E7C-14A2-40AC-AADE-0CA480F31A26}"/>
              </a:ext>
            </a:extLst>
          </p:cNvPr>
          <p:cNvSpPr txBox="1"/>
          <p:nvPr/>
        </p:nvSpPr>
        <p:spPr bwMode="gray">
          <a:xfrm>
            <a:off x="2217871" y="3035127"/>
            <a:ext cx="3894677" cy="396000"/>
          </a:xfrm>
          <a:prstGeom prst="rect">
            <a:avLst/>
          </a:prstGeom>
          <a:solidFill>
            <a:schemeClr val="bg1"/>
          </a:solidFill>
        </p:spPr>
        <p:txBody>
          <a:bodyPr wrap="square" rtlCol="0" anchor="ctr" anchorCtr="0">
            <a:noAutofit/>
          </a:bodyPr>
          <a:lstStyle/>
          <a:p>
            <a:pPr fontAlgn="ctr"/>
            <a:r>
              <a:rPr lang="en-US" sz="1200" dirty="0">
                <a:solidFill>
                  <a:srgbClr val="EC7061"/>
                </a:solidFill>
                <a:latin typeface="Huawei Sans" panose="020C0503030203020204" pitchFamily="34" charset="0"/>
              </a:rPr>
              <a:t>Select the active AC based on AC priorities, loads, and IP addresses.</a:t>
            </a:r>
          </a:p>
        </p:txBody>
      </p:sp>
      <p:cxnSp>
        <p:nvCxnSpPr>
          <p:cNvPr id="76" name="直接箭头连接符 75">
            <a:extLst>
              <a:ext uri="{FF2B5EF4-FFF2-40B4-BE49-F238E27FC236}">
                <a16:creationId xmlns:a16="http://schemas.microsoft.com/office/drawing/2014/main" id="{BEA1545B-88C2-47DA-9F5F-EF0D02302436}"/>
              </a:ext>
            </a:extLst>
          </p:cNvPr>
          <p:cNvCxnSpPr>
            <a:cxnSpLocks/>
          </p:cNvCxnSpPr>
          <p:nvPr/>
        </p:nvCxnSpPr>
        <p:spPr bwMode="gray">
          <a:xfrm>
            <a:off x="1768154" y="4056492"/>
            <a:ext cx="2124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id="{585B7ACF-592C-41CD-8675-BBF8D43DE88B}"/>
              </a:ext>
            </a:extLst>
          </p:cNvPr>
          <p:cNvSpPr/>
          <p:nvPr/>
        </p:nvSpPr>
        <p:spPr bwMode="gray">
          <a:xfrm>
            <a:off x="2284411" y="3787548"/>
            <a:ext cx="1620000" cy="276999"/>
          </a:xfrm>
          <a:prstGeom prst="rect">
            <a:avLst/>
          </a:prstGeom>
        </p:spPr>
        <p:txBody>
          <a:bodyPr wrap="square">
            <a:spAutoFit/>
          </a:bodyPr>
          <a:lstStyle/>
          <a:p>
            <a:pPr algn="r" fontAlgn="ctr"/>
            <a:r>
              <a:rPr lang="en-US" sz="1200" dirty="0">
                <a:latin typeface="Huawei Sans" panose="020C0503030203020204" pitchFamily="34" charset="0"/>
              </a:rPr>
              <a:t>...</a:t>
            </a:r>
          </a:p>
        </p:txBody>
      </p:sp>
      <p:sp>
        <p:nvSpPr>
          <p:cNvPr id="78" name="TextBox 35">
            <a:extLst>
              <a:ext uri="{FF2B5EF4-FFF2-40B4-BE49-F238E27FC236}">
                <a16:creationId xmlns:a16="http://schemas.microsoft.com/office/drawing/2014/main" id="{F649700A-1B25-43E3-8C45-6FC0756756C2}"/>
              </a:ext>
            </a:extLst>
          </p:cNvPr>
          <p:cNvSpPr txBox="1"/>
          <p:nvPr/>
        </p:nvSpPr>
        <p:spPr bwMode="gray">
          <a:xfrm>
            <a:off x="361513" y="1708217"/>
            <a:ext cx="1008000" cy="461665"/>
          </a:xfrm>
          <a:prstGeom prst="rect">
            <a:avLst/>
          </a:prstGeom>
          <a:noFill/>
        </p:spPr>
        <p:txBody>
          <a:bodyPr wrap="square" rtlCol="0">
            <a:spAutoFit/>
          </a:bodyPr>
          <a:lstStyle/>
          <a:p>
            <a:pPr algn="r" fontAlgn="ctr"/>
            <a:r>
              <a:rPr lang="en-US" sz="1200" dirty="0">
                <a:solidFill>
                  <a:srgbClr val="C00000"/>
                </a:solidFill>
                <a:latin typeface="Huawei Sans" panose="020C0503030203020204" pitchFamily="34" charset="0"/>
              </a:rPr>
              <a:t>Priority: 1</a:t>
            </a:r>
          </a:p>
          <a:p>
            <a:pPr algn="r" fontAlgn="ctr"/>
            <a:r>
              <a:rPr lang="en-US" sz="1200" dirty="0">
                <a:latin typeface="Huawei Sans" panose="020C0503030203020204" pitchFamily="34" charset="0"/>
              </a:rPr>
              <a:t>10.1.10.100</a:t>
            </a:r>
            <a:endParaRPr lang="en-US" altLang="zh-CN" sz="1200" dirty="0">
              <a:latin typeface="Huawei Sans" panose="020C0503030203020204" pitchFamily="34" charset="0"/>
              <a:ea typeface="+mj-ea"/>
            </a:endParaRPr>
          </a:p>
        </p:txBody>
      </p:sp>
      <p:sp>
        <p:nvSpPr>
          <p:cNvPr id="79" name="TextBox 35">
            <a:extLst>
              <a:ext uri="{FF2B5EF4-FFF2-40B4-BE49-F238E27FC236}">
                <a16:creationId xmlns:a16="http://schemas.microsoft.com/office/drawing/2014/main" id="{93774140-3B4A-47F8-89FF-8B4EE72E30C2}"/>
              </a:ext>
            </a:extLst>
          </p:cNvPr>
          <p:cNvSpPr txBox="1"/>
          <p:nvPr/>
        </p:nvSpPr>
        <p:spPr bwMode="gray">
          <a:xfrm>
            <a:off x="6595408" y="1709930"/>
            <a:ext cx="1117987" cy="461665"/>
          </a:xfrm>
          <a:prstGeom prst="rect">
            <a:avLst/>
          </a:prstGeom>
          <a:noFill/>
        </p:spPr>
        <p:txBody>
          <a:bodyPr wrap="square" rtlCol="0">
            <a:spAutoFit/>
          </a:bodyPr>
          <a:lstStyle/>
          <a:p>
            <a:pPr fontAlgn="ctr"/>
            <a:r>
              <a:rPr lang="en-US" sz="1200" dirty="0">
                <a:solidFill>
                  <a:srgbClr val="C00000"/>
                </a:solidFill>
                <a:latin typeface="Huawei Sans" panose="020C0503030203020204" pitchFamily="34" charset="0"/>
              </a:rPr>
              <a:t>Priority: 2</a:t>
            </a:r>
          </a:p>
          <a:p>
            <a:pPr fontAlgn="ctr"/>
            <a:r>
              <a:rPr lang="en-US" sz="1200" dirty="0">
                <a:latin typeface="Huawei Sans" panose="020C0503030203020204" pitchFamily="34" charset="0"/>
              </a:rPr>
              <a:t>10.1.10.200</a:t>
            </a:r>
            <a:endParaRPr lang="en-US" altLang="zh-CN" sz="1200" dirty="0">
              <a:latin typeface="Huawei Sans" panose="020C0503030203020204" pitchFamily="34" charset="0"/>
              <a:ea typeface="+mj-ea"/>
            </a:endParaRPr>
          </a:p>
        </p:txBody>
      </p:sp>
      <p:cxnSp>
        <p:nvCxnSpPr>
          <p:cNvPr id="80" name="直接连接符 79">
            <a:extLst>
              <a:ext uri="{FF2B5EF4-FFF2-40B4-BE49-F238E27FC236}">
                <a16:creationId xmlns:a16="http://schemas.microsoft.com/office/drawing/2014/main" id="{2390408D-0153-49BF-B4DC-0EAA0E058EC5}"/>
              </a:ext>
            </a:extLst>
          </p:cNvPr>
          <p:cNvCxnSpPr>
            <a:cxnSpLocks/>
            <a:stCxn id="31" idx="2"/>
          </p:cNvCxnSpPr>
          <p:nvPr/>
        </p:nvCxnSpPr>
        <p:spPr bwMode="gray">
          <a:xfrm flipH="1">
            <a:off x="6331683" y="2110358"/>
            <a:ext cx="0"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3" name="Oval 4">
            <a:extLst>
              <a:ext uri="{FF2B5EF4-FFF2-40B4-BE49-F238E27FC236}">
                <a16:creationId xmlns:a16="http://schemas.microsoft.com/office/drawing/2014/main" id="{C95C0112-9184-4563-BBAC-3E1D1FE42AA6}"/>
              </a:ext>
            </a:extLst>
          </p:cNvPr>
          <p:cNvSpPr>
            <a:spLocks noChangeAspect="1"/>
          </p:cNvSpPr>
          <p:nvPr/>
        </p:nvSpPr>
        <p:spPr bwMode="gray">
          <a:xfrm>
            <a:off x="4054084" y="229909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ndParaRPr>
          </a:p>
        </p:txBody>
      </p:sp>
      <p:sp>
        <p:nvSpPr>
          <p:cNvPr id="84" name="Oval 4">
            <a:extLst>
              <a:ext uri="{FF2B5EF4-FFF2-40B4-BE49-F238E27FC236}">
                <a16:creationId xmlns:a16="http://schemas.microsoft.com/office/drawing/2014/main" id="{904C2B55-0022-42DB-B8DC-F0825750C0FD}"/>
              </a:ext>
            </a:extLst>
          </p:cNvPr>
          <p:cNvSpPr>
            <a:spLocks noChangeAspect="1"/>
          </p:cNvSpPr>
          <p:nvPr/>
        </p:nvSpPr>
        <p:spPr bwMode="gray">
          <a:xfrm>
            <a:off x="3735128" y="229909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ndParaRPr>
          </a:p>
        </p:txBody>
      </p:sp>
      <p:sp>
        <p:nvSpPr>
          <p:cNvPr id="85" name="Oval 4">
            <a:extLst>
              <a:ext uri="{FF2B5EF4-FFF2-40B4-BE49-F238E27FC236}">
                <a16:creationId xmlns:a16="http://schemas.microsoft.com/office/drawing/2014/main" id="{F6CBE7F3-C2BE-4F9E-883E-28F39B798DAB}"/>
              </a:ext>
            </a:extLst>
          </p:cNvPr>
          <p:cNvSpPr>
            <a:spLocks noChangeAspect="1"/>
          </p:cNvSpPr>
          <p:nvPr/>
        </p:nvSpPr>
        <p:spPr bwMode="gray">
          <a:xfrm>
            <a:off x="4528058" y="2718570"/>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ndParaRPr>
          </a:p>
        </p:txBody>
      </p:sp>
      <p:sp>
        <p:nvSpPr>
          <p:cNvPr id="86" name="Oval 4">
            <a:extLst>
              <a:ext uri="{FF2B5EF4-FFF2-40B4-BE49-F238E27FC236}">
                <a16:creationId xmlns:a16="http://schemas.microsoft.com/office/drawing/2014/main" id="{7603C51B-61FA-44B2-A931-D1ED8C555C23}"/>
              </a:ext>
            </a:extLst>
          </p:cNvPr>
          <p:cNvSpPr>
            <a:spLocks noChangeAspect="1"/>
          </p:cNvSpPr>
          <p:nvPr/>
        </p:nvSpPr>
        <p:spPr bwMode="gray">
          <a:xfrm>
            <a:off x="1684058" y="270515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ndParaRPr>
          </a:p>
        </p:txBody>
      </p:sp>
      <p:sp>
        <p:nvSpPr>
          <p:cNvPr id="87" name="Oval 4">
            <a:extLst>
              <a:ext uri="{FF2B5EF4-FFF2-40B4-BE49-F238E27FC236}">
                <a16:creationId xmlns:a16="http://schemas.microsoft.com/office/drawing/2014/main" id="{7C975B41-4753-4924-BADE-4F62721CADC6}"/>
              </a:ext>
            </a:extLst>
          </p:cNvPr>
          <p:cNvSpPr>
            <a:spLocks noChangeAspect="1"/>
          </p:cNvSpPr>
          <p:nvPr/>
        </p:nvSpPr>
        <p:spPr bwMode="gray">
          <a:xfrm>
            <a:off x="2041640" y="3154631"/>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ndParaRPr>
          </a:p>
        </p:txBody>
      </p:sp>
      <p:sp>
        <p:nvSpPr>
          <p:cNvPr id="88" name="Oval 4">
            <a:extLst>
              <a:ext uri="{FF2B5EF4-FFF2-40B4-BE49-F238E27FC236}">
                <a16:creationId xmlns:a16="http://schemas.microsoft.com/office/drawing/2014/main" id="{E06789BB-4BF3-452C-B62B-F736DCA81820}"/>
              </a:ext>
            </a:extLst>
          </p:cNvPr>
          <p:cNvSpPr>
            <a:spLocks noChangeAspect="1"/>
          </p:cNvSpPr>
          <p:nvPr/>
        </p:nvSpPr>
        <p:spPr bwMode="gray">
          <a:xfrm>
            <a:off x="2710831" y="3445894"/>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ndParaRPr>
          </a:p>
        </p:txBody>
      </p:sp>
      <p:sp>
        <p:nvSpPr>
          <p:cNvPr id="39"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2"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43"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5268936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r>
              <a:rPr lang="en-US" dirty="0">
                <a:latin typeface="Huawei Sans" panose="020C0503030203020204" pitchFamily="34" charset="0"/>
              </a:rPr>
              <a:t>Large-Scale WLAN Application</a:t>
            </a:r>
          </a:p>
        </p:txBody>
      </p:sp>
      <p:sp>
        <p:nvSpPr>
          <p:cNvPr id="5" name="圆角矩形 75"/>
          <p:cNvSpPr/>
          <p:nvPr/>
        </p:nvSpPr>
        <p:spPr bwMode="gray">
          <a:xfrm>
            <a:off x="446086" y="1438557"/>
            <a:ext cx="3792354" cy="433422"/>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More Free to Use</a:t>
            </a:r>
          </a:p>
        </p:txBody>
      </p:sp>
      <p:sp>
        <p:nvSpPr>
          <p:cNvPr id="6" name="圆角矩形 75"/>
          <p:cNvSpPr/>
          <p:nvPr/>
        </p:nvSpPr>
        <p:spPr bwMode="gray">
          <a:xfrm>
            <a:off x="446086" y="1915164"/>
            <a:ext cx="3792354" cy="42218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7" name="圆角矩形 75"/>
          <p:cNvSpPr/>
          <p:nvPr/>
        </p:nvSpPr>
        <p:spPr bwMode="gray">
          <a:xfrm>
            <a:off x="4432949" y="1438557"/>
            <a:ext cx="7204542" cy="433422"/>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More Efficient Working</a:t>
            </a:r>
          </a:p>
        </p:txBody>
      </p:sp>
      <p:sp>
        <p:nvSpPr>
          <p:cNvPr id="8" name="圆角矩形 75"/>
          <p:cNvSpPr/>
          <p:nvPr/>
        </p:nvSpPr>
        <p:spPr bwMode="gray">
          <a:xfrm>
            <a:off x="4432949" y="1915164"/>
            <a:ext cx="7204542" cy="42218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9" name="Text Box 9"/>
          <p:cNvSpPr txBox="1">
            <a:spLocks noChangeArrowheads="1"/>
          </p:cNvSpPr>
          <p:nvPr/>
        </p:nvSpPr>
        <p:spPr bwMode="gray">
          <a:xfrm>
            <a:off x="1081797" y="3007231"/>
            <a:ext cx="728573" cy="338554"/>
          </a:xfrm>
          <a:prstGeom prst="rect">
            <a:avLst/>
          </a:prstGeom>
          <a:noFill/>
          <a:ln w="9525">
            <a:noFill/>
            <a:miter lim="800000"/>
            <a:headEnd/>
            <a:tailEnd/>
          </a:ln>
        </p:spPr>
        <p:txBody>
          <a:bodyPr wrap="square">
            <a:spAutoFit/>
          </a:bodyPr>
          <a:lstStyle/>
          <a:p>
            <a:pPr algn="ctr" fontAlgn="ctr">
              <a:spcBef>
                <a:spcPct val="50000"/>
              </a:spcBef>
            </a:pPr>
            <a:r>
              <a:rPr lang="en-US" sz="1600" dirty="0">
                <a:solidFill>
                  <a:schemeClr val="tx1"/>
                </a:solidFill>
                <a:latin typeface="Huawei Sans" panose="020C0503030203020204" pitchFamily="34" charset="0"/>
              </a:rPr>
              <a:t>Hotel</a:t>
            </a:r>
          </a:p>
        </p:txBody>
      </p:sp>
      <p:pic>
        <p:nvPicPr>
          <p:cNvPr id="10" name="图片 46" descr="Hotel.png"/>
          <p:cNvPicPr>
            <a:picLocks noChangeAspect="1"/>
          </p:cNvPicPr>
          <p:nvPr/>
        </p:nvPicPr>
        <p:blipFill>
          <a:blip r:embed="rId4" cstate="print"/>
          <a:stretch>
            <a:fillRect/>
          </a:stretch>
        </p:blipFill>
        <p:spPr bwMode="gray">
          <a:xfrm>
            <a:off x="1084177" y="2351068"/>
            <a:ext cx="704000" cy="576000"/>
          </a:xfrm>
          <a:prstGeom prst="rect">
            <a:avLst/>
          </a:prstGeom>
        </p:spPr>
      </p:pic>
      <p:pic>
        <p:nvPicPr>
          <p:cNvPr id="12" name="图片 78" descr="内网小型网管.png"/>
          <p:cNvPicPr>
            <a:picLocks noChangeAspect="1"/>
          </p:cNvPicPr>
          <p:nvPr/>
        </p:nvPicPr>
        <p:blipFill>
          <a:blip r:embed="rId5" cstate="print"/>
          <a:stretch>
            <a:fillRect/>
          </a:stretch>
        </p:blipFill>
        <p:spPr bwMode="gray">
          <a:xfrm>
            <a:off x="1085006" y="3998587"/>
            <a:ext cx="703489" cy="576000"/>
          </a:xfrm>
          <a:prstGeom prst="rect">
            <a:avLst/>
          </a:prstGeom>
        </p:spPr>
      </p:pic>
      <p:sp>
        <p:nvSpPr>
          <p:cNvPr id="14" name="Text Box 9"/>
          <p:cNvSpPr txBox="1">
            <a:spLocks noChangeArrowheads="1"/>
          </p:cNvSpPr>
          <p:nvPr/>
        </p:nvSpPr>
        <p:spPr bwMode="gray">
          <a:xfrm>
            <a:off x="2552979" y="3007231"/>
            <a:ext cx="1198243" cy="338554"/>
          </a:xfrm>
          <a:prstGeom prst="rect">
            <a:avLst/>
          </a:prstGeom>
          <a:noFill/>
          <a:ln w="9525">
            <a:noFill/>
            <a:miter lim="800000"/>
            <a:headEnd/>
            <a:tailEnd/>
          </a:ln>
        </p:spPr>
        <p:txBody>
          <a:bodyPr wrap="square">
            <a:spAutoFit/>
          </a:bodyPr>
          <a:lstStyle/>
          <a:p>
            <a:pPr algn="ctr" fontAlgn="ctr">
              <a:spcBef>
                <a:spcPct val="50000"/>
              </a:spcBef>
            </a:pPr>
            <a:r>
              <a:rPr lang="en-US" sz="1600" dirty="0">
                <a:solidFill>
                  <a:schemeClr val="tx1"/>
                </a:solidFill>
                <a:latin typeface="Huawei Sans" panose="020C0503030203020204" pitchFamily="34" charset="0"/>
              </a:rPr>
              <a:t>Hospital</a:t>
            </a:r>
          </a:p>
        </p:txBody>
      </p:sp>
      <p:sp>
        <p:nvSpPr>
          <p:cNvPr id="15" name="Text Box 9"/>
          <p:cNvSpPr txBox="1">
            <a:spLocks noChangeArrowheads="1"/>
          </p:cNvSpPr>
          <p:nvPr/>
        </p:nvSpPr>
        <p:spPr bwMode="gray">
          <a:xfrm>
            <a:off x="609948" y="4628748"/>
            <a:ext cx="1672272" cy="584775"/>
          </a:xfrm>
          <a:prstGeom prst="rect">
            <a:avLst/>
          </a:prstGeom>
          <a:noFill/>
          <a:ln w="9525">
            <a:noFill/>
            <a:miter lim="800000"/>
            <a:headEnd/>
            <a:tailEnd/>
          </a:ln>
        </p:spPr>
        <p:txBody>
          <a:bodyPr wrap="square">
            <a:spAutoFit/>
          </a:bodyPr>
          <a:lstStyle/>
          <a:p>
            <a:pPr algn="ctr" fontAlgn="ctr">
              <a:spcBef>
                <a:spcPct val="50000"/>
              </a:spcBef>
            </a:pPr>
            <a:r>
              <a:rPr lang="en-US" sz="1600" dirty="0">
                <a:solidFill>
                  <a:schemeClr val="tx1"/>
                </a:solidFill>
                <a:latin typeface="Huawei Sans" panose="020C0503030203020204" pitchFamily="34" charset="0"/>
              </a:rPr>
              <a:t>Commercial center</a:t>
            </a:r>
          </a:p>
        </p:txBody>
      </p:sp>
      <p:sp>
        <p:nvSpPr>
          <p:cNvPr id="16" name="Text Box 9"/>
          <p:cNvSpPr txBox="1">
            <a:spLocks noChangeArrowheads="1"/>
          </p:cNvSpPr>
          <p:nvPr/>
        </p:nvSpPr>
        <p:spPr bwMode="gray">
          <a:xfrm>
            <a:off x="2237325" y="4628748"/>
            <a:ext cx="1679312" cy="584775"/>
          </a:xfrm>
          <a:prstGeom prst="rect">
            <a:avLst/>
          </a:prstGeom>
          <a:noFill/>
          <a:ln w="9525">
            <a:noFill/>
            <a:miter lim="800000"/>
            <a:headEnd/>
            <a:tailEnd/>
          </a:ln>
        </p:spPr>
        <p:txBody>
          <a:bodyPr wrap="square">
            <a:spAutoFit/>
          </a:bodyPr>
          <a:lstStyle/>
          <a:p>
            <a:pPr algn="ctr" fontAlgn="ctr">
              <a:spcBef>
                <a:spcPct val="50000"/>
              </a:spcBef>
            </a:pPr>
            <a:r>
              <a:rPr lang="en-US" sz="1600" dirty="0">
                <a:solidFill>
                  <a:schemeClr val="tx1"/>
                </a:solidFill>
                <a:latin typeface="Huawei Sans" panose="020C0503030203020204" pitchFamily="34" charset="0"/>
              </a:rPr>
              <a:t>Transportation hub</a:t>
            </a:r>
          </a:p>
        </p:txBody>
      </p:sp>
      <p:grpSp>
        <p:nvGrpSpPr>
          <p:cNvPr id="17" name="组合 16"/>
          <p:cNvGrpSpPr/>
          <p:nvPr/>
        </p:nvGrpSpPr>
        <p:grpSpPr bwMode="gray">
          <a:xfrm>
            <a:off x="7026310" y="2516970"/>
            <a:ext cx="2241849" cy="2450103"/>
            <a:chOff x="7323154" y="2616463"/>
            <a:chExt cx="2241849" cy="2450103"/>
          </a:xfrm>
        </p:grpSpPr>
        <p:sp>
          <p:nvSpPr>
            <p:cNvPr id="18" name="饼形 58"/>
            <p:cNvSpPr/>
            <p:nvPr/>
          </p:nvSpPr>
          <p:spPr bwMode="gray">
            <a:xfrm>
              <a:off x="7461795" y="2727232"/>
              <a:ext cx="2025638" cy="2133546"/>
            </a:xfrm>
            <a:prstGeom prst="pie">
              <a:avLst>
                <a:gd name="adj1" fmla="val 10800000"/>
                <a:gd name="adj2" fmla="val 16200000"/>
              </a:avLst>
            </a:prstGeom>
            <a:solidFill>
              <a:srgbClr val="00B0F0"/>
            </a:soli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ctr">
                <a:spcBef>
                  <a:spcPct val="0"/>
                </a:spcBef>
                <a:spcAft>
                  <a:spcPct val="0"/>
                </a:spcAft>
              </a:pPr>
              <a:endParaRPr lang="en-US" altLang="zh-CN" sz="1600" b="1" dirty="0">
                <a:latin typeface="Huawei Sans" panose="020C0503030203020204" pitchFamily="34" charset="0"/>
              </a:endParaRPr>
            </a:p>
          </p:txBody>
        </p:sp>
        <p:sp>
          <p:nvSpPr>
            <p:cNvPr id="19" name="饼形 59"/>
            <p:cNvSpPr/>
            <p:nvPr/>
          </p:nvSpPr>
          <p:spPr bwMode="gray">
            <a:xfrm rot="5400000">
              <a:off x="7407840" y="2781187"/>
              <a:ext cx="2133546" cy="2025637"/>
            </a:xfrm>
            <a:prstGeom prst="pie">
              <a:avLst>
                <a:gd name="adj1" fmla="val 10800000"/>
                <a:gd name="adj2" fmla="val 16200000"/>
              </a:avLst>
            </a:prstGeom>
            <a:solidFill>
              <a:schemeClr val="bg1">
                <a:lumMod val="95000"/>
              </a:schemeClr>
            </a:soli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ctr">
                <a:spcBef>
                  <a:spcPct val="0"/>
                </a:spcBef>
                <a:spcAft>
                  <a:spcPct val="0"/>
                </a:spcAft>
              </a:pPr>
              <a:endParaRPr lang="en-US" altLang="zh-CN" sz="1600" b="1" dirty="0">
                <a:latin typeface="Huawei Sans" panose="020C0503030203020204" pitchFamily="34" charset="0"/>
              </a:endParaRPr>
            </a:p>
          </p:txBody>
        </p:sp>
        <p:sp>
          <p:nvSpPr>
            <p:cNvPr id="20" name="饼形 60"/>
            <p:cNvSpPr/>
            <p:nvPr/>
          </p:nvSpPr>
          <p:spPr bwMode="gray">
            <a:xfrm rot="16200000">
              <a:off x="7407841" y="2781186"/>
              <a:ext cx="2133546" cy="2025638"/>
            </a:xfrm>
            <a:prstGeom prst="pie">
              <a:avLst>
                <a:gd name="adj1" fmla="val 10800000"/>
                <a:gd name="adj2" fmla="val 16200000"/>
              </a:avLst>
            </a:prstGeom>
            <a:solidFill>
              <a:schemeClr val="bg1">
                <a:lumMod val="95000"/>
              </a:schemeClr>
            </a:soli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ctr">
                <a:spcBef>
                  <a:spcPct val="0"/>
                </a:spcBef>
                <a:spcAft>
                  <a:spcPct val="0"/>
                </a:spcAft>
              </a:pPr>
              <a:endParaRPr lang="en-US" altLang="zh-CN" sz="1600" b="1" dirty="0">
                <a:latin typeface="Huawei Sans" panose="020C0503030203020204" pitchFamily="34" charset="0"/>
              </a:endParaRPr>
            </a:p>
          </p:txBody>
        </p:sp>
        <p:sp>
          <p:nvSpPr>
            <p:cNvPr id="21" name="饼形 61"/>
            <p:cNvSpPr/>
            <p:nvPr/>
          </p:nvSpPr>
          <p:spPr bwMode="gray">
            <a:xfrm rot="10800000">
              <a:off x="7461795" y="2727232"/>
              <a:ext cx="2025637" cy="2133545"/>
            </a:xfrm>
            <a:prstGeom prst="pie">
              <a:avLst>
                <a:gd name="adj1" fmla="val 10800000"/>
                <a:gd name="adj2" fmla="val 16200000"/>
              </a:avLst>
            </a:prstGeom>
            <a:solidFill>
              <a:srgbClr val="00B0F0"/>
            </a:soli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ctr">
                <a:spcBef>
                  <a:spcPct val="0"/>
                </a:spcBef>
                <a:spcAft>
                  <a:spcPct val="0"/>
                </a:spcAft>
              </a:pPr>
              <a:endParaRPr lang="en-US" altLang="zh-CN" sz="1600" b="1" dirty="0">
                <a:latin typeface="Huawei Sans" panose="020C0503030203020204" pitchFamily="34" charset="0"/>
              </a:endParaRPr>
            </a:p>
          </p:txBody>
        </p:sp>
        <p:sp>
          <p:nvSpPr>
            <p:cNvPr id="22" name="椭圆 62"/>
            <p:cNvSpPr/>
            <p:nvPr/>
          </p:nvSpPr>
          <p:spPr bwMode="gray">
            <a:xfrm>
              <a:off x="8100676" y="3424869"/>
              <a:ext cx="674847" cy="718511"/>
            </a:xfrm>
            <a:prstGeom prst="ellipse">
              <a:avLst/>
            </a:prstGeom>
            <a:solidFill>
              <a:srgbClr val="FFFEEF"/>
            </a:soli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ctr">
                <a:spcBef>
                  <a:spcPct val="0"/>
                </a:spcBef>
                <a:spcAft>
                  <a:spcPct val="0"/>
                </a:spcAft>
              </a:pPr>
              <a:endParaRPr lang="en-US" altLang="zh-CN" sz="1600" b="1" dirty="0">
                <a:latin typeface="Huawei Sans" panose="020C0503030203020204" pitchFamily="34" charset="0"/>
              </a:endParaRPr>
            </a:p>
          </p:txBody>
        </p:sp>
        <p:sp>
          <p:nvSpPr>
            <p:cNvPr id="23" name="TextBox 28"/>
            <p:cNvSpPr txBox="1"/>
            <p:nvPr/>
          </p:nvSpPr>
          <p:spPr bwMode="gray">
            <a:xfrm rot="19244348">
              <a:off x="7323154" y="3109915"/>
              <a:ext cx="1364252" cy="400110"/>
            </a:xfrm>
            <a:prstGeom prst="rect">
              <a:avLst/>
            </a:prstGeom>
            <a:noFill/>
          </p:spPr>
          <p:txBody>
            <a:bodyPr wrap="square" rtlCol="0">
              <a:spAutoFit/>
            </a:bodyPr>
            <a:lstStyle/>
            <a:p>
              <a:pPr algn="ctr" fontAlgn="ctr">
                <a:spcBef>
                  <a:spcPct val="50000"/>
                </a:spcBef>
                <a:spcAft>
                  <a:spcPct val="0"/>
                </a:spcAft>
              </a:pPr>
              <a:r>
                <a:rPr lang="en-US" sz="1000" b="1" dirty="0">
                  <a:solidFill>
                    <a:schemeClr val="bg1"/>
                  </a:solidFill>
                  <a:latin typeface="Huawei Sans" panose="020C0503030203020204" pitchFamily="34" charset="0"/>
                </a:rPr>
                <a:t>Industry office network</a:t>
              </a:r>
            </a:p>
          </p:txBody>
        </p:sp>
        <p:sp>
          <p:nvSpPr>
            <p:cNvPr id="24" name="TextBox 29"/>
            <p:cNvSpPr txBox="1"/>
            <p:nvPr/>
          </p:nvSpPr>
          <p:spPr bwMode="gray">
            <a:xfrm rot="2816325">
              <a:off x="8240267" y="3090384"/>
              <a:ext cx="1347952" cy="400110"/>
            </a:xfrm>
            <a:prstGeom prst="rect">
              <a:avLst/>
            </a:prstGeom>
            <a:noFill/>
          </p:spPr>
          <p:txBody>
            <a:bodyPr wrap="square" rtlCol="0">
              <a:spAutoFit/>
            </a:bodyPr>
            <a:lstStyle/>
            <a:p>
              <a:pPr algn="ctr" fontAlgn="ctr">
                <a:spcBef>
                  <a:spcPct val="50000"/>
                </a:spcBef>
                <a:spcAft>
                  <a:spcPct val="0"/>
                </a:spcAft>
              </a:pPr>
              <a:r>
                <a:rPr lang="en-US" sz="1000" b="1" dirty="0">
                  <a:latin typeface="Huawei Sans" panose="020C0503030203020204" pitchFamily="34" charset="0"/>
                </a:rPr>
                <a:t>Production network</a:t>
              </a:r>
              <a:endParaRPr lang="en-US" altLang="zh-CN" sz="1000" b="1" dirty="0">
                <a:latin typeface="Huawei Sans" panose="020C0503030203020204" pitchFamily="34" charset="0"/>
              </a:endParaRPr>
            </a:p>
          </p:txBody>
        </p:sp>
        <p:sp>
          <p:nvSpPr>
            <p:cNvPr id="25" name="TextBox 30"/>
            <p:cNvSpPr txBox="1"/>
            <p:nvPr/>
          </p:nvSpPr>
          <p:spPr bwMode="gray">
            <a:xfrm rot="2816325">
              <a:off x="7234568" y="4097419"/>
              <a:ext cx="1538184" cy="400110"/>
            </a:xfrm>
            <a:prstGeom prst="rect">
              <a:avLst/>
            </a:prstGeom>
            <a:noFill/>
          </p:spPr>
          <p:txBody>
            <a:bodyPr wrap="square" rtlCol="0">
              <a:spAutoFit/>
            </a:bodyPr>
            <a:lstStyle/>
            <a:p>
              <a:pPr algn="ctr" fontAlgn="ctr">
                <a:spcBef>
                  <a:spcPct val="50000"/>
                </a:spcBef>
                <a:spcAft>
                  <a:spcPct val="0"/>
                </a:spcAft>
              </a:pPr>
              <a:r>
                <a:rPr lang="en-US" sz="1000" b="1" dirty="0">
                  <a:latin typeface="Huawei Sans" panose="020C0503030203020204" pitchFamily="34" charset="0"/>
                </a:rPr>
                <a:t>School campus network</a:t>
              </a:r>
            </a:p>
          </p:txBody>
        </p:sp>
        <p:sp>
          <p:nvSpPr>
            <p:cNvPr id="26" name="TextBox 31"/>
            <p:cNvSpPr txBox="1"/>
            <p:nvPr/>
          </p:nvSpPr>
          <p:spPr bwMode="gray">
            <a:xfrm rot="19011654">
              <a:off x="8331828" y="4039616"/>
              <a:ext cx="1233175" cy="400110"/>
            </a:xfrm>
            <a:prstGeom prst="rect">
              <a:avLst/>
            </a:prstGeom>
            <a:noFill/>
          </p:spPr>
          <p:txBody>
            <a:bodyPr wrap="square" rtlCol="0">
              <a:spAutoFit/>
            </a:bodyPr>
            <a:lstStyle/>
            <a:p>
              <a:pPr algn="ctr" fontAlgn="ctr">
                <a:spcBef>
                  <a:spcPct val="50000"/>
                </a:spcBef>
                <a:spcAft>
                  <a:spcPct val="0"/>
                </a:spcAft>
              </a:pPr>
              <a:r>
                <a:rPr lang="en-US" sz="1000" b="1" dirty="0">
                  <a:solidFill>
                    <a:schemeClr val="bg1"/>
                  </a:solidFill>
                  <a:latin typeface="Huawei Sans" panose="020C0503030203020204" pitchFamily="34" charset="0"/>
                </a:rPr>
                <a:t>High-tech network</a:t>
              </a:r>
            </a:p>
          </p:txBody>
        </p:sp>
      </p:grpSp>
      <p:sp>
        <p:nvSpPr>
          <p:cNvPr id="27" name="文本框 4"/>
          <p:cNvSpPr txBox="1"/>
          <p:nvPr/>
        </p:nvSpPr>
        <p:spPr bwMode="gray">
          <a:xfrm>
            <a:off x="4456791" y="3002923"/>
            <a:ext cx="2749495" cy="59339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600" dirty="0">
                <a:latin typeface="Huawei Sans" panose="020C0503030203020204" pitchFamily="34" charset="0"/>
              </a:rPr>
              <a:t>Government, finance, transportation, and energy</a:t>
            </a:r>
          </a:p>
        </p:txBody>
      </p:sp>
      <p:sp>
        <p:nvSpPr>
          <p:cNvPr id="28" name="文本框 101"/>
          <p:cNvSpPr txBox="1"/>
          <p:nvPr/>
        </p:nvSpPr>
        <p:spPr bwMode="gray">
          <a:xfrm>
            <a:off x="8840360" y="3002923"/>
            <a:ext cx="3039171" cy="59339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600" dirty="0">
                <a:latin typeface="Huawei Sans" panose="020C0503030203020204" pitchFamily="34" charset="0"/>
              </a:rPr>
              <a:t>Electric power, petroleum, and manufacturing</a:t>
            </a:r>
          </a:p>
        </p:txBody>
      </p:sp>
      <p:sp>
        <p:nvSpPr>
          <p:cNvPr id="29" name="文本框 102"/>
          <p:cNvSpPr txBox="1"/>
          <p:nvPr/>
        </p:nvSpPr>
        <p:spPr bwMode="gray">
          <a:xfrm>
            <a:off x="4729122" y="4624440"/>
            <a:ext cx="2436500" cy="347170"/>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600" dirty="0">
                <a:latin typeface="Huawei Sans" panose="020C0503030203020204" pitchFamily="34" charset="0"/>
              </a:rPr>
              <a:t>School campus network</a:t>
            </a:r>
          </a:p>
        </p:txBody>
      </p:sp>
      <p:sp>
        <p:nvSpPr>
          <p:cNvPr id="30" name="文本框 103"/>
          <p:cNvSpPr txBox="1"/>
          <p:nvPr/>
        </p:nvSpPr>
        <p:spPr bwMode="gray">
          <a:xfrm>
            <a:off x="8987007" y="4624440"/>
            <a:ext cx="2745879" cy="347170"/>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600" dirty="0">
                <a:latin typeface="Huawei Sans" panose="020C0503030203020204" pitchFamily="34" charset="0"/>
              </a:rPr>
              <a:t>High-tech campus network</a:t>
            </a:r>
          </a:p>
        </p:txBody>
      </p:sp>
      <p:pic>
        <p:nvPicPr>
          <p:cNvPr id="31" name="图片 104" descr="办公楼.png"/>
          <p:cNvPicPr>
            <a:picLocks noChangeAspect="1"/>
          </p:cNvPicPr>
          <p:nvPr/>
        </p:nvPicPr>
        <p:blipFill>
          <a:blip r:embed="rId6" cstate="print"/>
          <a:stretch>
            <a:fillRect/>
          </a:stretch>
        </p:blipFill>
        <p:spPr bwMode="gray">
          <a:xfrm>
            <a:off x="9397045" y="3998587"/>
            <a:ext cx="704000" cy="576000"/>
          </a:xfrm>
          <a:prstGeom prst="rect">
            <a:avLst/>
          </a:prstGeom>
        </p:spPr>
      </p:pic>
      <p:pic>
        <p:nvPicPr>
          <p:cNvPr id="32" name="图片 105" descr="通用服务器-蓝.png"/>
          <p:cNvPicPr>
            <a:picLocks noChangeAspect="1"/>
          </p:cNvPicPr>
          <p:nvPr/>
        </p:nvPicPr>
        <p:blipFill>
          <a:blip r:embed="rId7" cstate="print"/>
          <a:stretch>
            <a:fillRect/>
          </a:stretch>
        </p:blipFill>
        <p:spPr bwMode="gray">
          <a:xfrm>
            <a:off x="6101357" y="2351068"/>
            <a:ext cx="703490" cy="576000"/>
          </a:xfrm>
          <a:prstGeom prst="rect">
            <a:avLst/>
          </a:prstGeom>
        </p:spPr>
      </p:pic>
      <p:pic>
        <p:nvPicPr>
          <p:cNvPr id="33" name="图片 106" descr="互联网-蓝.png"/>
          <p:cNvPicPr>
            <a:picLocks noChangeAspect="1"/>
          </p:cNvPicPr>
          <p:nvPr/>
        </p:nvPicPr>
        <p:blipFill>
          <a:blip r:embed="rId8" cstate="print"/>
          <a:stretch>
            <a:fillRect/>
          </a:stretch>
        </p:blipFill>
        <p:spPr bwMode="gray">
          <a:xfrm>
            <a:off x="4982194" y="3998587"/>
            <a:ext cx="703490" cy="576000"/>
          </a:xfrm>
          <a:prstGeom prst="rect">
            <a:avLst/>
          </a:prstGeom>
        </p:spPr>
      </p:pic>
      <p:pic>
        <p:nvPicPr>
          <p:cNvPr id="34" name="图片 108" descr="防火墙-蓝.png"/>
          <p:cNvPicPr>
            <a:picLocks noChangeAspect="1"/>
          </p:cNvPicPr>
          <p:nvPr/>
        </p:nvPicPr>
        <p:blipFill>
          <a:blip r:embed="rId9" cstate="print"/>
          <a:stretch>
            <a:fillRect/>
          </a:stretch>
        </p:blipFill>
        <p:spPr bwMode="gray">
          <a:xfrm>
            <a:off x="9395298" y="2351068"/>
            <a:ext cx="703490" cy="576000"/>
          </a:xfrm>
          <a:prstGeom prst="rect">
            <a:avLst/>
          </a:prstGeom>
        </p:spPr>
      </p:pic>
      <p:pic>
        <p:nvPicPr>
          <p:cNvPr id="35" name="图片 110" descr="大型网管-蓝.png"/>
          <p:cNvPicPr>
            <a:picLocks noChangeAspect="1"/>
          </p:cNvPicPr>
          <p:nvPr/>
        </p:nvPicPr>
        <p:blipFill>
          <a:blip r:embed="rId10" cstate="print"/>
          <a:stretch>
            <a:fillRect/>
          </a:stretch>
        </p:blipFill>
        <p:spPr bwMode="gray">
          <a:xfrm>
            <a:off x="10618752" y="2351068"/>
            <a:ext cx="703489" cy="576000"/>
          </a:xfrm>
          <a:prstGeom prst="rect">
            <a:avLst/>
          </a:prstGeom>
        </p:spPr>
      </p:pic>
      <p:pic>
        <p:nvPicPr>
          <p:cNvPr id="36" name="图片 111" descr="通用网管-蓝.png"/>
          <p:cNvPicPr>
            <a:picLocks noChangeAspect="1"/>
          </p:cNvPicPr>
          <p:nvPr/>
        </p:nvPicPr>
        <p:blipFill>
          <a:blip r:embed="rId11" cstate="print"/>
          <a:stretch>
            <a:fillRect/>
          </a:stretch>
        </p:blipFill>
        <p:spPr bwMode="gray">
          <a:xfrm>
            <a:off x="4983095" y="2351068"/>
            <a:ext cx="703488" cy="576000"/>
          </a:xfrm>
          <a:prstGeom prst="rect">
            <a:avLst/>
          </a:prstGeom>
        </p:spPr>
      </p:pic>
      <p:pic>
        <p:nvPicPr>
          <p:cNvPr id="37" name="图片 114" descr="大型网管-蓝.png"/>
          <p:cNvPicPr>
            <a:picLocks noChangeAspect="1"/>
          </p:cNvPicPr>
          <p:nvPr/>
        </p:nvPicPr>
        <p:blipFill>
          <a:blip r:embed="rId12" cstate="print"/>
          <a:stretch>
            <a:fillRect/>
          </a:stretch>
        </p:blipFill>
        <p:spPr bwMode="gray">
          <a:xfrm>
            <a:off x="10618752" y="3998587"/>
            <a:ext cx="703490" cy="576000"/>
          </a:xfrm>
          <a:prstGeom prst="rect">
            <a:avLst/>
          </a:prstGeom>
        </p:spPr>
      </p:pic>
      <p:pic>
        <p:nvPicPr>
          <p:cNvPr id="38" name="图片 115" descr="酒店-蓝.png"/>
          <p:cNvPicPr>
            <a:picLocks noChangeAspect="1"/>
          </p:cNvPicPr>
          <p:nvPr/>
        </p:nvPicPr>
        <p:blipFill>
          <a:blip r:embed="rId13" cstate="print"/>
          <a:stretch>
            <a:fillRect/>
          </a:stretch>
        </p:blipFill>
        <p:spPr bwMode="gray">
          <a:xfrm>
            <a:off x="6103816" y="3998587"/>
            <a:ext cx="703490" cy="576000"/>
          </a:xfrm>
          <a:prstGeom prst="rect">
            <a:avLst/>
          </a:prstGeom>
        </p:spPr>
      </p:pic>
      <p:sp>
        <p:nvSpPr>
          <p:cNvPr id="39" name="Text Box 9"/>
          <p:cNvSpPr txBox="1">
            <a:spLocks noChangeArrowheads="1"/>
          </p:cNvSpPr>
          <p:nvPr/>
        </p:nvSpPr>
        <p:spPr bwMode="gray">
          <a:xfrm>
            <a:off x="641465" y="5377127"/>
            <a:ext cx="3600782" cy="707886"/>
          </a:xfrm>
          <a:prstGeom prst="rect">
            <a:avLst/>
          </a:prstGeom>
          <a:noFill/>
          <a:ln w="9525">
            <a:noFill/>
            <a:miter lim="800000"/>
            <a:headEnd/>
            <a:tailEnd/>
          </a:ln>
        </p:spPr>
        <p:txBody>
          <a:bodyPr wrap="square">
            <a:spAutoFit/>
          </a:bodyPr>
          <a:lstStyle/>
          <a:p>
            <a:pPr fontAlgn="ctr">
              <a:lnSpc>
                <a:spcPct val="125000"/>
              </a:lnSpc>
              <a:spcBef>
                <a:spcPct val="50000"/>
              </a:spcBef>
            </a:pPr>
            <a:r>
              <a:rPr lang="en-US" sz="1600" dirty="0">
                <a:latin typeface="Huawei Sans" panose="020C0503030203020204" pitchFamily="34" charset="0"/>
              </a:rPr>
              <a:t>A WLAN enables users to access the network anytime and anywhere.</a:t>
            </a:r>
            <a:endParaRPr lang="en-US" altLang="zh-CN" sz="1600" dirty="0">
              <a:solidFill>
                <a:schemeClr val="tx1"/>
              </a:solidFill>
              <a:latin typeface="Huawei Sans" panose="020C0503030203020204" pitchFamily="34" charset="0"/>
            </a:endParaRPr>
          </a:p>
        </p:txBody>
      </p:sp>
      <p:sp>
        <p:nvSpPr>
          <p:cNvPr id="40" name="Text Box 9"/>
          <p:cNvSpPr txBox="1">
            <a:spLocks noChangeArrowheads="1"/>
          </p:cNvSpPr>
          <p:nvPr/>
        </p:nvSpPr>
        <p:spPr bwMode="gray">
          <a:xfrm>
            <a:off x="4737706" y="5377127"/>
            <a:ext cx="6779481" cy="707886"/>
          </a:xfrm>
          <a:prstGeom prst="rect">
            <a:avLst/>
          </a:prstGeom>
          <a:noFill/>
          <a:ln w="9525">
            <a:noFill/>
            <a:miter lim="800000"/>
            <a:headEnd/>
            <a:tailEnd/>
          </a:ln>
        </p:spPr>
        <p:txBody>
          <a:bodyPr wrap="square">
            <a:spAutoFit/>
          </a:bodyPr>
          <a:lstStyle/>
          <a:p>
            <a:pPr fontAlgn="ctr">
              <a:lnSpc>
                <a:spcPct val="125000"/>
              </a:lnSpc>
              <a:spcBef>
                <a:spcPct val="50000"/>
              </a:spcBef>
            </a:pPr>
            <a:r>
              <a:rPr lang="en-US" sz="1600" dirty="0">
                <a:latin typeface="Huawei Sans" panose="020C0503030203020204" pitchFamily="34" charset="0"/>
              </a:rPr>
              <a:t>WLANs make networking solutions more flexible and diversified to meet the network application requirements of various industries.</a:t>
            </a:r>
            <a:endParaRPr lang="en-US" altLang="zh-CN" sz="1600" dirty="0">
              <a:solidFill>
                <a:schemeClr val="tx1"/>
              </a:solidFill>
              <a:latin typeface="Huawei Sans" panose="020C0503030203020204" pitchFamily="34" charset="0"/>
            </a:endParaRPr>
          </a:p>
        </p:txBody>
      </p:sp>
      <p:sp>
        <p:nvSpPr>
          <p:cNvPr id="41" name="airport-flight-info-signal_48879">
            <a:extLst>
              <a:ext uri="{FF2B5EF4-FFF2-40B4-BE49-F238E27FC236}">
                <a16:creationId xmlns:a16="http://schemas.microsoft.com/office/drawing/2014/main" id="{95B1524D-A62E-4D83-B354-374A43FDC16C}"/>
              </a:ext>
            </a:extLst>
          </p:cNvPr>
          <p:cNvSpPr>
            <a:spLocks noChangeAspect="1"/>
          </p:cNvSpPr>
          <p:nvPr/>
        </p:nvSpPr>
        <p:spPr bwMode="gray">
          <a:xfrm>
            <a:off x="2638074" y="3998587"/>
            <a:ext cx="959441" cy="576000"/>
          </a:xfrm>
          <a:custGeom>
            <a:avLst/>
            <a:gdLst>
              <a:gd name="connsiteX0" fmla="*/ 275646 w 603687"/>
              <a:gd name="connsiteY0" fmla="*/ 276367 h 362424"/>
              <a:gd name="connsiteX1" fmla="*/ 275646 w 603687"/>
              <a:gd name="connsiteY1" fmla="*/ 298734 h 362424"/>
              <a:gd name="connsiteX2" fmla="*/ 569137 w 603687"/>
              <a:gd name="connsiteY2" fmla="*/ 298734 h 362424"/>
              <a:gd name="connsiteX3" fmla="*/ 569137 w 603687"/>
              <a:gd name="connsiteY3" fmla="*/ 276367 h 362424"/>
              <a:gd name="connsiteX4" fmla="*/ 34550 w 603687"/>
              <a:gd name="connsiteY4" fmla="*/ 276367 h 362424"/>
              <a:gd name="connsiteX5" fmla="*/ 34550 w 603687"/>
              <a:gd name="connsiteY5" fmla="*/ 298734 h 362424"/>
              <a:gd name="connsiteX6" fmla="*/ 243753 w 603687"/>
              <a:gd name="connsiteY6" fmla="*/ 298734 h 362424"/>
              <a:gd name="connsiteX7" fmla="*/ 243753 w 603687"/>
              <a:gd name="connsiteY7" fmla="*/ 276367 h 362424"/>
              <a:gd name="connsiteX8" fmla="*/ 275646 w 603687"/>
              <a:gd name="connsiteY8" fmla="*/ 220639 h 362424"/>
              <a:gd name="connsiteX9" fmla="*/ 275646 w 603687"/>
              <a:gd name="connsiteY9" fmla="*/ 243385 h 362424"/>
              <a:gd name="connsiteX10" fmla="*/ 569137 w 603687"/>
              <a:gd name="connsiteY10" fmla="*/ 243385 h 362424"/>
              <a:gd name="connsiteX11" fmla="*/ 569137 w 603687"/>
              <a:gd name="connsiteY11" fmla="*/ 220639 h 362424"/>
              <a:gd name="connsiteX12" fmla="*/ 34550 w 603687"/>
              <a:gd name="connsiteY12" fmla="*/ 220639 h 362424"/>
              <a:gd name="connsiteX13" fmla="*/ 34550 w 603687"/>
              <a:gd name="connsiteY13" fmla="*/ 243385 h 362424"/>
              <a:gd name="connsiteX14" fmla="*/ 243753 w 603687"/>
              <a:gd name="connsiteY14" fmla="*/ 243385 h 362424"/>
              <a:gd name="connsiteX15" fmla="*/ 243753 w 603687"/>
              <a:gd name="connsiteY15" fmla="*/ 220639 h 362424"/>
              <a:gd name="connsiteX16" fmla="*/ 539133 w 603687"/>
              <a:gd name="connsiteY16" fmla="*/ 85294 h 362424"/>
              <a:gd name="connsiteX17" fmla="*/ 529649 w 603687"/>
              <a:gd name="connsiteY17" fmla="*/ 98566 h 362424"/>
              <a:gd name="connsiteX18" fmla="*/ 538754 w 603687"/>
              <a:gd name="connsiteY18" fmla="*/ 111839 h 362424"/>
              <a:gd name="connsiteX19" fmla="*/ 545962 w 603687"/>
              <a:gd name="connsiteY19" fmla="*/ 108805 h 362424"/>
              <a:gd name="connsiteX20" fmla="*/ 548238 w 603687"/>
              <a:gd name="connsiteY20" fmla="*/ 98566 h 362424"/>
              <a:gd name="connsiteX21" fmla="*/ 545962 w 603687"/>
              <a:gd name="connsiteY21" fmla="*/ 88707 h 362424"/>
              <a:gd name="connsiteX22" fmla="*/ 539133 w 603687"/>
              <a:gd name="connsiteY22" fmla="*/ 85294 h 362424"/>
              <a:gd name="connsiteX23" fmla="*/ 486690 w 603687"/>
              <a:gd name="connsiteY23" fmla="*/ 76211 h 362424"/>
              <a:gd name="connsiteX24" fmla="*/ 513646 w 603687"/>
              <a:gd name="connsiteY24" fmla="*/ 76211 h 362424"/>
              <a:gd name="connsiteX25" fmla="*/ 513646 w 603687"/>
              <a:gd name="connsiteY25" fmla="*/ 86063 h 362424"/>
              <a:gd name="connsiteX26" fmla="*/ 498839 w 603687"/>
              <a:gd name="connsiteY26" fmla="*/ 86063 h 362424"/>
              <a:gd name="connsiteX27" fmla="*/ 498839 w 603687"/>
              <a:gd name="connsiteY27" fmla="*/ 94399 h 362424"/>
              <a:gd name="connsiteX28" fmla="*/ 512507 w 603687"/>
              <a:gd name="connsiteY28" fmla="*/ 94399 h 362424"/>
              <a:gd name="connsiteX29" fmla="*/ 512507 w 603687"/>
              <a:gd name="connsiteY29" fmla="*/ 104251 h 362424"/>
              <a:gd name="connsiteX30" fmla="*/ 498839 w 603687"/>
              <a:gd name="connsiteY30" fmla="*/ 104251 h 362424"/>
              <a:gd name="connsiteX31" fmla="*/ 498839 w 603687"/>
              <a:gd name="connsiteY31" fmla="*/ 121302 h 362424"/>
              <a:gd name="connsiteX32" fmla="*/ 486690 w 603687"/>
              <a:gd name="connsiteY32" fmla="*/ 121302 h 362424"/>
              <a:gd name="connsiteX33" fmla="*/ 435882 w 603687"/>
              <a:gd name="connsiteY33" fmla="*/ 76211 h 362424"/>
              <a:gd name="connsiteX34" fmla="*/ 452188 w 603687"/>
              <a:gd name="connsiteY34" fmla="*/ 76211 h 362424"/>
              <a:gd name="connsiteX35" fmla="*/ 468494 w 603687"/>
              <a:gd name="connsiteY35" fmla="*/ 107661 h 362424"/>
              <a:gd name="connsiteX36" fmla="*/ 468873 w 603687"/>
              <a:gd name="connsiteY36" fmla="*/ 107661 h 362424"/>
              <a:gd name="connsiteX37" fmla="*/ 468494 w 603687"/>
              <a:gd name="connsiteY37" fmla="*/ 96672 h 362424"/>
              <a:gd name="connsiteX38" fmla="*/ 468494 w 603687"/>
              <a:gd name="connsiteY38" fmla="*/ 76211 h 362424"/>
              <a:gd name="connsiteX39" fmla="*/ 479491 w 603687"/>
              <a:gd name="connsiteY39" fmla="*/ 76211 h 362424"/>
              <a:gd name="connsiteX40" fmla="*/ 479491 w 603687"/>
              <a:gd name="connsiteY40" fmla="*/ 121302 h 362424"/>
              <a:gd name="connsiteX41" fmla="*/ 463185 w 603687"/>
              <a:gd name="connsiteY41" fmla="*/ 121302 h 362424"/>
              <a:gd name="connsiteX42" fmla="*/ 446500 w 603687"/>
              <a:gd name="connsiteY42" fmla="*/ 89473 h 362424"/>
              <a:gd name="connsiteX43" fmla="*/ 446121 w 603687"/>
              <a:gd name="connsiteY43" fmla="*/ 89473 h 362424"/>
              <a:gd name="connsiteX44" fmla="*/ 446879 w 603687"/>
              <a:gd name="connsiteY44" fmla="*/ 100841 h 362424"/>
              <a:gd name="connsiteX45" fmla="*/ 446879 w 603687"/>
              <a:gd name="connsiteY45" fmla="*/ 121302 h 362424"/>
              <a:gd name="connsiteX46" fmla="*/ 435882 w 603687"/>
              <a:gd name="connsiteY46" fmla="*/ 121302 h 362424"/>
              <a:gd name="connsiteX47" fmla="*/ 416477 w 603687"/>
              <a:gd name="connsiteY47" fmla="*/ 76211 h 362424"/>
              <a:gd name="connsiteX48" fmla="*/ 428614 w 603687"/>
              <a:gd name="connsiteY48" fmla="*/ 76211 h 362424"/>
              <a:gd name="connsiteX49" fmla="*/ 428614 w 603687"/>
              <a:gd name="connsiteY49" fmla="*/ 121302 h 362424"/>
              <a:gd name="connsiteX50" fmla="*/ 416477 w 603687"/>
              <a:gd name="connsiteY50" fmla="*/ 121302 h 362424"/>
              <a:gd name="connsiteX51" fmla="*/ 363694 w 603687"/>
              <a:gd name="connsiteY51" fmla="*/ 76211 h 362424"/>
              <a:gd name="connsiteX52" fmla="*/ 398271 w 603687"/>
              <a:gd name="connsiteY52" fmla="*/ 76211 h 362424"/>
              <a:gd name="connsiteX53" fmla="*/ 398271 w 603687"/>
              <a:gd name="connsiteY53" fmla="*/ 86063 h 362424"/>
              <a:gd name="connsiteX54" fmla="*/ 387252 w 603687"/>
              <a:gd name="connsiteY54" fmla="*/ 86063 h 362424"/>
              <a:gd name="connsiteX55" fmla="*/ 387252 w 603687"/>
              <a:gd name="connsiteY55" fmla="*/ 121302 h 362424"/>
              <a:gd name="connsiteX56" fmla="*/ 375093 w 603687"/>
              <a:gd name="connsiteY56" fmla="*/ 121302 h 362424"/>
              <a:gd name="connsiteX57" fmla="*/ 375093 w 603687"/>
              <a:gd name="connsiteY57" fmla="*/ 86063 h 362424"/>
              <a:gd name="connsiteX58" fmla="*/ 363694 w 603687"/>
              <a:gd name="connsiteY58" fmla="*/ 86063 h 362424"/>
              <a:gd name="connsiteX59" fmla="*/ 320790 w 603687"/>
              <a:gd name="connsiteY59" fmla="*/ 76211 h 362424"/>
              <a:gd name="connsiteX60" fmla="*/ 333315 w 603687"/>
              <a:gd name="connsiteY60" fmla="*/ 76211 h 362424"/>
              <a:gd name="connsiteX61" fmla="*/ 333315 w 603687"/>
              <a:gd name="connsiteY61" fmla="*/ 92883 h 362424"/>
              <a:gd name="connsiteX62" fmla="*/ 347358 w 603687"/>
              <a:gd name="connsiteY62" fmla="*/ 92883 h 362424"/>
              <a:gd name="connsiteX63" fmla="*/ 347358 w 603687"/>
              <a:gd name="connsiteY63" fmla="*/ 76211 h 362424"/>
              <a:gd name="connsiteX64" fmla="*/ 359883 w 603687"/>
              <a:gd name="connsiteY64" fmla="*/ 76211 h 362424"/>
              <a:gd name="connsiteX65" fmla="*/ 359883 w 603687"/>
              <a:gd name="connsiteY65" fmla="*/ 121302 h 362424"/>
              <a:gd name="connsiteX66" fmla="*/ 347358 w 603687"/>
              <a:gd name="connsiteY66" fmla="*/ 121302 h 362424"/>
              <a:gd name="connsiteX67" fmla="*/ 347358 w 603687"/>
              <a:gd name="connsiteY67" fmla="*/ 103114 h 362424"/>
              <a:gd name="connsiteX68" fmla="*/ 333315 w 603687"/>
              <a:gd name="connsiteY68" fmla="*/ 103114 h 362424"/>
              <a:gd name="connsiteX69" fmla="*/ 333315 w 603687"/>
              <a:gd name="connsiteY69" fmla="*/ 121302 h 362424"/>
              <a:gd name="connsiteX70" fmla="*/ 320790 w 603687"/>
              <a:gd name="connsiteY70" fmla="*/ 121302 h 362424"/>
              <a:gd name="connsiteX71" fmla="*/ 256646 w 603687"/>
              <a:gd name="connsiteY71" fmla="*/ 76211 h 362424"/>
              <a:gd name="connsiteX72" fmla="*/ 268783 w 603687"/>
              <a:gd name="connsiteY72" fmla="*/ 76211 h 362424"/>
              <a:gd name="connsiteX73" fmla="*/ 268783 w 603687"/>
              <a:gd name="connsiteY73" fmla="*/ 121302 h 362424"/>
              <a:gd name="connsiteX74" fmla="*/ 256646 w 603687"/>
              <a:gd name="connsiteY74" fmla="*/ 121302 h 362424"/>
              <a:gd name="connsiteX75" fmla="*/ 222069 w 603687"/>
              <a:gd name="connsiteY75" fmla="*/ 76211 h 362424"/>
              <a:gd name="connsiteX76" fmla="*/ 234228 w 603687"/>
              <a:gd name="connsiteY76" fmla="*/ 76211 h 362424"/>
              <a:gd name="connsiteX77" fmla="*/ 234228 w 603687"/>
              <a:gd name="connsiteY77" fmla="*/ 111450 h 362424"/>
              <a:gd name="connsiteX78" fmla="*/ 251706 w 603687"/>
              <a:gd name="connsiteY78" fmla="*/ 111450 h 362424"/>
              <a:gd name="connsiteX79" fmla="*/ 251706 w 603687"/>
              <a:gd name="connsiteY79" fmla="*/ 121302 h 362424"/>
              <a:gd name="connsiteX80" fmla="*/ 222069 w 603687"/>
              <a:gd name="connsiteY80" fmla="*/ 121302 h 362424"/>
              <a:gd name="connsiteX81" fmla="*/ 190244 w 603687"/>
              <a:gd name="connsiteY81" fmla="*/ 76211 h 362424"/>
              <a:gd name="connsiteX82" fmla="*/ 217200 w 603687"/>
              <a:gd name="connsiteY82" fmla="*/ 76211 h 362424"/>
              <a:gd name="connsiteX83" fmla="*/ 217200 w 603687"/>
              <a:gd name="connsiteY83" fmla="*/ 86063 h 362424"/>
              <a:gd name="connsiteX84" fmla="*/ 202393 w 603687"/>
              <a:gd name="connsiteY84" fmla="*/ 86063 h 362424"/>
              <a:gd name="connsiteX85" fmla="*/ 202393 w 603687"/>
              <a:gd name="connsiteY85" fmla="*/ 94399 h 362424"/>
              <a:gd name="connsiteX86" fmla="*/ 216061 w 603687"/>
              <a:gd name="connsiteY86" fmla="*/ 94399 h 362424"/>
              <a:gd name="connsiteX87" fmla="*/ 216061 w 603687"/>
              <a:gd name="connsiteY87" fmla="*/ 104251 h 362424"/>
              <a:gd name="connsiteX88" fmla="*/ 202393 w 603687"/>
              <a:gd name="connsiteY88" fmla="*/ 104251 h 362424"/>
              <a:gd name="connsiteX89" fmla="*/ 202393 w 603687"/>
              <a:gd name="connsiteY89" fmla="*/ 121302 h 362424"/>
              <a:gd name="connsiteX90" fmla="*/ 190244 w 603687"/>
              <a:gd name="connsiteY90" fmla="*/ 121302 h 362424"/>
              <a:gd name="connsiteX91" fmla="*/ 539133 w 603687"/>
              <a:gd name="connsiteY91" fmla="*/ 75434 h 362424"/>
              <a:gd name="connsiteX92" fmla="*/ 555446 w 603687"/>
              <a:gd name="connsiteY92" fmla="*/ 81122 h 362424"/>
              <a:gd name="connsiteX93" fmla="*/ 561136 w 603687"/>
              <a:gd name="connsiteY93" fmla="*/ 98566 h 362424"/>
              <a:gd name="connsiteX94" fmla="*/ 555446 w 603687"/>
              <a:gd name="connsiteY94" fmla="*/ 116010 h 362424"/>
              <a:gd name="connsiteX95" fmla="*/ 538754 w 603687"/>
              <a:gd name="connsiteY95" fmla="*/ 122078 h 362424"/>
              <a:gd name="connsiteX96" fmla="*/ 522441 w 603687"/>
              <a:gd name="connsiteY96" fmla="*/ 116010 h 362424"/>
              <a:gd name="connsiteX97" fmla="*/ 516750 w 603687"/>
              <a:gd name="connsiteY97" fmla="*/ 98566 h 362424"/>
              <a:gd name="connsiteX98" fmla="*/ 522441 w 603687"/>
              <a:gd name="connsiteY98" fmla="*/ 81122 h 362424"/>
              <a:gd name="connsiteX99" fmla="*/ 539133 w 603687"/>
              <a:gd name="connsiteY99" fmla="*/ 75434 h 362424"/>
              <a:gd name="connsiteX100" fmla="*/ 298394 w 603687"/>
              <a:gd name="connsiteY100" fmla="*/ 75434 h 362424"/>
              <a:gd name="connsiteX101" fmla="*/ 306359 w 603687"/>
              <a:gd name="connsiteY101" fmla="*/ 76192 h 362424"/>
              <a:gd name="connsiteX102" fmla="*/ 313187 w 603687"/>
              <a:gd name="connsiteY102" fmla="*/ 78089 h 362424"/>
              <a:gd name="connsiteX103" fmla="*/ 309394 w 603687"/>
              <a:gd name="connsiteY103" fmla="*/ 87948 h 362424"/>
              <a:gd name="connsiteX104" fmla="*/ 298394 w 603687"/>
              <a:gd name="connsiteY104" fmla="*/ 85294 h 362424"/>
              <a:gd name="connsiteX105" fmla="*/ 290050 w 603687"/>
              <a:gd name="connsiteY105" fmla="*/ 89086 h 362424"/>
              <a:gd name="connsiteX106" fmla="*/ 287016 w 603687"/>
              <a:gd name="connsiteY106" fmla="*/ 98946 h 362424"/>
              <a:gd name="connsiteX107" fmla="*/ 289671 w 603687"/>
              <a:gd name="connsiteY107" fmla="*/ 108805 h 362424"/>
              <a:gd name="connsiteX108" fmla="*/ 297636 w 603687"/>
              <a:gd name="connsiteY108" fmla="*/ 111839 h 362424"/>
              <a:gd name="connsiteX109" fmla="*/ 302567 w 603687"/>
              <a:gd name="connsiteY109" fmla="*/ 111460 h 362424"/>
              <a:gd name="connsiteX110" fmla="*/ 302567 w 603687"/>
              <a:gd name="connsiteY110" fmla="*/ 104255 h 362424"/>
              <a:gd name="connsiteX111" fmla="*/ 294602 w 603687"/>
              <a:gd name="connsiteY111" fmla="*/ 104255 h 362424"/>
              <a:gd name="connsiteX112" fmla="*/ 294602 w 603687"/>
              <a:gd name="connsiteY112" fmla="*/ 94774 h 362424"/>
              <a:gd name="connsiteX113" fmla="*/ 313945 w 603687"/>
              <a:gd name="connsiteY113" fmla="*/ 94774 h 362424"/>
              <a:gd name="connsiteX114" fmla="*/ 313945 w 603687"/>
              <a:gd name="connsiteY114" fmla="*/ 119423 h 362424"/>
              <a:gd name="connsiteX115" fmla="*/ 296498 w 603687"/>
              <a:gd name="connsiteY115" fmla="*/ 122078 h 362424"/>
              <a:gd name="connsiteX116" fmla="*/ 280189 w 603687"/>
              <a:gd name="connsiteY116" fmla="*/ 116010 h 362424"/>
              <a:gd name="connsiteX117" fmla="*/ 274499 w 603687"/>
              <a:gd name="connsiteY117" fmla="*/ 98566 h 362424"/>
              <a:gd name="connsiteX118" fmla="*/ 280947 w 603687"/>
              <a:gd name="connsiteY118" fmla="*/ 81502 h 362424"/>
              <a:gd name="connsiteX119" fmla="*/ 298394 w 603687"/>
              <a:gd name="connsiteY119" fmla="*/ 75434 h 362424"/>
              <a:gd name="connsiteX120" fmla="*/ 107083 w 603687"/>
              <a:gd name="connsiteY120" fmla="*/ 55323 h 362424"/>
              <a:gd name="connsiteX121" fmla="*/ 109740 w 603687"/>
              <a:gd name="connsiteY121" fmla="*/ 56081 h 362424"/>
              <a:gd name="connsiteX122" fmla="*/ 113156 w 603687"/>
              <a:gd name="connsiteY122" fmla="*/ 65561 h 362424"/>
              <a:gd name="connsiteX123" fmla="*/ 113536 w 603687"/>
              <a:gd name="connsiteY123" fmla="*/ 87932 h 362424"/>
              <a:gd name="connsiteX124" fmla="*/ 142002 w 603687"/>
              <a:gd name="connsiteY124" fmla="*/ 100445 h 362424"/>
              <a:gd name="connsiteX125" fmla="*/ 143521 w 603687"/>
              <a:gd name="connsiteY125" fmla="*/ 102340 h 362424"/>
              <a:gd name="connsiteX126" fmla="*/ 144659 w 603687"/>
              <a:gd name="connsiteY126" fmla="*/ 109166 h 362424"/>
              <a:gd name="connsiteX127" fmla="*/ 143141 w 603687"/>
              <a:gd name="connsiteY127" fmla="*/ 110303 h 362424"/>
              <a:gd name="connsiteX128" fmla="*/ 113915 w 603687"/>
              <a:gd name="connsiteY128" fmla="*/ 102720 h 362424"/>
              <a:gd name="connsiteX129" fmla="*/ 113156 w 603687"/>
              <a:gd name="connsiteY129" fmla="*/ 125091 h 362424"/>
              <a:gd name="connsiteX130" fmla="*/ 113156 w 603687"/>
              <a:gd name="connsiteY130" fmla="*/ 126987 h 362424"/>
              <a:gd name="connsiteX131" fmla="*/ 113915 w 603687"/>
              <a:gd name="connsiteY131" fmla="*/ 127366 h 362424"/>
              <a:gd name="connsiteX132" fmla="*/ 118470 w 603687"/>
              <a:gd name="connsiteY132" fmla="*/ 131158 h 362424"/>
              <a:gd name="connsiteX133" fmla="*/ 119229 w 603687"/>
              <a:gd name="connsiteY133" fmla="*/ 137983 h 362424"/>
              <a:gd name="connsiteX134" fmla="*/ 118849 w 603687"/>
              <a:gd name="connsiteY134" fmla="*/ 137983 h 362424"/>
              <a:gd name="connsiteX135" fmla="*/ 112017 w 603687"/>
              <a:gd name="connsiteY135" fmla="*/ 136087 h 362424"/>
              <a:gd name="connsiteX136" fmla="*/ 111258 w 603687"/>
              <a:gd name="connsiteY136" fmla="*/ 134570 h 362424"/>
              <a:gd name="connsiteX137" fmla="*/ 110120 w 603687"/>
              <a:gd name="connsiteY137" fmla="*/ 136845 h 362424"/>
              <a:gd name="connsiteX138" fmla="*/ 107083 w 603687"/>
              <a:gd name="connsiteY138" fmla="*/ 140637 h 362424"/>
              <a:gd name="connsiteX139" fmla="*/ 104047 w 603687"/>
              <a:gd name="connsiteY139" fmla="*/ 136845 h 362424"/>
              <a:gd name="connsiteX140" fmla="*/ 103288 w 603687"/>
              <a:gd name="connsiteY140" fmla="*/ 134570 h 362424"/>
              <a:gd name="connsiteX141" fmla="*/ 102149 w 603687"/>
              <a:gd name="connsiteY141" fmla="*/ 136087 h 362424"/>
              <a:gd name="connsiteX142" fmla="*/ 95317 w 603687"/>
              <a:gd name="connsiteY142" fmla="*/ 137983 h 362424"/>
              <a:gd name="connsiteX143" fmla="*/ 94937 w 603687"/>
              <a:gd name="connsiteY143" fmla="*/ 137983 h 362424"/>
              <a:gd name="connsiteX144" fmla="*/ 96076 w 603687"/>
              <a:gd name="connsiteY144" fmla="*/ 131158 h 362424"/>
              <a:gd name="connsiteX145" fmla="*/ 100631 w 603687"/>
              <a:gd name="connsiteY145" fmla="*/ 127366 h 362424"/>
              <a:gd name="connsiteX146" fmla="*/ 101390 w 603687"/>
              <a:gd name="connsiteY146" fmla="*/ 126987 h 362424"/>
              <a:gd name="connsiteX147" fmla="*/ 101390 w 603687"/>
              <a:gd name="connsiteY147" fmla="*/ 125091 h 362424"/>
              <a:gd name="connsiteX148" fmla="*/ 100631 w 603687"/>
              <a:gd name="connsiteY148" fmla="*/ 102720 h 362424"/>
              <a:gd name="connsiteX149" fmla="*/ 71025 w 603687"/>
              <a:gd name="connsiteY149" fmla="*/ 110303 h 362424"/>
              <a:gd name="connsiteX150" fmla="*/ 69887 w 603687"/>
              <a:gd name="connsiteY150" fmla="*/ 109166 h 362424"/>
              <a:gd name="connsiteX151" fmla="*/ 70646 w 603687"/>
              <a:gd name="connsiteY151" fmla="*/ 102340 h 362424"/>
              <a:gd name="connsiteX152" fmla="*/ 72164 w 603687"/>
              <a:gd name="connsiteY152" fmla="*/ 100445 h 362424"/>
              <a:gd name="connsiteX153" fmla="*/ 100631 w 603687"/>
              <a:gd name="connsiteY153" fmla="*/ 87932 h 362424"/>
              <a:gd name="connsiteX154" fmla="*/ 101390 w 603687"/>
              <a:gd name="connsiteY154" fmla="*/ 65561 h 362424"/>
              <a:gd name="connsiteX155" fmla="*/ 104806 w 603687"/>
              <a:gd name="connsiteY155" fmla="*/ 56081 h 362424"/>
              <a:gd name="connsiteX156" fmla="*/ 107083 w 603687"/>
              <a:gd name="connsiteY156" fmla="*/ 55323 h 362424"/>
              <a:gd name="connsiteX157" fmla="*/ 63806 w 603687"/>
              <a:gd name="connsiteY157" fmla="*/ 50037 h 362424"/>
              <a:gd name="connsiteX158" fmla="*/ 58870 w 603687"/>
              <a:gd name="connsiteY158" fmla="*/ 54966 h 362424"/>
              <a:gd name="connsiteX159" fmla="*/ 58870 w 603687"/>
              <a:gd name="connsiteY159" fmla="*/ 141418 h 362424"/>
              <a:gd name="connsiteX160" fmla="*/ 63806 w 603687"/>
              <a:gd name="connsiteY160" fmla="*/ 146347 h 362424"/>
              <a:gd name="connsiteX161" fmla="*/ 150362 w 603687"/>
              <a:gd name="connsiteY161" fmla="*/ 146347 h 362424"/>
              <a:gd name="connsiteX162" fmla="*/ 155297 w 603687"/>
              <a:gd name="connsiteY162" fmla="*/ 141418 h 362424"/>
              <a:gd name="connsiteX163" fmla="*/ 155297 w 603687"/>
              <a:gd name="connsiteY163" fmla="*/ 54966 h 362424"/>
              <a:gd name="connsiteX164" fmla="*/ 150362 w 603687"/>
              <a:gd name="connsiteY164" fmla="*/ 50037 h 362424"/>
              <a:gd name="connsiteX165" fmla="*/ 63806 w 603687"/>
              <a:gd name="connsiteY165" fmla="*/ 39799 h 362424"/>
              <a:gd name="connsiteX166" fmla="*/ 150362 w 603687"/>
              <a:gd name="connsiteY166" fmla="*/ 39799 h 362424"/>
              <a:gd name="connsiteX167" fmla="*/ 165547 w 603687"/>
              <a:gd name="connsiteY167" fmla="*/ 54966 h 362424"/>
              <a:gd name="connsiteX168" fmla="*/ 165547 w 603687"/>
              <a:gd name="connsiteY168" fmla="*/ 141418 h 362424"/>
              <a:gd name="connsiteX169" fmla="*/ 150362 w 603687"/>
              <a:gd name="connsiteY169" fmla="*/ 156585 h 362424"/>
              <a:gd name="connsiteX170" fmla="*/ 63806 w 603687"/>
              <a:gd name="connsiteY170" fmla="*/ 156585 h 362424"/>
              <a:gd name="connsiteX171" fmla="*/ 48620 w 603687"/>
              <a:gd name="connsiteY171" fmla="*/ 141418 h 362424"/>
              <a:gd name="connsiteX172" fmla="*/ 48620 w 603687"/>
              <a:gd name="connsiteY172" fmla="*/ 54966 h 362424"/>
              <a:gd name="connsiteX173" fmla="*/ 63806 w 603687"/>
              <a:gd name="connsiteY173" fmla="*/ 39799 h 362424"/>
              <a:gd name="connsiteX174" fmla="*/ 23540 w 603687"/>
              <a:gd name="connsiteY174" fmla="*/ 22746 h 362424"/>
              <a:gd name="connsiteX175" fmla="*/ 23540 w 603687"/>
              <a:gd name="connsiteY175" fmla="*/ 170976 h 362424"/>
              <a:gd name="connsiteX176" fmla="*/ 580147 w 603687"/>
              <a:gd name="connsiteY176" fmla="*/ 170976 h 362424"/>
              <a:gd name="connsiteX177" fmla="*/ 580147 w 603687"/>
              <a:gd name="connsiteY177" fmla="*/ 22746 h 362424"/>
              <a:gd name="connsiteX178" fmla="*/ 10251 w 603687"/>
              <a:gd name="connsiteY178" fmla="*/ 0 h 362424"/>
              <a:gd name="connsiteX179" fmla="*/ 593436 w 603687"/>
              <a:gd name="connsiteY179" fmla="*/ 0 h 362424"/>
              <a:gd name="connsiteX180" fmla="*/ 603687 w 603687"/>
              <a:gd name="connsiteY180" fmla="*/ 9857 h 362424"/>
              <a:gd name="connsiteX181" fmla="*/ 603687 w 603687"/>
              <a:gd name="connsiteY181" fmla="*/ 352567 h 362424"/>
              <a:gd name="connsiteX182" fmla="*/ 593436 w 603687"/>
              <a:gd name="connsiteY182" fmla="*/ 362424 h 362424"/>
              <a:gd name="connsiteX183" fmla="*/ 10251 w 603687"/>
              <a:gd name="connsiteY183" fmla="*/ 362424 h 362424"/>
              <a:gd name="connsiteX184" fmla="*/ 0 w 603687"/>
              <a:gd name="connsiteY184" fmla="*/ 352567 h 362424"/>
              <a:gd name="connsiteX185" fmla="*/ 0 w 603687"/>
              <a:gd name="connsiteY185" fmla="*/ 9857 h 362424"/>
              <a:gd name="connsiteX186" fmla="*/ 10251 w 603687"/>
              <a:gd name="connsiteY186" fmla="*/ 0 h 36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603687" h="362424">
                <a:moveTo>
                  <a:pt x="275646" y="276367"/>
                </a:moveTo>
                <a:lnTo>
                  <a:pt x="275646" y="298734"/>
                </a:lnTo>
                <a:lnTo>
                  <a:pt x="569137" y="298734"/>
                </a:lnTo>
                <a:lnTo>
                  <a:pt x="569137" y="276367"/>
                </a:lnTo>
                <a:close/>
                <a:moveTo>
                  <a:pt x="34550" y="276367"/>
                </a:moveTo>
                <a:lnTo>
                  <a:pt x="34550" y="298734"/>
                </a:lnTo>
                <a:lnTo>
                  <a:pt x="243753" y="298734"/>
                </a:lnTo>
                <a:lnTo>
                  <a:pt x="243753" y="276367"/>
                </a:lnTo>
                <a:close/>
                <a:moveTo>
                  <a:pt x="275646" y="220639"/>
                </a:moveTo>
                <a:lnTo>
                  <a:pt x="275646" y="243385"/>
                </a:lnTo>
                <a:lnTo>
                  <a:pt x="569137" y="243385"/>
                </a:lnTo>
                <a:lnTo>
                  <a:pt x="569137" y="220639"/>
                </a:lnTo>
                <a:close/>
                <a:moveTo>
                  <a:pt x="34550" y="220639"/>
                </a:moveTo>
                <a:lnTo>
                  <a:pt x="34550" y="243385"/>
                </a:lnTo>
                <a:lnTo>
                  <a:pt x="243753" y="243385"/>
                </a:lnTo>
                <a:lnTo>
                  <a:pt x="243753" y="220639"/>
                </a:lnTo>
                <a:close/>
                <a:moveTo>
                  <a:pt x="539133" y="85294"/>
                </a:moveTo>
                <a:cubicBezTo>
                  <a:pt x="532684" y="85294"/>
                  <a:pt x="529649" y="89844"/>
                  <a:pt x="529649" y="98566"/>
                </a:cubicBezTo>
                <a:cubicBezTo>
                  <a:pt x="529649" y="107668"/>
                  <a:pt x="532684" y="111839"/>
                  <a:pt x="538754" y="111839"/>
                </a:cubicBezTo>
                <a:cubicBezTo>
                  <a:pt x="542168" y="111839"/>
                  <a:pt x="544444" y="110701"/>
                  <a:pt x="545962" y="108805"/>
                </a:cubicBezTo>
                <a:cubicBezTo>
                  <a:pt x="547479" y="106530"/>
                  <a:pt x="548238" y="103117"/>
                  <a:pt x="548238" y="98566"/>
                </a:cubicBezTo>
                <a:cubicBezTo>
                  <a:pt x="548238" y="94016"/>
                  <a:pt x="547479" y="90982"/>
                  <a:pt x="545962" y="88707"/>
                </a:cubicBezTo>
                <a:cubicBezTo>
                  <a:pt x="544444" y="86431"/>
                  <a:pt x="542168" y="85294"/>
                  <a:pt x="539133" y="85294"/>
                </a:cubicBezTo>
                <a:close/>
                <a:moveTo>
                  <a:pt x="486690" y="76211"/>
                </a:moveTo>
                <a:lnTo>
                  <a:pt x="513646" y="76211"/>
                </a:lnTo>
                <a:lnTo>
                  <a:pt x="513646" y="86063"/>
                </a:lnTo>
                <a:lnTo>
                  <a:pt x="498839" y="86063"/>
                </a:lnTo>
                <a:lnTo>
                  <a:pt x="498839" y="94399"/>
                </a:lnTo>
                <a:lnTo>
                  <a:pt x="512507" y="94399"/>
                </a:lnTo>
                <a:lnTo>
                  <a:pt x="512507" y="104251"/>
                </a:lnTo>
                <a:lnTo>
                  <a:pt x="498839" y="104251"/>
                </a:lnTo>
                <a:lnTo>
                  <a:pt x="498839" y="121302"/>
                </a:lnTo>
                <a:lnTo>
                  <a:pt x="486690" y="121302"/>
                </a:lnTo>
                <a:close/>
                <a:moveTo>
                  <a:pt x="435882" y="76211"/>
                </a:moveTo>
                <a:lnTo>
                  <a:pt x="452188" y="76211"/>
                </a:lnTo>
                <a:lnTo>
                  <a:pt x="468494" y="107661"/>
                </a:lnTo>
                <a:lnTo>
                  <a:pt x="468873" y="107661"/>
                </a:lnTo>
                <a:cubicBezTo>
                  <a:pt x="468494" y="103114"/>
                  <a:pt x="468494" y="99325"/>
                  <a:pt x="468494" y="96672"/>
                </a:cubicBezTo>
                <a:lnTo>
                  <a:pt x="468494" y="76211"/>
                </a:lnTo>
                <a:lnTo>
                  <a:pt x="479491" y="76211"/>
                </a:lnTo>
                <a:lnTo>
                  <a:pt x="479491" y="121302"/>
                </a:lnTo>
                <a:lnTo>
                  <a:pt x="463185" y="121302"/>
                </a:lnTo>
                <a:lnTo>
                  <a:pt x="446500" y="89473"/>
                </a:lnTo>
                <a:lnTo>
                  <a:pt x="446121" y="89473"/>
                </a:lnTo>
                <a:cubicBezTo>
                  <a:pt x="446500" y="94399"/>
                  <a:pt x="446879" y="98188"/>
                  <a:pt x="446879" y="100841"/>
                </a:cubicBezTo>
                <a:lnTo>
                  <a:pt x="446879" y="121302"/>
                </a:lnTo>
                <a:lnTo>
                  <a:pt x="435882" y="121302"/>
                </a:lnTo>
                <a:close/>
                <a:moveTo>
                  <a:pt x="416477" y="76211"/>
                </a:moveTo>
                <a:lnTo>
                  <a:pt x="428614" y="76211"/>
                </a:lnTo>
                <a:lnTo>
                  <a:pt x="428614" y="121302"/>
                </a:lnTo>
                <a:lnTo>
                  <a:pt x="416477" y="121302"/>
                </a:lnTo>
                <a:close/>
                <a:moveTo>
                  <a:pt x="363694" y="76211"/>
                </a:moveTo>
                <a:lnTo>
                  <a:pt x="398271" y="76211"/>
                </a:lnTo>
                <a:lnTo>
                  <a:pt x="398271" y="86063"/>
                </a:lnTo>
                <a:lnTo>
                  <a:pt x="387252" y="86063"/>
                </a:lnTo>
                <a:lnTo>
                  <a:pt x="387252" y="121302"/>
                </a:lnTo>
                <a:lnTo>
                  <a:pt x="375093" y="121302"/>
                </a:lnTo>
                <a:lnTo>
                  <a:pt x="375093" y="86063"/>
                </a:lnTo>
                <a:lnTo>
                  <a:pt x="363694" y="86063"/>
                </a:lnTo>
                <a:close/>
                <a:moveTo>
                  <a:pt x="320790" y="76211"/>
                </a:moveTo>
                <a:lnTo>
                  <a:pt x="333315" y="76211"/>
                </a:lnTo>
                <a:lnTo>
                  <a:pt x="333315" y="92883"/>
                </a:lnTo>
                <a:lnTo>
                  <a:pt x="347358" y="92883"/>
                </a:lnTo>
                <a:lnTo>
                  <a:pt x="347358" y="76211"/>
                </a:lnTo>
                <a:lnTo>
                  <a:pt x="359883" y="76211"/>
                </a:lnTo>
                <a:lnTo>
                  <a:pt x="359883" y="121302"/>
                </a:lnTo>
                <a:lnTo>
                  <a:pt x="347358" y="121302"/>
                </a:lnTo>
                <a:lnTo>
                  <a:pt x="347358" y="103114"/>
                </a:lnTo>
                <a:lnTo>
                  <a:pt x="333315" y="103114"/>
                </a:lnTo>
                <a:lnTo>
                  <a:pt x="333315" y="121302"/>
                </a:lnTo>
                <a:lnTo>
                  <a:pt x="320790" y="121302"/>
                </a:lnTo>
                <a:close/>
                <a:moveTo>
                  <a:pt x="256646" y="76211"/>
                </a:moveTo>
                <a:lnTo>
                  <a:pt x="268783" y="76211"/>
                </a:lnTo>
                <a:lnTo>
                  <a:pt x="268783" y="121302"/>
                </a:lnTo>
                <a:lnTo>
                  <a:pt x="256646" y="121302"/>
                </a:lnTo>
                <a:close/>
                <a:moveTo>
                  <a:pt x="222069" y="76211"/>
                </a:moveTo>
                <a:lnTo>
                  <a:pt x="234228" y="76211"/>
                </a:lnTo>
                <a:lnTo>
                  <a:pt x="234228" y="111450"/>
                </a:lnTo>
                <a:lnTo>
                  <a:pt x="251706" y="111450"/>
                </a:lnTo>
                <a:lnTo>
                  <a:pt x="251706" y="121302"/>
                </a:lnTo>
                <a:lnTo>
                  <a:pt x="222069" y="121302"/>
                </a:lnTo>
                <a:close/>
                <a:moveTo>
                  <a:pt x="190244" y="76211"/>
                </a:moveTo>
                <a:lnTo>
                  <a:pt x="217200" y="76211"/>
                </a:lnTo>
                <a:lnTo>
                  <a:pt x="217200" y="86063"/>
                </a:lnTo>
                <a:lnTo>
                  <a:pt x="202393" y="86063"/>
                </a:lnTo>
                <a:lnTo>
                  <a:pt x="202393" y="94399"/>
                </a:lnTo>
                <a:lnTo>
                  <a:pt x="216061" y="94399"/>
                </a:lnTo>
                <a:lnTo>
                  <a:pt x="216061" y="104251"/>
                </a:lnTo>
                <a:lnTo>
                  <a:pt x="202393" y="104251"/>
                </a:lnTo>
                <a:lnTo>
                  <a:pt x="202393" y="121302"/>
                </a:lnTo>
                <a:lnTo>
                  <a:pt x="190244" y="121302"/>
                </a:lnTo>
                <a:close/>
                <a:moveTo>
                  <a:pt x="539133" y="75434"/>
                </a:moveTo>
                <a:cubicBezTo>
                  <a:pt x="546341" y="75434"/>
                  <a:pt x="551652" y="77330"/>
                  <a:pt x="555446" y="81122"/>
                </a:cubicBezTo>
                <a:cubicBezTo>
                  <a:pt x="559239" y="85294"/>
                  <a:pt x="561136" y="90982"/>
                  <a:pt x="561136" y="98566"/>
                </a:cubicBezTo>
                <a:cubicBezTo>
                  <a:pt x="561136" y="106530"/>
                  <a:pt x="559239" y="112218"/>
                  <a:pt x="555446" y="116010"/>
                </a:cubicBezTo>
                <a:cubicBezTo>
                  <a:pt x="551652" y="120182"/>
                  <a:pt x="546341" y="122078"/>
                  <a:pt x="538754" y="122078"/>
                </a:cubicBezTo>
                <a:cubicBezTo>
                  <a:pt x="531925" y="122078"/>
                  <a:pt x="526234" y="120182"/>
                  <a:pt x="522441" y="116010"/>
                </a:cubicBezTo>
                <a:cubicBezTo>
                  <a:pt x="518647" y="112218"/>
                  <a:pt x="516750" y="106151"/>
                  <a:pt x="516750" y="98566"/>
                </a:cubicBezTo>
                <a:cubicBezTo>
                  <a:pt x="516750" y="90982"/>
                  <a:pt x="518647" y="85294"/>
                  <a:pt x="522441" y="81122"/>
                </a:cubicBezTo>
                <a:cubicBezTo>
                  <a:pt x="526234" y="77330"/>
                  <a:pt x="531925" y="75434"/>
                  <a:pt x="539133" y="75434"/>
                </a:cubicBezTo>
                <a:close/>
                <a:moveTo>
                  <a:pt x="298394" y="75434"/>
                </a:moveTo>
                <a:cubicBezTo>
                  <a:pt x="301429" y="75434"/>
                  <a:pt x="304084" y="75813"/>
                  <a:pt x="306359" y="76192"/>
                </a:cubicBezTo>
                <a:cubicBezTo>
                  <a:pt x="309014" y="76572"/>
                  <a:pt x="311290" y="77330"/>
                  <a:pt x="313187" y="78089"/>
                </a:cubicBezTo>
                <a:lnTo>
                  <a:pt x="309394" y="87948"/>
                </a:lnTo>
                <a:cubicBezTo>
                  <a:pt x="305980" y="86431"/>
                  <a:pt x="302187" y="85294"/>
                  <a:pt x="298394" y="85294"/>
                </a:cubicBezTo>
                <a:cubicBezTo>
                  <a:pt x="294981" y="85294"/>
                  <a:pt x="291947" y="86431"/>
                  <a:pt x="290050" y="89086"/>
                </a:cubicBezTo>
                <a:cubicBezTo>
                  <a:pt x="288154" y="91361"/>
                  <a:pt x="287016" y="94774"/>
                  <a:pt x="287016" y="98946"/>
                </a:cubicBezTo>
                <a:cubicBezTo>
                  <a:pt x="287016" y="103117"/>
                  <a:pt x="288154" y="106530"/>
                  <a:pt x="289671" y="108805"/>
                </a:cubicBezTo>
                <a:cubicBezTo>
                  <a:pt x="291567" y="111081"/>
                  <a:pt x="294222" y="111839"/>
                  <a:pt x="297636" y="111839"/>
                </a:cubicBezTo>
                <a:cubicBezTo>
                  <a:pt x="299153" y="111839"/>
                  <a:pt x="301049" y="111839"/>
                  <a:pt x="302567" y="111460"/>
                </a:cubicBezTo>
                <a:lnTo>
                  <a:pt x="302567" y="104255"/>
                </a:lnTo>
                <a:lnTo>
                  <a:pt x="294602" y="104255"/>
                </a:lnTo>
                <a:lnTo>
                  <a:pt x="294602" y="94774"/>
                </a:lnTo>
                <a:lnTo>
                  <a:pt x="313945" y="94774"/>
                </a:lnTo>
                <a:lnTo>
                  <a:pt x="313945" y="119423"/>
                </a:lnTo>
                <a:cubicBezTo>
                  <a:pt x="308635" y="121320"/>
                  <a:pt x="302946" y="122078"/>
                  <a:pt x="296498" y="122078"/>
                </a:cubicBezTo>
                <a:cubicBezTo>
                  <a:pt x="289291" y="122078"/>
                  <a:pt x="283981" y="120182"/>
                  <a:pt x="280189" y="116010"/>
                </a:cubicBezTo>
                <a:cubicBezTo>
                  <a:pt x="276396" y="111839"/>
                  <a:pt x="274499" y="106151"/>
                  <a:pt x="274499" y="98566"/>
                </a:cubicBezTo>
                <a:cubicBezTo>
                  <a:pt x="274499" y="91361"/>
                  <a:pt x="276396" y="85673"/>
                  <a:pt x="280947" y="81502"/>
                </a:cubicBezTo>
                <a:cubicBezTo>
                  <a:pt x="285119" y="77330"/>
                  <a:pt x="290809" y="75434"/>
                  <a:pt x="298394" y="75434"/>
                </a:cubicBezTo>
                <a:close/>
                <a:moveTo>
                  <a:pt x="107083" y="55323"/>
                </a:moveTo>
                <a:cubicBezTo>
                  <a:pt x="108222" y="55702"/>
                  <a:pt x="108981" y="55702"/>
                  <a:pt x="109740" y="56081"/>
                </a:cubicBezTo>
                <a:cubicBezTo>
                  <a:pt x="111258" y="57219"/>
                  <a:pt x="112777" y="61390"/>
                  <a:pt x="113156" y="65561"/>
                </a:cubicBezTo>
                <a:lnTo>
                  <a:pt x="113536" y="87932"/>
                </a:lnTo>
                <a:lnTo>
                  <a:pt x="142002" y="100445"/>
                </a:lnTo>
                <a:cubicBezTo>
                  <a:pt x="142761" y="100824"/>
                  <a:pt x="143521" y="101582"/>
                  <a:pt x="143521" y="102340"/>
                </a:cubicBezTo>
                <a:lnTo>
                  <a:pt x="144659" y="109166"/>
                </a:lnTo>
                <a:cubicBezTo>
                  <a:pt x="144659" y="110303"/>
                  <a:pt x="144280" y="110682"/>
                  <a:pt x="143141" y="110303"/>
                </a:cubicBezTo>
                <a:lnTo>
                  <a:pt x="113915" y="102720"/>
                </a:lnTo>
                <a:lnTo>
                  <a:pt x="113156" y="125091"/>
                </a:lnTo>
                <a:cubicBezTo>
                  <a:pt x="113156" y="125470"/>
                  <a:pt x="113156" y="126987"/>
                  <a:pt x="113156" y="126987"/>
                </a:cubicBezTo>
                <a:cubicBezTo>
                  <a:pt x="113156" y="126987"/>
                  <a:pt x="113536" y="127366"/>
                  <a:pt x="113915" y="127366"/>
                </a:cubicBezTo>
                <a:lnTo>
                  <a:pt x="118470" y="131158"/>
                </a:lnTo>
                <a:lnTo>
                  <a:pt x="119229" y="137983"/>
                </a:lnTo>
                <a:cubicBezTo>
                  <a:pt x="119229" y="137983"/>
                  <a:pt x="119229" y="137983"/>
                  <a:pt x="118849" y="137983"/>
                </a:cubicBezTo>
                <a:lnTo>
                  <a:pt x="112017" y="136087"/>
                </a:lnTo>
                <a:cubicBezTo>
                  <a:pt x="111258" y="135708"/>
                  <a:pt x="111258" y="134949"/>
                  <a:pt x="111258" y="134570"/>
                </a:cubicBezTo>
                <a:cubicBezTo>
                  <a:pt x="110879" y="134949"/>
                  <a:pt x="110879" y="135708"/>
                  <a:pt x="110120" y="136845"/>
                </a:cubicBezTo>
                <a:cubicBezTo>
                  <a:pt x="110120" y="136845"/>
                  <a:pt x="108601" y="140637"/>
                  <a:pt x="107083" y="140637"/>
                </a:cubicBezTo>
                <a:cubicBezTo>
                  <a:pt x="105945" y="140637"/>
                  <a:pt x="104047" y="136845"/>
                  <a:pt x="104047" y="136845"/>
                </a:cubicBezTo>
                <a:cubicBezTo>
                  <a:pt x="103667" y="135708"/>
                  <a:pt x="103288" y="134949"/>
                  <a:pt x="103288" y="134570"/>
                </a:cubicBezTo>
                <a:cubicBezTo>
                  <a:pt x="103288" y="134949"/>
                  <a:pt x="102908" y="135708"/>
                  <a:pt x="102149" y="136087"/>
                </a:cubicBezTo>
                <a:lnTo>
                  <a:pt x="95317" y="137983"/>
                </a:lnTo>
                <a:cubicBezTo>
                  <a:pt x="95317" y="137983"/>
                  <a:pt x="94937" y="137983"/>
                  <a:pt x="94937" y="137983"/>
                </a:cubicBezTo>
                <a:lnTo>
                  <a:pt x="96076" y="131158"/>
                </a:lnTo>
                <a:lnTo>
                  <a:pt x="100631" y="127366"/>
                </a:lnTo>
                <a:cubicBezTo>
                  <a:pt x="101010" y="127366"/>
                  <a:pt x="101390" y="126987"/>
                  <a:pt x="101390" y="126987"/>
                </a:cubicBezTo>
                <a:cubicBezTo>
                  <a:pt x="101390" y="126987"/>
                  <a:pt x="101390" y="125470"/>
                  <a:pt x="101390" y="125091"/>
                </a:cubicBezTo>
                <a:lnTo>
                  <a:pt x="100631" y="102720"/>
                </a:lnTo>
                <a:lnTo>
                  <a:pt x="71025" y="110303"/>
                </a:lnTo>
                <a:cubicBezTo>
                  <a:pt x="70266" y="110682"/>
                  <a:pt x="69507" y="110303"/>
                  <a:pt x="69887" y="109166"/>
                </a:cubicBezTo>
                <a:lnTo>
                  <a:pt x="70646" y="102340"/>
                </a:lnTo>
                <a:cubicBezTo>
                  <a:pt x="70646" y="101582"/>
                  <a:pt x="71405" y="100824"/>
                  <a:pt x="72164" y="100445"/>
                </a:cubicBezTo>
                <a:lnTo>
                  <a:pt x="100631" y="87932"/>
                </a:lnTo>
                <a:lnTo>
                  <a:pt x="101390" y="65561"/>
                </a:lnTo>
                <a:cubicBezTo>
                  <a:pt x="101390" y="61390"/>
                  <a:pt x="102908" y="57219"/>
                  <a:pt x="104806" y="56081"/>
                </a:cubicBezTo>
                <a:cubicBezTo>
                  <a:pt x="105565" y="55702"/>
                  <a:pt x="106324" y="55702"/>
                  <a:pt x="107083" y="55323"/>
                </a:cubicBezTo>
                <a:close/>
                <a:moveTo>
                  <a:pt x="63806" y="50037"/>
                </a:moveTo>
                <a:cubicBezTo>
                  <a:pt x="61148" y="50037"/>
                  <a:pt x="58870" y="52312"/>
                  <a:pt x="58870" y="54966"/>
                </a:cubicBezTo>
                <a:lnTo>
                  <a:pt x="58870" y="141418"/>
                </a:lnTo>
                <a:cubicBezTo>
                  <a:pt x="58870" y="144072"/>
                  <a:pt x="61148" y="146347"/>
                  <a:pt x="63806" y="146347"/>
                </a:cubicBezTo>
                <a:lnTo>
                  <a:pt x="150362" y="146347"/>
                </a:lnTo>
                <a:cubicBezTo>
                  <a:pt x="153019" y="146347"/>
                  <a:pt x="155297" y="144072"/>
                  <a:pt x="155297" y="141418"/>
                </a:cubicBezTo>
                <a:lnTo>
                  <a:pt x="155297" y="54966"/>
                </a:lnTo>
                <a:cubicBezTo>
                  <a:pt x="155297" y="52312"/>
                  <a:pt x="153019" y="50037"/>
                  <a:pt x="150362" y="50037"/>
                </a:cubicBezTo>
                <a:close/>
                <a:moveTo>
                  <a:pt x="63806" y="39799"/>
                </a:moveTo>
                <a:lnTo>
                  <a:pt x="150362" y="39799"/>
                </a:lnTo>
                <a:cubicBezTo>
                  <a:pt x="158714" y="39799"/>
                  <a:pt x="165547" y="46624"/>
                  <a:pt x="165547" y="54966"/>
                </a:cubicBezTo>
                <a:lnTo>
                  <a:pt x="165547" y="141418"/>
                </a:lnTo>
                <a:cubicBezTo>
                  <a:pt x="165547" y="149760"/>
                  <a:pt x="158714" y="156585"/>
                  <a:pt x="150362" y="156585"/>
                </a:cubicBezTo>
                <a:lnTo>
                  <a:pt x="63806" y="156585"/>
                </a:lnTo>
                <a:cubicBezTo>
                  <a:pt x="55454" y="156585"/>
                  <a:pt x="48620" y="149760"/>
                  <a:pt x="48620" y="141418"/>
                </a:cubicBezTo>
                <a:lnTo>
                  <a:pt x="48620" y="54966"/>
                </a:lnTo>
                <a:cubicBezTo>
                  <a:pt x="48620" y="46624"/>
                  <a:pt x="55454" y="39799"/>
                  <a:pt x="63806" y="39799"/>
                </a:cubicBezTo>
                <a:close/>
                <a:moveTo>
                  <a:pt x="23540" y="22746"/>
                </a:moveTo>
                <a:lnTo>
                  <a:pt x="23540" y="170976"/>
                </a:lnTo>
                <a:lnTo>
                  <a:pt x="580147" y="170976"/>
                </a:lnTo>
                <a:lnTo>
                  <a:pt x="580147" y="22746"/>
                </a:lnTo>
                <a:close/>
                <a:moveTo>
                  <a:pt x="10251" y="0"/>
                </a:moveTo>
                <a:lnTo>
                  <a:pt x="593436" y="0"/>
                </a:lnTo>
                <a:cubicBezTo>
                  <a:pt x="599131" y="0"/>
                  <a:pt x="603687" y="4549"/>
                  <a:pt x="603687" y="9857"/>
                </a:cubicBezTo>
                <a:lnTo>
                  <a:pt x="603687" y="352567"/>
                </a:lnTo>
                <a:cubicBezTo>
                  <a:pt x="603687" y="357875"/>
                  <a:pt x="599131" y="362424"/>
                  <a:pt x="593436" y="362424"/>
                </a:cubicBezTo>
                <a:lnTo>
                  <a:pt x="10251" y="362424"/>
                </a:lnTo>
                <a:cubicBezTo>
                  <a:pt x="4556" y="362424"/>
                  <a:pt x="0" y="357875"/>
                  <a:pt x="0" y="352567"/>
                </a:cubicBezTo>
                <a:lnTo>
                  <a:pt x="0" y="9857"/>
                </a:lnTo>
                <a:cubicBezTo>
                  <a:pt x="0" y="4549"/>
                  <a:pt x="4556" y="0"/>
                  <a:pt x="10251" y="0"/>
                </a:cubicBezTo>
                <a:close/>
              </a:path>
            </a:pathLst>
          </a:custGeom>
          <a:solidFill>
            <a:srgbClr val="1262AA"/>
          </a:solidFill>
          <a:ln>
            <a:noFill/>
          </a:ln>
        </p:spPr>
        <p:txBody>
          <a:bodyPr/>
          <a:lstStyle/>
          <a:p>
            <a:pPr fontAlgn="ctr"/>
            <a:endParaRPr lang="en-US" altLang="zh-CN" dirty="0">
              <a:latin typeface="Huawei Sans" panose="020C0503030203020204" pitchFamily="34" charset="0"/>
            </a:endParaRPr>
          </a:p>
        </p:txBody>
      </p:sp>
      <p:sp>
        <p:nvSpPr>
          <p:cNvPr id="43" name="hospital-buildings_33777">
            <a:extLst>
              <a:ext uri="{FF2B5EF4-FFF2-40B4-BE49-F238E27FC236}">
                <a16:creationId xmlns:a16="http://schemas.microsoft.com/office/drawing/2014/main" id="{0672EA42-57A6-4329-B9E4-27BA3594D1D4}"/>
              </a:ext>
            </a:extLst>
          </p:cNvPr>
          <p:cNvSpPr>
            <a:spLocks noChangeAspect="1"/>
          </p:cNvSpPr>
          <p:nvPr/>
        </p:nvSpPr>
        <p:spPr bwMode="gray">
          <a:xfrm>
            <a:off x="2706784" y="2351068"/>
            <a:ext cx="843210" cy="576000"/>
          </a:xfrm>
          <a:custGeom>
            <a:avLst/>
            <a:gdLst>
              <a:gd name="T0" fmla="*/ 1192 w 1260"/>
              <a:gd name="T1" fmla="*/ 756 h 862"/>
              <a:gd name="T2" fmla="*/ 1147 w 1260"/>
              <a:gd name="T3" fmla="*/ 193 h 862"/>
              <a:gd name="T4" fmla="*/ 900 w 1260"/>
              <a:gd name="T5" fmla="*/ 745 h 862"/>
              <a:gd name="T6" fmla="*/ 866 w 1260"/>
              <a:gd name="T7" fmla="*/ 770 h 862"/>
              <a:gd name="T8" fmla="*/ 869 w 1260"/>
              <a:gd name="T9" fmla="*/ 44 h 862"/>
              <a:gd name="T10" fmla="*/ 436 w 1260"/>
              <a:gd name="T11" fmla="*/ 0 h 862"/>
              <a:gd name="T12" fmla="*/ 391 w 1260"/>
              <a:gd name="T13" fmla="*/ 756 h 862"/>
              <a:gd name="T14" fmla="*/ 365 w 1260"/>
              <a:gd name="T15" fmla="*/ 770 h 862"/>
              <a:gd name="T16" fmla="*/ 360 w 1260"/>
              <a:gd name="T17" fmla="*/ 193 h 862"/>
              <a:gd name="T18" fmla="*/ 74 w 1260"/>
              <a:gd name="T19" fmla="*/ 238 h 862"/>
              <a:gd name="T20" fmla="*/ 76 w 1260"/>
              <a:gd name="T21" fmla="*/ 770 h 862"/>
              <a:gd name="T22" fmla="*/ 0 w 1260"/>
              <a:gd name="T23" fmla="*/ 862 h 862"/>
              <a:gd name="T24" fmla="*/ 1260 w 1260"/>
              <a:gd name="T25" fmla="*/ 770 h 862"/>
              <a:gd name="T26" fmla="*/ 1190 w 1260"/>
              <a:gd name="T27" fmla="*/ 770 h 862"/>
              <a:gd name="T28" fmla="*/ 144 w 1260"/>
              <a:gd name="T29" fmla="*/ 589 h 862"/>
              <a:gd name="T30" fmla="*/ 208 w 1260"/>
              <a:gd name="T31" fmla="*/ 525 h 862"/>
              <a:gd name="T32" fmla="*/ 208 w 1260"/>
              <a:gd name="T33" fmla="*/ 477 h 862"/>
              <a:gd name="T34" fmla="*/ 144 w 1260"/>
              <a:gd name="T35" fmla="*/ 413 h 862"/>
              <a:gd name="T36" fmla="*/ 208 w 1260"/>
              <a:gd name="T37" fmla="*/ 477 h 862"/>
              <a:gd name="T38" fmla="*/ 144 w 1260"/>
              <a:gd name="T39" fmla="*/ 368 h 862"/>
              <a:gd name="T40" fmla="*/ 208 w 1260"/>
              <a:gd name="T41" fmla="*/ 305 h 862"/>
              <a:gd name="T42" fmla="*/ 307 w 1260"/>
              <a:gd name="T43" fmla="*/ 589 h 862"/>
              <a:gd name="T44" fmla="*/ 243 w 1260"/>
              <a:gd name="T45" fmla="*/ 525 h 862"/>
              <a:gd name="T46" fmla="*/ 307 w 1260"/>
              <a:gd name="T47" fmla="*/ 589 h 862"/>
              <a:gd name="T48" fmla="*/ 243 w 1260"/>
              <a:gd name="T49" fmla="*/ 477 h 862"/>
              <a:gd name="T50" fmla="*/ 307 w 1260"/>
              <a:gd name="T51" fmla="*/ 413 h 862"/>
              <a:gd name="T52" fmla="*/ 307 w 1260"/>
              <a:gd name="T53" fmla="*/ 368 h 862"/>
              <a:gd name="T54" fmla="*/ 243 w 1260"/>
              <a:gd name="T55" fmla="*/ 305 h 862"/>
              <a:gd name="T56" fmla="*/ 307 w 1260"/>
              <a:gd name="T57" fmla="*/ 368 h 862"/>
              <a:gd name="T58" fmla="*/ 542 w 1260"/>
              <a:gd name="T59" fmla="*/ 767 h 862"/>
              <a:gd name="T60" fmla="*/ 729 w 1260"/>
              <a:gd name="T61" fmla="*/ 534 h 862"/>
              <a:gd name="T62" fmla="*/ 630 w 1260"/>
              <a:gd name="T63" fmla="*/ 334 h 862"/>
              <a:gd name="T64" fmla="*/ 630 w 1260"/>
              <a:gd name="T65" fmla="*/ 20 h 862"/>
              <a:gd name="T66" fmla="*/ 630 w 1260"/>
              <a:gd name="T67" fmla="*/ 334 h 862"/>
              <a:gd name="T68" fmla="*/ 971 w 1260"/>
              <a:gd name="T69" fmla="*/ 589 h 862"/>
              <a:gd name="T70" fmla="*/ 1035 w 1260"/>
              <a:gd name="T71" fmla="*/ 525 h 862"/>
              <a:gd name="T72" fmla="*/ 1035 w 1260"/>
              <a:gd name="T73" fmla="*/ 477 h 862"/>
              <a:gd name="T74" fmla="*/ 971 w 1260"/>
              <a:gd name="T75" fmla="*/ 413 h 862"/>
              <a:gd name="T76" fmla="*/ 1035 w 1260"/>
              <a:gd name="T77" fmla="*/ 477 h 862"/>
              <a:gd name="T78" fmla="*/ 971 w 1260"/>
              <a:gd name="T79" fmla="*/ 368 h 862"/>
              <a:gd name="T80" fmla="*/ 1035 w 1260"/>
              <a:gd name="T81" fmla="*/ 305 h 862"/>
              <a:gd name="T82" fmla="*/ 1134 w 1260"/>
              <a:gd name="T83" fmla="*/ 589 h 862"/>
              <a:gd name="T84" fmla="*/ 1070 w 1260"/>
              <a:gd name="T85" fmla="*/ 525 h 862"/>
              <a:gd name="T86" fmla="*/ 1134 w 1260"/>
              <a:gd name="T87" fmla="*/ 589 h 862"/>
              <a:gd name="T88" fmla="*/ 1070 w 1260"/>
              <a:gd name="T89" fmla="*/ 477 h 862"/>
              <a:gd name="T90" fmla="*/ 1134 w 1260"/>
              <a:gd name="T91" fmla="*/ 413 h 862"/>
              <a:gd name="T92" fmla="*/ 1134 w 1260"/>
              <a:gd name="T93" fmla="*/ 368 h 862"/>
              <a:gd name="T94" fmla="*/ 1070 w 1260"/>
              <a:gd name="T95" fmla="*/ 305 h 862"/>
              <a:gd name="T96" fmla="*/ 1134 w 1260"/>
              <a:gd name="T97" fmla="*/ 368 h 862"/>
              <a:gd name="T98" fmla="*/ 729 w 1260"/>
              <a:gd name="T99" fmla="*/ 138 h 862"/>
              <a:gd name="T100" fmla="*/ 669 w 1260"/>
              <a:gd name="T101" fmla="*/ 216 h 862"/>
              <a:gd name="T102" fmla="*/ 591 w 1260"/>
              <a:gd name="T103" fmla="*/ 276 h 862"/>
              <a:gd name="T104" fmla="*/ 531 w 1260"/>
              <a:gd name="T105" fmla="*/ 216 h 862"/>
              <a:gd name="T106" fmla="*/ 591 w 1260"/>
              <a:gd name="T107" fmla="*/ 138 h 862"/>
              <a:gd name="T108" fmla="*/ 669 w 1260"/>
              <a:gd name="T109" fmla="*/ 78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 h="862">
                <a:moveTo>
                  <a:pt x="1190" y="770"/>
                </a:moveTo>
                <a:cubicBezTo>
                  <a:pt x="1191" y="766"/>
                  <a:pt x="1192" y="761"/>
                  <a:pt x="1192" y="756"/>
                </a:cubicBezTo>
                <a:lnTo>
                  <a:pt x="1192" y="238"/>
                </a:lnTo>
                <a:cubicBezTo>
                  <a:pt x="1192" y="213"/>
                  <a:pt x="1172" y="193"/>
                  <a:pt x="1147" y="193"/>
                </a:cubicBezTo>
                <a:lnTo>
                  <a:pt x="900" y="193"/>
                </a:lnTo>
                <a:lnTo>
                  <a:pt x="900" y="745"/>
                </a:lnTo>
                <a:cubicBezTo>
                  <a:pt x="900" y="754"/>
                  <a:pt x="898" y="762"/>
                  <a:pt x="895" y="770"/>
                </a:cubicBezTo>
                <a:lnTo>
                  <a:pt x="866" y="770"/>
                </a:lnTo>
                <a:cubicBezTo>
                  <a:pt x="868" y="766"/>
                  <a:pt x="869" y="761"/>
                  <a:pt x="869" y="756"/>
                </a:cubicBezTo>
                <a:lnTo>
                  <a:pt x="869" y="44"/>
                </a:lnTo>
                <a:cubicBezTo>
                  <a:pt x="869" y="20"/>
                  <a:pt x="849" y="0"/>
                  <a:pt x="824" y="0"/>
                </a:cubicBezTo>
                <a:lnTo>
                  <a:pt x="436" y="0"/>
                </a:lnTo>
                <a:cubicBezTo>
                  <a:pt x="411" y="0"/>
                  <a:pt x="391" y="20"/>
                  <a:pt x="391" y="44"/>
                </a:cubicBezTo>
                <a:lnTo>
                  <a:pt x="391" y="756"/>
                </a:lnTo>
                <a:cubicBezTo>
                  <a:pt x="391" y="761"/>
                  <a:pt x="392" y="766"/>
                  <a:pt x="394" y="770"/>
                </a:cubicBezTo>
                <a:lnTo>
                  <a:pt x="365" y="770"/>
                </a:lnTo>
                <a:cubicBezTo>
                  <a:pt x="362" y="762"/>
                  <a:pt x="360" y="754"/>
                  <a:pt x="360" y="745"/>
                </a:cubicBezTo>
                <a:lnTo>
                  <a:pt x="360" y="193"/>
                </a:lnTo>
                <a:lnTo>
                  <a:pt x="119" y="193"/>
                </a:lnTo>
                <a:cubicBezTo>
                  <a:pt x="94" y="193"/>
                  <a:pt x="74" y="213"/>
                  <a:pt x="74" y="238"/>
                </a:cubicBezTo>
                <a:lnTo>
                  <a:pt x="74" y="756"/>
                </a:lnTo>
                <a:cubicBezTo>
                  <a:pt x="74" y="761"/>
                  <a:pt x="75" y="766"/>
                  <a:pt x="76" y="770"/>
                </a:cubicBezTo>
                <a:lnTo>
                  <a:pt x="0" y="770"/>
                </a:lnTo>
                <a:lnTo>
                  <a:pt x="0" y="862"/>
                </a:lnTo>
                <a:lnTo>
                  <a:pt x="1260" y="862"/>
                </a:lnTo>
                <a:lnTo>
                  <a:pt x="1260" y="770"/>
                </a:lnTo>
                <a:lnTo>
                  <a:pt x="1190" y="770"/>
                </a:lnTo>
                <a:lnTo>
                  <a:pt x="1190" y="770"/>
                </a:lnTo>
                <a:close/>
                <a:moveTo>
                  <a:pt x="208" y="589"/>
                </a:moveTo>
                <a:lnTo>
                  <a:pt x="144" y="589"/>
                </a:lnTo>
                <a:lnTo>
                  <a:pt x="144" y="525"/>
                </a:lnTo>
                <a:lnTo>
                  <a:pt x="208" y="525"/>
                </a:lnTo>
                <a:lnTo>
                  <a:pt x="208" y="589"/>
                </a:lnTo>
                <a:close/>
                <a:moveTo>
                  <a:pt x="208" y="477"/>
                </a:moveTo>
                <a:lnTo>
                  <a:pt x="144" y="477"/>
                </a:lnTo>
                <a:lnTo>
                  <a:pt x="144" y="413"/>
                </a:lnTo>
                <a:lnTo>
                  <a:pt x="208" y="413"/>
                </a:lnTo>
                <a:lnTo>
                  <a:pt x="208" y="477"/>
                </a:lnTo>
                <a:close/>
                <a:moveTo>
                  <a:pt x="208" y="368"/>
                </a:moveTo>
                <a:lnTo>
                  <a:pt x="144" y="368"/>
                </a:lnTo>
                <a:lnTo>
                  <a:pt x="144" y="305"/>
                </a:lnTo>
                <a:lnTo>
                  <a:pt x="208" y="305"/>
                </a:lnTo>
                <a:lnTo>
                  <a:pt x="208" y="368"/>
                </a:lnTo>
                <a:close/>
                <a:moveTo>
                  <a:pt x="307" y="589"/>
                </a:moveTo>
                <a:lnTo>
                  <a:pt x="243" y="589"/>
                </a:lnTo>
                <a:lnTo>
                  <a:pt x="243" y="525"/>
                </a:lnTo>
                <a:lnTo>
                  <a:pt x="307" y="525"/>
                </a:lnTo>
                <a:lnTo>
                  <a:pt x="307" y="589"/>
                </a:lnTo>
                <a:close/>
                <a:moveTo>
                  <a:pt x="307" y="477"/>
                </a:moveTo>
                <a:lnTo>
                  <a:pt x="243" y="477"/>
                </a:lnTo>
                <a:lnTo>
                  <a:pt x="243" y="413"/>
                </a:lnTo>
                <a:lnTo>
                  <a:pt x="307" y="413"/>
                </a:lnTo>
                <a:lnTo>
                  <a:pt x="307" y="477"/>
                </a:lnTo>
                <a:close/>
                <a:moveTo>
                  <a:pt x="307" y="368"/>
                </a:moveTo>
                <a:lnTo>
                  <a:pt x="243" y="368"/>
                </a:lnTo>
                <a:lnTo>
                  <a:pt x="243" y="305"/>
                </a:lnTo>
                <a:lnTo>
                  <a:pt x="307" y="305"/>
                </a:lnTo>
                <a:lnTo>
                  <a:pt x="307" y="368"/>
                </a:lnTo>
                <a:close/>
                <a:moveTo>
                  <a:pt x="729" y="767"/>
                </a:moveTo>
                <a:lnTo>
                  <a:pt x="542" y="767"/>
                </a:lnTo>
                <a:lnTo>
                  <a:pt x="542" y="534"/>
                </a:lnTo>
                <a:lnTo>
                  <a:pt x="729" y="534"/>
                </a:lnTo>
                <a:lnTo>
                  <a:pt x="729" y="767"/>
                </a:lnTo>
                <a:close/>
                <a:moveTo>
                  <a:pt x="630" y="334"/>
                </a:moveTo>
                <a:cubicBezTo>
                  <a:pt x="543" y="334"/>
                  <a:pt x="473" y="263"/>
                  <a:pt x="473" y="177"/>
                </a:cubicBezTo>
                <a:cubicBezTo>
                  <a:pt x="473" y="90"/>
                  <a:pt x="543" y="20"/>
                  <a:pt x="630" y="20"/>
                </a:cubicBezTo>
                <a:cubicBezTo>
                  <a:pt x="717" y="20"/>
                  <a:pt x="787" y="90"/>
                  <a:pt x="787" y="177"/>
                </a:cubicBezTo>
                <a:cubicBezTo>
                  <a:pt x="787" y="263"/>
                  <a:pt x="717" y="334"/>
                  <a:pt x="630" y="334"/>
                </a:cubicBezTo>
                <a:close/>
                <a:moveTo>
                  <a:pt x="1035" y="589"/>
                </a:moveTo>
                <a:lnTo>
                  <a:pt x="971" y="589"/>
                </a:lnTo>
                <a:lnTo>
                  <a:pt x="971" y="525"/>
                </a:lnTo>
                <a:lnTo>
                  <a:pt x="1035" y="525"/>
                </a:lnTo>
                <a:lnTo>
                  <a:pt x="1035" y="589"/>
                </a:lnTo>
                <a:close/>
                <a:moveTo>
                  <a:pt x="1035" y="477"/>
                </a:moveTo>
                <a:lnTo>
                  <a:pt x="971" y="477"/>
                </a:lnTo>
                <a:lnTo>
                  <a:pt x="971" y="413"/>
                </a:lnTo>
                <a:lnTo>
                  <a:pt x="1035" y="413"/>
                </a:lnTo>
                <a:lnTo>
                  <a:pt x="1035" y="477"/>
                </a:lnTo>
                <a:close/>
                <a:moveTo>
                  <a:pt x="1035" y="368"/>
                </a:moveTo>
                <a:lnTo>
                  <a:pt x="971" y="368"/>
                </a:lnTo>
                <a:lnTo>
                  <a:pt x="971" y="305"/>
                </a:lnTo>
                <a:lnTo>
                  <a:pt x="1035" y="305"/>
                </a:lnTo>
                <a:lnTo>
                  <a:pt x="1035" y="368"/>
                </a:lnTo>
                <a:close/>
                <a:moveTo>
                  <a:pt x="1134" y="589"/>
                </a:moveTo>
                <a:lnTo>
                  <a:pt x="1070" y="589"/>
                </a:lnTo>
                <a:lnTo>
                  <a:pt x="1070" y="525"/>
                </a:lnTo>
                <a:lnTo>
                  <a:pt x="1134" y="525"/>
                </a:lnTo>
                <a:lnTo>
                  <a:pt x="1134" y="589"/>
                </a:lnTo>
                <a:close/>
                <a:moveTo>
                  <a:pt x="1134" y="477"/>
                </a:moveTo>
                <a:lnTo>
                  <a:pt x="1070" y="477"/>
                </a:lnTo>
                <a:lnTo>
                  <a:pt x="1070" y="413"/>
                </a:lnTo>
                <a:lnTo>
                  <a:pt x="1134" y="413"/>
                </a:lnTo>
                <a:lnTo>
                  <a:pt x="1134" y="477"/>
                </a:lnTo>
                <a:close/>
                <a:moveTo>
                  <a:pt x="1134" y="368"/>
                </a:moveTo>
                <a:lnTo>
                  <a:pt x="1070" y="368"/>
                </a:lnTo>
                <a:lnTo>
                  <a:pt x="1070" y="305"/>
                </a:lnTo>
                <a:lnTo>
                  <a:pt x="1134" y="305"/>
                </a:lnTo>
                <a:lnTo>
                  <a:pt x="1134" y="368"/>
                </a:lnTo>
                <a:close/>
                <a:moveTo>
                  <a:pt x="669" y="138"/>
                </a:moveTo>
                <a:lnTo>
                  <a:pt x="729" y="138"/>
                </a:lnTo>
                <a:lnTo>
                  <a:pt x="729" y="216"/>
                </a:lnTo>
                <a:lnTo>
                  <a:pt x="669" y="216"/>
                </a:lnTo>
                <a:lnTo>
                  <a:pt x="669" y="276"/>
                </a:lnTo>
                <a:lnTo>
                  <a:pt x="591" y="276"/>
                </a:lnTo>
                <a:lnTo>
                  <a:pt x="591" y="216"/>
                </a:lnTo>
                <a:lnTo>
                  <a:pt x="531" y="216"/>
                </a:lnTo>
                <a:lnTo>
                  <a:pt x="531" y="138"/>
                </a:lnTo>
                <a:lnTo>
                  <a:pt x="591" y="138"/>
                </a:lnTo>
                <a:lnTo>
                  <a:pt x="591" y="78"/>
                </a:lnTo>
                <a:lnTo>
                  <a:pt x="669" y="78"/>
                </a:lnTo>
                <a:lnTo>
                  <a:pt x="669" y="138"/>
                </a:lnTo>
                <a:close/>
              </a:path>
            </a:pathLst>
          </a:custGeom>
          <a:solidFill>
            <a:srgbClr val="1262AA"/>
          </a:solidFill>
          <a:ln>
            <a:noFill/>
          </a:ln>
        </p:spPr>
        <p:txBody>
          <a:bodyPr/>
          <a:lstStyle/>
          <a:p>
            <a:pPr fontAlgn="ctr"/>
            <a:endParaRPr lang="en-US" altLang="zh-CN" dirty="0">
              <a:latin typeface="Huawei Sans" panose="020C0503030203020204" pitchFamily="34" charset="0"/>
            </a:endParaRPr>
          </a:p>
        </p:txBody>
      </p:sp>
      <p:cxnSp>
        <p:nvCxnSpPr>
          <p:cNvPr id="44" name="直接连接符 43">
            <a:extLst>
              <a:ext uri="{FF2B5EF4-FFF2-40B4-BE49-F238E27FC236}">
                <a16:creationId xmlns:a16="http://schemas.microsoft.com/office/drawing/2014/main" id="{90D50B39-966D-4802-9DBB-8D23C8BEDF15}"/>
              </a:ext>
            </a:extLst>
          </p:cNvPr>
          <p:cNvCxnSpPr>
            <a:stCxn id="21" idx="2"/>
          </p:cNvCxnSpPr>
          <p:nvPr/>
        </p:nvCxnSpPr>
        <p:spPr bwMode="gray">
          <a:xfrm>
            <a:off x="9190588" y="3694511"/>
            <a:ext cx="2295799" cy="1226"/>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602E6024-FEC5-4DEF-948F-9958FEDF6822}"/>
              </a:ext>
            </a:extLst>
          </p:cNvPr>
          <p:cNvCxnSpPr>
            <a:cxnSpLocks/>
            <a:endCxn id="20" idx="3"/>
          </p:cNvCxnSpPr>
          <p:nvPr/>
        </p:nvCxnSpPr>
        <p:spPr bwMode="gray">
          <a:xfrm>
            <a:off x="4883285" y="3684631"/>
            <a:ext cx="2281666" cy="9881"/>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6DF2417-A07B-4F4B-A5F0-F8A5F92E295F}"/>
              </a:ext>
            </a:extLst>
          </p:cNvPr>
          <p:cNvCxnSpPr>
            <a:cxnSpLocks/>
            <a:endCxn id="21" idx="3"/>
          </p:cNvCxnSpPr>
          <p:nvPr/>
        </p:nvCxnSpPr>
        <p:spPr bwMode="gray">
          <a:xfrm flipV="1">
            <a:off x="8177769" y="4761284"/>
            <a:ext cx="0" cy="61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3672DC6C-7943-486B-802F-D57DCDDE59E0}"/>
              </a:ext>
            </a:extLst>
          </p:cNvPr>
          <p:cNvCxnSpPr>
            <a:cxnSpLocks/>
          </p:cNvCxnSpPr>
          <p:nvPr/>
        </p:nvCxnSpPr>
        <p:spPr bwMode="gray">
          <a:xfrm>
            <a:off x="8168041" y="2002168"/>
            <a:ext cx="0" cy="64800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520592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8DA45D-661C-4984-A3C4-5E988282D2B6}"/>
              </a:ext>
            </a:extLst>
          </p:cNvPr>
          <p:cNvSpPr>
            <a:spLocks noGrp="1"/>
          </p:cNvSpPr>
          <p:nvPr>
            <p:ph type="title"/>
          </p:nvPr>
        </p:nvSpPr>
        <p:spPr bwMode="gray"/>
        <p:txBody>
          <a:bodyPr/>
          <a:lstStyle/>
          <a:p>
            <a:pPr fontAlgn="ctr"/>
            <a:r>
              <a:rPr lang="en-US" dirty="0">
                <a:latin typeface="Huawei Sans" panose="020C0503030203020204" pitchFamily="34" charset="0"/>
              </a:rPr>
              <a:t>Standby Link Establishment</a:t>
            </a:r>
          </a:p>
        </p:txBody>
      </p:sp>
      <p:sp>
        <p:nvSpPr>
          <p:cNvPr id="3" name="矩形 2">
            <a:extLst>
              <a:ext uri="{FF2B5EF4-FFF2-40B4-BE49-F238E27FC236}">
                <a16:creationId xmlns:a16="http://schemas.microsoft.com/office/drawing/2014/main" id="{93A197E3-7E8A-46D8-97A2-EC58EAB1B6B3}"/>
              </a:ext>
            </a:extLst>
          </p:cNvPr>
          <p:cNvSpPr/>
          <p:nvPr/>
        </p:nvSpPr>
        <p:spPr bwMode="gray">
          <a:xfrm>
            <a:off x="6802170" y="1240158"/>
            <a:ext cx="4940112" cy="4093428"/>
          </a:xfrm>
          <a:prstGeom prst="rect">
            <a:avLst/>
          </a:prstGeom>
        </p:spPr>
        <p:txBody>
          <a:bodyPr wrap="square">
            <a:spAutoFit/>
          </a:bodyPr>
          <a:lstStyle/>
          <a:p>
            <a:pPr fontAlgn="ctr">
              <a:lnSpc>
                <a:spcPts val="2400"/>
              </a:lnSpc>
              <a:spcAft>
                <a:spcPts val="600"/>
              </a:spcAft>
            </a:pPr>
            <a:r>
              <a:rPr lang="en-US" sz="1200" dirty="0">
                <a:latin typeface="Huawei Sans" panose="020C0503030203020204" pitchFamily="34" charset="0"/>
              </a:rPr>
              <a:t>To prevent repeated service configuration delivery, the AP starts to set up the standby CAPWAP link only after the active CAPWAP link establishment and configuration delivery are completed.</a:t>
            </a:r>
            <a:endParaRPr lang="en-US" altLang="zh-CN" sz="12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200" dirty="0">
                <a:latin typeface="Huawei Sans" panose="020C0503030203020204" pitchFamily="34" charset="0"/>
              </a:rPr>
              <a:t>The active AC delivers configurations to the AP. </a:t>
            </a:r>
          </a:p>
          <a:p>
            <a:pPr marL="342900" indent="-342900" fontAlgn="ctr">
              <a:lnSpc>
                <a:spcPts val="2400"/>
              </a:lnSpc>
              <a:spcAft>
                <a:spcPts val="600"/>
              </a:spcAft>
              <a:buFont typeface="+mj-lt"/>
              <a:buAutoNum type="arabicPeriod"/>
            </a:pPr>
            <a:r>
              <a:rPr lang="en-US" sz="1200" dirty="0">
                <a:latin typeface="Huawei Sans" panose="020C0503030203020204" pitchFamily="34" charset="0"/>
              </a:rPr>
              <a:t>The AP starts to establish a standby link and sends a unicast CAPWAP Discovery Request packet to the standby AC.</a:t>
            </a:r>
            <a:endParaRPr lang="en-US" altLang="zh-CN" sz="1200" dirty="0">
              <a:latin typeface="Huawei Sans" panose="020C0503030203020204" pitchFamily="34" charset="0"/>
              <a:ea typeface="+mj-ea"/>
            </a:endParaRPr>
          </a:p>
          <a:p>
            <a:pPr marL="342900" indent="-342900" fontAlgn="ctr">
              <a:lnSpc>
                <a:spcPts val="2400"/>
              </a:lnSpc>
              <a:spcAft>
                <a:spcPts val="600"/>
              </a:spcAft>
              <a:buFont typeface="+mj-lt"/>
              <a:buAutoNum type="arabicPeriod"/>
            </a:pPr>
            <a:r>
              <a:rPr lang="en-US" sz="1200" dirty="0">
                <a:latin typeface="Huawei Sans" panose="020C0503030203020204" pitchFamily="34" charset="0"/>
              </a:rPr>
              <a:t>The standby AC replies with a Discovery Response packet </a:t>
            </a:r>
            <a:r>
              <a:rPr lang="en-US" sz="1200">
                <a:latin typeface="Huawei Sans" panose="020C0503030203020204" pitchFamily="34" charset="0"/>
              </a:rPr>
              <a:t>that carries </a:t>
            </a:r>
            <a:r>
              <a:rPr lang="en-US" sz="1200" dirty="0">
                <a:latin typeface="Huawei Sans" panose="020C0503030203020204" pitchFamily="34" charset="0"/>
              </a:rPr>
              <a:t>IP addresses of primary and backup ACs, dual-link HSB flag, load, and priority to the AP.</a:t>
            </a:r>
          </a:p>
          <a:p>
            <a:pPr marL="342900" indent="-342900" fontAlgn="ctr">
              <a:lnSpc>
                <a:spcPts val="2400"/>
              </a:lnSpc>
              <a:spcAft>
                <a:spcPts val="600"/>
              </a:spcAft>
              <a:buFont typeface="+mj-lt"/>
              <a:buAutoNum type="arabicPeriod"/>
            </a:pPr>
            <a:r>
              <a:rPr lang="en-US" sz="1200" dirty="0">
                <a:latin typeface="Huawei Sans" panose="020C0503030203020204" pitchFamily="34" charset="0"/>
              </a:rPr>
              <a:t>After the AP receives the Discovery Response packet sent from the standby AC, the AP detects that the dual-link backup function is enabled and saves the AC priority.</a:t>
            </a:r>
          </a:p>
        </p:txBody>
      </p:sp>
      <p:pic>
        <p:nvPicPr>
          <p:cNvPr id="30" name="图片 102" descr="AC-蓝.png">
            <a:extLst>
              <a:ext uri="{FF2B5EF4-FFF2-40B4-BE49-F238E27FC236}">
                <a16:creationId xmlns:a16="http://schemas.microsoft.com/office/drawing/2014/main" id="{A14C2D6D-6CDA-4867-863D-785565FA0603}"/>
              </a:ext>
            </a:extLst>
          </p:cNvPr>
          <p:cNvPicPr>
            <a:picLocks noChangeAspect="1"/>
          </p:cNvPicPr>
          <p:nvPr/>
        </p:nvPicPr>
        <p:blipFill>
          <a:blip r:embed="rId3" cstate="print"/>
          <a:stretch>
            <a:fillRect/>
          </a:stretch>
        </p:blipFill>
        <p:spPr bwMode="gray">
          <a:xfrm>
            <a:off x="1389402" y="1708705"/>
            <a:ext cx="490909" cy="401653"/>
          </a:xfrm>
          <a:prstGeom prst="rect">
            <a:avLst/>
          </a:prstGeom>
        </p:spPr>
      </p:pic>
      <p:pic>
        <p:nvPicPr>
          <p:cNvPr id="31" name="图片 102" descr="AC-蓝.png">
            <a:extLst>
              <a:ext uri="{FF2B5EF4-FFF2-40B4-BE49-F238E27FC236}">
                <a16:creationId xmlns:a16="http://schemas.microsoft.com/office/drawing/2014/main" id="{793C79B3-F22A-4EBE-81CC-0C6ECC56C534}"/>
              </a:ext>
            </a:extLst>
          </p:cNvPr>
          <p:cNvPicPr>
            <a:picLocks noChangeAspect="1"/>
          </p:cNvPicPr>
          <p:nvPr/>
        </p:nvPicPr>
        <p:blipFill>
          <a:blip r:embed="rId3" cstate="print"/>
          <a:stretch>
            <a:fillRect/>
          </a:stretch>
        </p:blipFill>
        <p:spPr bwMode="gray">
          <a:xfrm>
            <a:off x="5253599" y="1708705"/>
            <a:ext cx="490909" cy="401653"/>
          </a:xfrm>
          <a:prstGeom prst="rect">
            <a:avLst/>
          </a:prstGeom>
        </p:spPr>
      </p:pic>
      <p:pic>
        <p:nvPicPr>
          <p:cNvPr id="36" name="图片 105" descr="AP.png">
            <a:extLst>
              <a:ext uri="{FF2B5EF4-FFF2-40B4-BE49-F238E27FC236}">
                <a16:creationId xmlns:a16="http://schemas.microsoft.com/office/drawing/2014/main" id="{194C861B-1C47-4CA5-963D-C4C94CD81CCF}"/>
              </a:ext>
            </a:extLst>
          </p:cNvPr>
          <p:cNvPicPr>
            <a:picLocks noChangeAspect="1"/>
          </p:cNvPicPr>
          <p:nvPr/>
        </p:nvPicPr>
        <p:blipFill>
          <a:blip r:embed="rId4" cstate="print"/>
          <a:stretch>
            <a:fillRect/>
          </a:stretch>
        </p:blipFill>
        <p:spPr bwMode="gray">
          <a:xfrm>
            <a:off x="3321500" y="1708705"/>
            <a:ext cx="490909" cy="401654"/>
          </a:xfrm>
          <a:prstGeom prst="rect">
            <a:avLst/>
          </a:prstGeom>
        </p:spPr>
      </p:pic>
      <p:sp>
        <p:nvSpPr>
          <p:cNvPr id="40" name="Rectangle 21">
            <a:extLst>
              <a:ext uri="{FF2B5EF4-FFF2-40B4-BE49-F238E27FC236}">
                <a16:creationId xmlns:a16="http://schemas.microsoft.com/office/drawing/2014/main" id="{96C8822D-C2C9-452C-A758-E2CB73B8264E}"/>
              </a:ext>
            </a:extLst>
          </p:cNvPr>
          <p:cNvSpPr>
            <a:spLocks noChangeArrowheads="1"/>
          </p:cNvSpPr>
          <p:nvPr/>
        </p:nvSpPr>
        <p:spPr bwMode="gray">
          <a:xfrm>
            <a:off x="1189060" y="1406845"/>
            <a:ext cx="8915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Active AC</a:t>
            </a:r>
          </a:p>
        </p:txBody>
      </p:sp>
      <p:sp>
        <p:nvSpPr>
          <p:cNvPr id="41" name="Rectangle 21">
            <a:extLst>
              <a:ext uri="{FF2B5EF4-FFF2-40B4-BE49-F238E27FC236}">
                <a16:creationId xmlns:a16="http://schemas.microsoft.com/office/drawing/2014/main" id="{B2985953-5DD2-4450-AC5A-4941A453A4AC}"/>
              </a:ext>
            </a:extLst>
          </p:cNvPr>
          <p:cNvSpPr>
            <a:spLocks noChangeArrowheads="1"/>
          </p:cNvSpPr>
          <p:nvPr/>
        </p:nvSpPr>
        <p:spPr bwMode="gray">
          <a:xfrm>
            <a:off x="5056933" y="1406845"/>
            <a:ext cx="10390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Standby AC</a:t>
            </a:r>
          </a:p>
        </p:txBody>
      </p:sp>
      <p:sp>
        <p:nvSpPr>
          <p:cNvPr id="49" name="Rectangle 21">
            <a:extLst>
              <a:ext uri="{FF2B5EF4-FFF2-40B4-BE49-F238E27FC236}">
                <a16:creationId xmlns:a16="http://schemas.microsoft.com/office/drawing/2014/main" id="{42953D4C-F5EE-4D12-8E91-E76493918D6F}"/>
              </a:ext>
            </a:extLst>
          </p:cNvPr>
          <p:cNvSpPr>
            <a:spLocks noChangeArrowheads="1"/>
          </p:cNvSpPr>
          <p:nvPr/>
        </p:nvSpPr>
        <p:spPr bwMode="gray">
          <a:xfrm>
            <a:off x="3395303" y="1447197"/>
            <a:ext cx="38343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AP</a:t>
            </a:r>
          </a:p>
        </p:txBody>
      </p:sp>
      <p:cxnSp>
        <p:nvCxnSpPr>
          <p:cNvPr id="51" name="直接连接符 50">
            <a:extLst>
              <a:ext uri="{FF2B5EF4-FFF2-40B4-BE49-F238E27FC236}">
                <a16:creationId xmlns:a16="http://schemas.microsoft.com/office/drawing/2014/main" id="{012B63B2-ED05-425E-BA77-306351017316}"/>
              </a:ext>
            </a:extLst>
          </p:cNvPr>
          <p:cNvCxnSpPr>
            <a:cxnSpLocks/>
            <a:stCxn id="36" idx="3"/>
            <a:endCxn id="31" idx="1"/>
          </p:cNvCxnSpPr>
          <p:nvPr/>
        </p:nvCxnSpPr>
        <p:spPr bwMode="gray">
          <a:xfrm>
            <a:off x="3812409" y="1909532"/>
            <a:ext cx="1441190"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66B0A2E3-0D92-4825-A543-353B6933C58B}"/>
              </a:ext>
            </a:extLst>
          </p:cNvPr>
          <p:cNvCxnSpPr/>
          <p:nvPr/>
        </p:nvCxnSpPr>
        <p:spPr bwMode="gray">
          <a:xfrm flipH="1">
            <a:off x="1608446" y="2110356"/>
            <a:ext cx="1"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9D0ADF88-13D5-42F5-BF94-B6B04D7A2E9A}"/>
              </a:ext>
            </a:extLst>
          </p:cNvPr>
          <p:cNvCxnSpPr/>
          <p:nvPr/>
        </p:nvCxnSpPr>
        <p:spPr bwMode="gray">
          <a:xfrm flipH="1">
            <a:off x="3587182" y="2093592"/>
            <a:ext cx="1"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8" name="TextBox 35">
            <a:extLst>
              <a:ext uri="{FF2B5EF4-FFF2-40B4-BE49-F238E27FC236}">
                <a16:creationId xmlns:a16="http://schemas.microsoft.com/office/drawing/2014/main" id="{F649700A-1B25-43E3-8C45-6FC0756756C2}"/>
              </a:ext>
            </a:extLst>
          </p:cNvPr>
          <p:cNvSpPr txBox="1"/>
          <p:nvPr/>
        </p:nvSpPr>
        <p:spPr bwMode="gray">
          <a:xfrm>
            <a:off x="374213" y="1708217"/>
            <a:ext cx="1008000" cy="461665"/>
          </a:xfrm>
          <a:prstGeom prst="rect">
            <a:avLst/>
          </a:prstGeom>
          <a:noFill/>
        </p:spPr>
        <p:txBody>
          <a:bodyPr wrap="square" rtlCol="0">
            <a:spAutoFit/>
          </a:bodyPr>
          <a:lstStyle/>
          <a:p>
            <a:pPr algn="r" fontAlgn="ctr"/>
            <a:r>
              <a:rPr lang="en-US" sz="1200" dirty="0">
                <a:solidFill>
                  <a:srgbClr val="EC7061"/>
                </a:solidFill>
                <a:latin typeface="Huawei Sans" panose="020C0503030203020204" pitchFamily="34" charset="0"/>
              </a:rPr>
              <a:t>Priority: 1</a:t>
            </a:r>
          </a:p>
          <a:p>
            <a:pPr algn="r" fontAlgn="ctr"/>
            <a:r>
              <a:rPr lang="en-US" sz="1200" dirty="0">
                <a:latin typeface="Huawei Sans" panose="020C0503030203020204" pitchFamily="34" charset="0"/>
              </a:rPr>
              <a:t>10.1.10.100</a:t>
            </a:r>
            <a:endParaRPr lang="en-US" altLang="zh-CN" sz="1200" dirty="0">
              <a:latin typeface="Huawei Sans" panose="020C0503030203020204" pitchFamily="34" charset="0"/>
              <a:ea typeface="+mj-ea"/>
            </a:endParaRPr>
          </a:p>
        </p:txBody>
      </p:sp>
      <p:sp>
        <p:nvSpPr>
          <p:cNvPr id="79" name="TextBox 35">
            <a:extLst>
              <a:ext uri="{FF2B5EF4-FFF2-40B4-BE49-F238E27FC236}">
                <a16:creationId xmlns:a16="http://schemas.microsoft.com/office/drawing/2014/main" id="{93774140-3B4A-47F8-89FF-8B4EE72E30C2}"/>
              </a:ext>
            </a:extLst>
          </p:cNvPr>
          <p:cNvSpPr txBox="1"/>
          <p:nvPr/>
        </p:nvSpPr>
        <p:spPr bwMode="gray">
          <a:xfrm>
            <a:off x="5479681" y="3045388"/>
            <a:ext cx="1383946" cy="1277273"/>
          </a:xfrm>
          <a:prstGeom prst="rect">
            <a:avLst/>
          </a:prstGeom>
          <a:noFill/>
        </p:spPr>
        <p:txBody>
          <a:bodyPr wrap="square" rtlCol="0">
            <a:spAutoFit/>
          </a:bodyPr>
          <a:lstStyle/>
          <a:p>
            <a:pPr marL="171450" indent="-171450" fontAlgn="ctr">
              <a:buFont typeface="Arial" panose="020B0604020202020204" pitchFamily="34" charset="0"/>
              <a:buChar char="•"/>
            </a:pPr>
            <a:r>
              <a:rPr lang="en-US" sz="1100" dirty="0">
                <a:solidFill>
                  <a:srgbClr val="EC7061"/>
                </a:solidFill>
                <a:latin typeface="Huawei Sans" panose="020C0503030203020204" pitchFamily="34" charset="0"/>
              </a:rPr>
              <a:t>IP addresses of the active AC</a:t>
            </a:r>
            <a:endParaRPr lang="en-US" altLang="zh-CN" sz="1100" dirty="0">
              <a:solidFill>
                <a:srgbClr val="EC7061"/>
              </a:solidFill>
              <a:latin typeface="Huawei Sans" panose="020C0503030203020204" pitchFamily="34" charset="0"/>
              <a:ea typeface="+mj-ea"/>
            </a:endParaRPr>
          </a:p>
          <a:p>
            <a:pPr marL="171450" indent="-171450" fontAlgn="ctr">
              <a:buFont typeface="Arial" panose="020B0604020202020204" pitchFamily="34" charset="0"/>
              <a:buChar char="•"/>
            </a:pPr>
            <a:r>
              <a:rPr lang="en-US" sz="1100" dirty="0">
                <a:solidFill>
                  <a:srgbClr val="EC7061"/>
                </a:solidFill>
                <a:latin typeface="Huawei Sans" panose="020C0503030203020204" pitchFamily="34" charset="0"/>
              </a:rPr>
              <a:t>IP addresses of the standby AC</a:t>
            </a:r>
            <a:endParaRPr lang="en-US" altLang="zh-CN" sz="1100" dirty="0">
              <a:solidFill>
                <a:srgbClr val="EC7061"/>
              </a:solidFill>
              <a:latin typeface="Huawei Sans" panose="020C0503030203020204" pitchFamily="34" charset="0"/>
              <a:ea typeface="+mj-ea"/>
            </a:endParaRPr>
          </a:p>
          <a:p>
            <a:pPr marL="171450" indent="-171450" fontAlgn="ctr">
              <a:buFont typeface="Arial" panose="020B0604020202020204" pitchFamily="34" charset="0"/>
              <a:buChar char="•"/>
            </a:pPr>
            <a:r>
              <a:rPr lang="en-US" sz="1100" dirty="0">
                <a:solidFill>
                  <a:srgbClr val="EC7061"/>
                </a:solidFill>
                <a:latin typeface="Huawei Sans" panose="020C0503030203020204" pitchFamily="34" charset="0"/>
              </a:rPr>
              <a:t>Dual-link backup status</a:t>
            </a:r>
            <a:endParaRPr lang="en-US" altLang="zh-CN" sz="1100" dirty="0">
              <a:solidFill>
                <a:srgbClr val="EC7061"/>
              </a:solidFill>
              <a:latin typeface="Huawei Sans" panose="020C0503030203020204" pitchFamily="34" charset="0"/>
              <a:ea typeface="+mj-ea"/>
            </a:endParaRPr>
          </a:p>
          <a:p>
            <a:pPr fontAlgn="ctr"/>
            <a:r>
              <a:rPr lang="en-US" sz="1100" dirty="0">
                <a:solidFill>
                  <a:srgbClr val="EC7061"/>
                </a:solidFill>
                <a:latin typeface="Huawei Sans" panose="020C0503030203020204" pitchFamily="34" charset="0"/>
              </a:rPr>
              <a:t>...</a:t>
            </a:r>
            <a:endParaRPr lang="en-US" altLang="zh-CN" sz="1100" dirty="0">
              <a:solidFill>
                <a:srgbClr val="EC7061"/>
              </a:solidFill>
              <a:latin typeface="Huawei Sans" panose="020C0503030203020204" pitchFamily="34" charset="0"/>
              <a:ea typeface="+mj-ea"/>
            </a:endParaRPr>
          </a:p>
        </p:txBody>
      </p:sp>
      <p:cxnSp>
        <p:nvCxnSpPr>
          <p:cNvPr id="80" name="直接连接符 79">
            <a:extLst>
              <a:ext uri="{FF2B5EF4-FFF2-40B4-BE49-F238E27FC236}">
                <a16:creationId xmlns:a16="http://schemas.microsoft.com/office/drawing/2014/main" id="{2390408D-0153-49BF-B4DC-0EAA0E058EC5}"/>
              </a:ext>
            </a:extLst>
          </p:cNvPr>
          <p:cNvCxnSpPr>
            <a:cxnSpLocks/>
            <a:stCxn id="31" idx="2"/>
          </p:cNvCxnSpPr>
          <p:nvPr/>
        </p:nvCxnSpPr>
        <p:spPr bwMode="gray">
          <a:xfrm flipH="1">
            <a:off x="5480783" y="2110358"/>
            <a:ext cx="0" cy="32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任意多边形 23">
            <a:extLst>
              <a:ext uri="{FF2B5EF4-FFF2-40B4-BE49-F238E27FC236}">
                <a16:creationId xmlns:a16="http://schemas.microsoft.com/office/drawing/2014/main" id="{317D6CCF-F5A6-402E-8676-24F006BB13EB}"/>
              </a:ext>
            </a:extLst>
          </p:cNvPr>
          <p:cNvSpPr/>
          <p:nvPr/>
        </p:nvSpPr>
        <p:spPr bwMode="gray">
          <a:xfrm flipH="1" flipV="1">
            <a:off x="1736724" y="1903477"/>
            <a:ext cx="1692000" cy="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61515 w 1161515"/>
              <a:gd name="connsiteY0" fmla="*/ 0 h 2773484"/>
              <a:gd name="connsiteX1" fmla="*/ 22921 w 1161515"/>
              <a:gd name="connsiteY1" fmla="*/ 2773484 h 2773484"/>
              <a:gd name="connsiteX0" fmla="*/ 1161515 w 1161515"/>
              <a:gd name="connsiteY0" fmla="*/ 0 h 2773484"/>
              <a:gd name="connsiteX1" fmla="*/ 22921 w 1161515"/>
              <a:gd name="connsiteY1" fmla="*/ 2773484 h 2773484"/>
              <a:gd name="connsiteX0" fmla="*/ 1153223 w 1153223"/>
              <a:gd name="connsiteY0" fmla="*/ 0 h 2773484"/>
              <a:gd name="connsiteX1" fmla="*/ 14629 w 1153223"/>
              <a:gd name="connsiteY1" fmla="*/ 2773484 h 2773484"/>
            </a:gdLst>
            <a:ahLst/>
            <a:cxnLst>
              <a:cxn ang="0">
                <a:pos x="connsiteX0" y="connsiteY0"/>
              </a:cxn>
              <a:cxn ang="0">
                <a:pos x="connsiteX1" y="connsiteY1"/>
              </a:cxn>
            </a:cxnLst>
            <a:rect l="l" t="t" r="r" b="b"/>
            <a:pathLst>
              <a:path w="1153223" h="2773484">
                <a:moveTo>
                  <a:pt x="1153223" y="0"/>
                </a:moveTo>
                <a:cubicBezTo>
                  <a:pt x="272751" y="732839"/>
                  <a:pt x="-78846" y="304064"/>
                  <a:pt x="14629" y="2773484"/>
                </a:cubicBezTo>
              </a:path>
            </a:pathLst>
          </a:custGeom>
          <a:noFill/>
          <a:ln w="225425" cap="rnd">
            <a:solidFill>
              <a:schemeClr val="accent2">
                <a:lumMod val="40000"/>
                <a:lumOff val="60000"/>
                <a:alpha val="35000"/>
              </a:scheme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ndParaRPr>
          </a:p>
        </p:txBody>
      </p:sp>
      <p:sp>
        <p:nvSpPr>
          <p:cNvPr id="38" name="文本框 37">
            <a:extLst>
              <a:ext uri="{FF2B5EF4-FFF2-40B4-BE49-F238E27FC236}">
                <a16:creationId xmlns:a16="http://schemas.microsoft.com/office/drawing/2014/main" id="{38E87765-3EA7-4701-BA9F-BC3642BED242}"/>
              </a:ext>
            </a:extLst>
          </p:cNvPr>
          <p:cNvSpPr txBox="1"/>
          <p:nvPr/>
        </p:nvSpPr>
        <p:spPr bwMode="gray">
          <a:xfrm>
            <a:off x="1829024" y="1773979"/>
            <a:ext cx="1499603" cy="253916"/>
          </a:xfrm>
          <a:prstGeom prst="rect">
            <a:avLst/>
          </a:prstGeom>
          <a:noFill/>
        </p:spPr>
        <p:txBody>
          <a:bodyPr wrap="square" rtlCol="0">
            <a:spAutoFit/>
          </a:bodyPr>
          <a:lstStyle/>
          <a:p>
            <a:pPr algn="ctr" fontAlgn="ctr"/>
            <a:r>
              <a:rPr lang="en-US" sz="1050" dirty="0">
                <a:latin typeface="Huawei Sans" panose="020C0503030203020204" pitchFamily="34" charset="0"/>
              </a:rPr>
              <a:t>Active CAPWAP link</a:t>
            </a:r>
          </a:p>
        </p:txBody>
      </p:sp>
      <p:cxnSp>
        <p:nvCxnSpPr>
          <p:cNvPr id="39" name="直接箭头连接符 38">
            <a:extLst>
              <a:ext uri="{FF2B5EF4-FFF2-40B4-BE49-F238E27FC236}">
                <a16:creationId xmlns:a16="http://schemas.microsoft.com/office/drawing/2014/main" id="{E5B597FA-DDD9-48E9-9A44-91399EC5DE38}"/>
              </a:ext>
            </a:extLst>
          </p:cNvPr>
          <p:cNvCxnSpPr>
            <a:cxnSpLocks/>
          </p:cNvCxnSpPr>
          <p:nvPr/>
        </p:nvCxnSpPr>
        <p:spPr bwMode="gray">
          <a:xfrm>
            <a:off x="1705097" y="2464226"/>
            <a:ext cx="1800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1625F7DC-0C64-4A1D-A29B-32249E45946A}"/>
              </a:ext>
            </a:extLst>
          </p:cNvPr>
          <p:cNvSpPr/>
          <p:nvPr/>
        </p:nvSpPr>
        <p:spPr bwMode="gray">
          <a:xfrm>
            <a:off x="1935811" y="2007410"/>
            <a:ext cx="1620000" cy="461665"/>
          </a:xfrm>
          <a:prstGeom prst="rect">
            <a:avLst/>
          </a:prstGeom>
        </p:spPr>
        <p:txBody>
          <a:bodyPr wrap="square">
            <a:spAutoFit/>
          </a:bodyPr>
          <a:lstStyle/>
          <a:p>
            <a:pPr fontAlgn="ctr"/>
            <a:r>
              <a:rPr lang="en-US" sz="1200" dirty="0">
                <a:latin typeface="Huawei Sans" panose="020C0503030203020204" pitchFamily="34" charset="0"/>
              </a:rPr>
              <a:t>Configuration delivery is complete.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
            <a:extLst>
              <a:ext uri="{FF2B5EF4-FFF2-40B4-BE49-F238E27FC236}">
                <a16:creationId xmlns:a16="http://schemas.microsoft.com/office/drawing/2014/main" id="{6B48F40B-FE46-4211-8429-BABB5682E172}"/>
              </a:ext>
            </a:extLst>
          </p:cNvPr>
          <p:cNvSpPr>
            <a:spLocks noChangeAspect="1"/>
          </p:cNvSpPr>
          <p:nvPr/>
        </p:nvSpPr>
        <p:spPr bwMode="gray">
          <a:xfrm>
            <a:off x="1800050" y="2197755"/>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ndParaRPr>
          </a:p>
        </p:txBody>
      </p:sp>
      <p:cxnSp>
        <p:nvCxnSpPr>
          <p:cNvPr id="44" name="直接箭头连接符 43">
            <a:extLst>
              <a:ext uri="{FF2B5EF4-FFF2-40B4-BE49-F238E27FC236}">
                <a16:creationId xmlns:a16="http://schemas.microsoft.com/office/drawing/2014/main" id="{47F05BF3-EF0C-4BAD-B301-C23020B8ED81}"/>
              </a:ext>
            </a:extLst>
          </p:cNvPr>
          <p:cNvCxnSpPr>
            <a:cxnSpLocks/>
          </p:cNvCxnSpPr>
          <p:nvPr/>
        </p:nvCxnSpPr>
        <p:spPr bwMode="gray">
          <a:xfrm>
            <a:off x="3651752" y="2798334"/>
            <a:ext cx="1800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021457FE-B992-4B20-B471-B8B4596A5DC6}"/>
              </a:ext>
            </a:extLst>
          </p:cNvPr>
          <p:cNvSpPr/>
          <p:nvPr/>
        </p:nvSpPr>
        <p:spPr bwMode="gray">
          <a:xfrm>
            <a:off x="3931110" y="2336669"/>
            <a:ext cx="1926273" cy="461665"/>
          </a:xfrm>
          <a:prstGeom prst="rect">
            <a:avLst/>
          </a:prstGeom>
        </p:spPr>
        <p:txBody>
          <a:bodyPr wrap="square">
            <a:spAutoFit/>
          </a:bodyPr>
          <a:lstStyle/>
          <a:p>
            <a:pPr fontAlgn="ctr"/>
            <a:r>
              <a:rPr lang="en-US" sz="1200" dirty="0">
                <a:latin typeface="Huawei Sans" panose="020C0503030203020204" pitchFamily="34" charset="0"/>
              </a:rPr>
              <a:t>CAPWAP Discovery Request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
            <a:extLst>
              <a:ext uri="{FF2B5EF4-FFF2-40B4-BE49-F238E27FC236}">
                <a16:creationId xmlns:a16="http://schemas.microsoft.com/office/drawing/2014/main" id="{923651F7-E320-47C6-87A7-D796E37A42A3}"/>
              </a:ext>
            </a:extLst>
          </p:cNvPr>
          <p:cNvSpPr>
            <a:spLocks noChangeAspect="1"/>
          </p:cNvSpPr>
          <p:nvPr/>
        </p:nvSpPr>
        <p:spPr bwMode="gray">
          <a:xfrm>
            <a:off x="3739507" y="2557263"/>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ndParaRPr>
          </a:p>
        </p:txBody>
      </p:sp>
      <p:cxnSp>
        <p:nvCxnSpPr>
          <p:cNvPr id="47" name="直接箭头连接符 46">
            <a:extLst>
              <a:ext uri="{FF2B5EF4-FFF2-40B4-BE49-F238E27FC236}">
                <a16:creationId xmlns:a16="http://schemas.microsoft.com/office/drawing/2014/main" id="{612635F1-4732-454D-B208-9F5C0079157D}"/>
              </a:ext>
            </a:extLst>
          </p:cNvPr>
          <p:cNvCxnSpPr>
            <a:cxnSpLocks/>
          </p:cNvCxnSpPr>
          <p:nvPr/>
        </p:nvCxnSpPr>
        <p:spPr bwMode="gray">
          <a:xfrm flipH="1">
            <a:off x="3651752" y="3429000"/>
            <a:ext cx="1800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C9FE8E2F-A700-4841-A031-FF1CC57E9419}"/>
              </a:ext>
            </a:extLst>
          </p:cNvPr>
          <p:cNvSpPr/>
          <p:nvPr/>
        </p:nvSpPr>
        <p:spPr bwMode="gray">
          <a:xfrm>
            <a:off x="3931110" y="2954410"/>
            <a:ext cx="1926273" cy="461665"/>
          </a:xfrm>
          <a:prstGeom prst="rect">
            <a:avLst/>
          </a:prstGeom>
        </p:spPr>
        <p:txBody>
          <a:bodyPr wrap="square">
            <a:spAutoFit/>
          </a:bodyPr>
          <a:lstStyle/>
          <a:p>
            <a:pPr fontAlgn="ctr"/>
            <a:r>
              <a:rPr lang="en-US" sz="1200" dirty="0">
                <a:latin typeface="Huawei Sans" panose="020C0503030203020204" pitchFamily="34" charset="0"/>
              </a:rPr>
              <a:t>CAPWAP Discovery Response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4">
            <a:extLst>
              <a:ext uri="{FF2B5EF4-FFF2-40B4-BE49-F238E27FC236}">
                <a16:creationId xmlns:a16="http://schemas.microsoft.com/office/drawing/2014/main" id="{C0A7B003-C56A-41E9-911C-A7FAEFE2E666}"/>
              </a:ext>
            </a:extLst>
          </p:cNvPr>
          <p:cNvSpPr>
            <a:spLocks noChangeAspect="1"/>
          </p:cNvSpPr>
          <p:nvPr/>
        </p:nvSpPr>
        <p:spPr bwMode="gray">
          <a:xfrm>
            <a:off x="3739507" y="3192499"/>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ndParaRPr>
          </a:p>
        </p:txBody>
      </p:sp>
      <p:sp>
        <p:nvSpPr>
          <p:cNvPr id="55" name="TextBox 35">
            <a:extLst>
              <a:ext uri="{FF2B5EF4-FFF2-40B4-BE49-F238E27FC236}">
                <a16:creationId xmlns:a16="http://schemas.microsoft.com/office/drawing/2014/main" id="{2BD65788-3AB7-410D-AC7C-99B5D29AA35A}"/>
              </a:ext>
            </a:extLst>
          </p:cNvPr>
          <p:cNvSpPr txBox="1"/>
          <p:nvPr/>
        </p:nvSpPr>
        <p:spPr bwMode="gray">
          <a:xfrm>
            <a:off x="1673016" y="3110035"/>
            <a:ext cx="2007295" cy="830997"/>
          </a:xfrm>
          <a:prstGeom prst="rect">
            <a:avLst/>
          </a:prstGeom>
          <a:noFill/>
        </p:spPr>
        <p:txBody>
          <a:bodyPr wrap="square" rtlCol="0">
            <a:spAutoFit/>
          </a:bodyPr>
          <a:lstStyle/>
          <a:p>
            <a:pPr fontAlgn="ctr"/>
            <a:r>
              <a:rPr lang="en-US" sz="1200" dirty="0">
                <a:solidFill>
                  <a:srgbClr val="EC7061"/>
                </a:solidFill>
                <a:latin typeface="Huawei Sans" panose="020C0503030203020204" pitchFamily="34" charset="0"/>
              </a:rPr>
              <a:t>Verify that the dual-link HSB function is enabled and then save the priority of the standby AC.</a:t>
            </a:r>
          </a:p>
        </p:txBody>
      </p:sp>
      <p:cxnSp>
        <p:nvCxnSpPr>
          <p:cNvPr id="59" name="直接箭头连接符 58">
            <a:extLst>
              <a:ext uri="{FF2B5EF4-FFF2-40B4-BE49-F238E27FC236}">
                <a16:creationId xmlns:a16="http://schemas.microsoft.com/office/drawing/2014/main" id="{C67E3207-D46D-4AC6-93FE-1A1052AD14C5}"/>
              </a:ext>
            </a:extLst>
          </p:cNvPr>
          <p:cNvCxnSpPr>
            <a:cxnSpLocks/>
          </p:cNvCxnSpPr>
          <p:nvPr/>
        </p:nvCxnSpPr>
        <p:spPr bwMode="gray">
          <a:xfrm>
            <a:off x="3651752" y="4068334"/>
            <a:ext cx="1800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11CC7AA6-D48F-41B8-A9CA-E1039B917CC0}"/>
              </a:ext>
            </a:extLst>
          </p:cNvPr>
          <p:cNvSpPr/>
          <p:nvPr/>
        </p:nvSpPr>
        <p:spPr bwMode="gray">
          <a:xfrm>
            <a:off x="3931110" y="3433929"/>
            <a:ext cx="1297771" cy="646331"/>
          </a:xfrm>
          <a:prstGeom prst="rect">
            <a:avLst/>
          </a:prstGeom>
        </p:spPr>
        <p:txBody>
          <a:bodyPr wrap="square">
            <a:spAutoFit/>
          </a:bodyPr>
          <a:lstStyle/>
          <a:p>
            <a:pPr fontAlgn="ctr"/>
            <a:r>
              <a:rPr lang="en-US" sz="1200" dirty="0">
                <a:latin typeface="Huawei Sans" panose="020C0503030203020204" pitchFamily="34" charset="0"/>
              </a:rPr>
              <a:t>Establish the standby CAPWAP link.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
            <a:extLst>
              <a:ext uri="{FF2B5EF4-FFF2-40B4-BE49-F238E27FC236}">
                <a16:creationId xmlns:a16="http://schemas.microsoft.com/office/drawing/2014/main" id="{49F10025-8B36-41F2-B883-BF2B2CA9F26E}"/>
              </a:ext>
            </a:extLst>
          </p:cNvPr>
          <p:cNvSpPr>
            <a:spLocks noChangeAspect="1"/>
          </p:cNvSpPr>
          <p:nvPr/>
        </p:nvSpPr>
        <p:spPr bwMode="gray">
          <a:xfrm>
            <a:off x="3739507" y="3826772"/>
            <a:ext cx="192706" cy="19270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ndParaRPr>
          </a:p>
        </p:txBody>
      </p:sp>
      <p:sp>
        <p:nvSpPr>
          <p:cNvPr id="35"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52"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53"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6234207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(1/2)</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95838"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ac protect protect-ac </a:t>
            </a:r>
            <a:r>
              <a:rPr lang="en-US" sz="1400" dirty="0">
                <a:latin typeface="Huawei Sans" panose="020C0503030203020204" pitchFamily="34" charset="0"/>
              </a:rPr>
              <a:t>{ </a:t>
            </a:r>
            <a:r>
              <a:rPr lang="en-US" sz="1400" b="1" dirty="0" err="1">
                <a:latin typeface="Huawei Sans" panose="020C0503030203020204" pitchFamily="34" charset="0"/>
              </a:rPr>
              <a:t>ip</a:t>
            </a:r>
            <a:r>
              <a:rPr lang="en-US" sz="1400" b="1" dirty="0">
                <a:latin typeface="Huawei Sans" panose="020C0503030203020204" pitchFamily="34" charset="0"/>
              </a:rPr>
              <a:t>-address</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a:t>
            </a:r>
            <a:endParaRPr lang="en-US" altLang="zh-CN" sz="1100" dirty="0">
              <a:latin typeface="Huawei Sans" panose="020C0503030203020204" pitchFamily="34" charset="0"/>
            </a:endParaRP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Configure </a:t>
            </a:r>
            <a:r>
              <a:rPr lang="en-US" altLang="zh-CN" sz="1600" dirty="0">
                <a:latin typeface="Huawei Sans" panose="020C0503030203020204" pitchFamily="34" charset="0"/>
              </a:rPr>
              <a:t>an </a:t>
            </a:r>
            <a:r>
              <a:rPr lang="en-US" sz="1600" dirty="0">
                <a:latin typeface="Huawei Sans" panose="020C0503030203020204" pitchFamily="34" charset="0"/>
              </a:rPr>
              <a:t>IP address for the standby AC.</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95838" y="2536503"/>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ac protect priority </a:t>
            </a:r>
            <a:r>
              <a:rPr lang="en-US" sz="1400" i="1" dirty="0" err="1">
                <a:latin typeface="Huawei Sans" panose="020C0503030203020204" pitchFamily="34" charset="0"/>
              </a:rPr>
              <a:t>priority</a:t>
            </a:r>
            <a:endParaRPr lang="en-US" altLang="zh-CN" sz="1400" i="1" dirty="0">
              <a:latin typeface="Huawei Sans" panose="020C0503030203020204" pitchFamily="34" charset="0"/>
            </a:endParaRP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094798"/>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the priority </a:t>
            </a:r>
            <a:r>
              <a:rPr lang="en-US" altLang="zh-CN" sz="1600" dirty="0">
                <a:latin typeface="Huawei Sans" panose="020C0503030203020204" pitchFamily="34" charset="0"/>
              </a:rPr>
              <a:t>for </a:t>
            </a:r>
            <a:r>
              <a:rPr lang="en-US" sz="1600" dirty="0">
                <a:latin typeface="Huawei Sans" panose="020C0503030203020204" pitchFamily="34" charset="0"/>
              </a:rPr>
              <a:t>the local AC. The default value is 0.</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95838" y="3321660"/>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undo ac protect restore disable</a:t>
            </a:r>
            <a:endParaRPr lang="en-US" altLang="zh-CN" sz="1400" dirty="0">
              <a:latin typeface="Huawei Sans" panose="020C0503030203020204" pitchFamily="34" charset="0"/>
            </a:endParaRP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2933412"/>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Enable global </a:t>
            </a:r>
            <a:r>
              <a:rPr lang="en-US" sz="1600" dirty="0" err="1">
                <a:latin typeface="Huawei Sans" panose="020C0503030203020204" pitchFamily="34" charset="0"/>
              </a:rPr>
              <a:t>revertive</a:t>
            </a:r>
            <a:r>
              <a:rPr lang="en-US" sz="1600" dirty="0">
                <a:latin typeface="Huawei Sans" panose="020C0503030203020204" pitchFamily="34" charset="0"/>
              </a:rPr>
              <a:t> switching.</a:t>
            </a:r>
          </a:p>
        </p:txBody>
      </p:sp>
      <p:sp>
        <p:nvSpPr>
          <p:cNvPr id="11" name="矩形 10">
            <a:extLst>
              <a:ext uri="{FF2B5EF4-FFF2-40B4-BE49-F238E27FC236}">
                <a16:creationId xmlns:a16="http://schemas.microsoft.com/office/drawing/2014/main" id="{ABCA2F39-3A48-4571-A398-895E0C613C24}"/>
              </a:ext>
            </a:extLst>
          </p:cNvPr>
          <p:cNvSpPr/>
          <p:nvPr/>
        </p:nvSpPr>
        <p:spPr bwMode="gray">
          <a:xfrm>
            <a:off x="895838" y="4142154"/>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ac protect enable</a:t>
            </a:r>
            <a:endParaRPr lang="en-US" altLang="zh-CN" sz="1400" dirty="0">
              <a:latin typeface="Huawei Sans" panose="020C0503030203020204" pitchFamily="34" charset="0"/>
            </a:endParaRPr>
          </a:p>
        </p:txBody>
      </p:sp>
      <p:sp>
        <p:nvSpPr>
          <p:cNvPr id="12" name="矩形 11">
            <a:extLst>
              <a:ext uri="{FF2B5EF4-FFF2-40B4-BE49-F238E27FC236}">
                <a16:creationId xmlns:a16="http://schemas.microsoft.com/office/drawing/2014/main" id="{4973578D-07A6-46A5-AF2D-09CB5B7FBB71}"/>
              </a:ext>
            </a:extLst>
          </p:cNvPr>
          <p:cNvSpPr/>
          <p:nvPr/>
        </p:nvSpPr>
        <p:spPr bwMode="gray">
          <a:xfrm>
            <a:off x="433388" y="3772027"/>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Enable the dual-link HSB function.</a:t>
            </a:r>
          </a:p>
        </p:txBody>
      </p:sp>
      <p:sp>
        <p:nvSpPr>
          <p:cNvPr id="13" name="矩形 12">
            <a:extLst>
              <a:ext uri="{FF2B5EF4-FFF2-40B4-BE49-F238E27FC236}">
                <a16:creationId xmlns:a16="http://schemas.microsoft.com/office/drawing/2014/main" id="{2D5D1713-00C7-4EF5-9236-340B80D5E4A0}"/>
              </a:ext>
            </a:extLst>
          </p:cNvPr>
          <p:cNvSpPr/>
          <p:nvPr/>
        </p:nvSpPr>
        <p:spPr bwMode="gray">
          <a:xfrm>
            <a:off x="895838" y="4964689"/>
            <a:ext cx="10604557" cy="523220"/>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a:t>
            </a:r>
            <a:r>
              <a:rPr lang="en-US" sz="1400" u="sng" dirty="0">
                <a:latin typeface="Huawei Sans" panose="020C0503030203020204" pitchFamily="34" charset="0"/>
              </a:rPr>
              <a:t> </a:t>
            </a:r>
            <a:r>
              <a:rPr lang="en-US" sz="1400" b="1" dirty="0" err="1">
                <a:latin typeface="Huawei Sans" panose="020C0503030203020204" pitchFamily="34" charset="0"/>
              </a:rPr>
              <a:t>ap</a:t>
            </a:r>
            <a:r>
              <a:rPr lang="en-US" sz="1400" b="1" dirty="0">
                <a:latin typeface="Huawei Sans" panose="020C0503030203020204" pitchFamily="34" charset="0"/>
              </a:rPr>
              <a:t>-reset</a:t>
            </a:r>
            <a:r>
              <a:rPr lang="en-US" sz="1400" u="sng" dirty="0">
                <a:latin typeface="Huawei Sans" panose="020C0503030203020204" pitchFamily="34" charset="0"/>
              </a:rPr>
              <a:t> </a:t>
            </a:r>
            <a:r>
              <a:rPr lang="en-US" sz="1400" dirty="0">
                <a:latin typeface="Huawei Sans" panose="020C0503030203020204" pitchFamily="34" charset="0"/>
              </a:rPr>
              <a:t>{ </a:t>
            </a:r>
            <a:r>
              <a:rPr lang="en-US" sz="1400" b="1" dirty="0">
                <a:latin typeface="Huawei Sans" panose="020C0503030203020204" pitchFamily="34" charset="0"/>
              </a:rPr>
              <a:t>all</a:t>
            </a:r>
            <a:r>
              <a:rPr lang="en-US" sz="1400"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-name</a:t>
            </a:r>
            <a:r>
              <a:rPr lang="en-US" sz="1400" dirty="0">
                <a:latin typeface="Huawei Sans" panose="020C0503030203020204" pitchFamily="34" charset="0"/>
              </a:rPr>
              <a:t> </a:t>
            </a:r>
            <a:r>
              <a:rPr lang="en-US" sz="1400" i="1" dirty="0" err="1">
                <a:latin typeface="Huawei Sans" panose="020C0503030203020204" pitchFamily="34" charset="0"/>
              </a:rPr>
              <a:t>ap</a:t>
            </a:r>
            <a:r>
              <a:rPr lang="en-US" sz="1400" i="1" dirty="0">
                <a:latin typeface="Huawei Sans" panose="020C0503030203020204" pitchFamily="34" charset="0"/>
              </a:rPr>
              <a:t>-name</a:t>
            </a:r>
            <a:r>
              <a:rPr lang="en-US" sz="1400"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-mac</a:t>
            </a:r>
            <a:r>
              <a:rPr lang="en-US" sz="1400" dirty="0">
                <a:latin typeface="Huawei Sans" panose="020C0503030203020204" pitchFamily="34" charset="0"/>
              </a:rPr>
              <a:t> </a:t>
            </a:r>
            <a:r>
              <a:rPr lang="en-US" sz="1400" i="1" dirty="0" err="1">
                <a:latin typeface="Huawei Sans" panose="020C0503030203020204" pitchFamily="34" charset="0"/>
              </a:rPr>
              <a:t>ap</a:t>
            </a:r>
            <a:r>
              <a:rPr lang="en-US" sz="1400" i="1" dirty="0">
                <a:latin typeface="Huawei Sans" panose="020C0503030203020204" pitchFamily="34" charset="0"/>
              </a:rPr>
              <a:t>-mac</a:t>
            </a:r>
            <a:r>
              <a:rPr lang="en-US" sz="1400"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-id</a:t>
            </a:r>
            <a:r>
              <a:rPr lang="en-US" sz="1400" dirty="0">
                <a:latin typeface="Huawei Sans" panose="020C0503030203020204" pitchFamily="34" charset="0"/>
              </a:rPr>
              <a:t> </a:t>
            </a:r>
            <a:r>
              <a:rPr lang="en-US" sz="1400" i="1" dirty="0" err="1">
                <a:latin typeface="Huawei Sans" panose="020C0503030203020204" pitchFamily="34" charset="0"/>
              </a:rPr>
              <a:t>ap</a:t>
            </a:r>
            <a:r>
              <a:rPr lang="en-US" sz="1400" i="1" dirty="0">
                <a:latin typeface="Huawei Sans" panose="020C0503030203020204" pitchFamily="34" charset="0"/>
              </a:rPr>
              <a:t>-id</a:t>
            </a:r>
            <a:r>
              <a:rPr lang="en-US" sz="1400"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-group</a:t>
            </a:r>
            <a:r>
              <a:rPr lang="en-US" sz="1400" dirty="0">
                <a:latin typeface="Huawei Sans" panose="020C0503030203020204" pitchFamily="34" charset="0"/>
              </a:rPr>
              <a:t> </a:t>
            </a:r>
            <a:r>
              <a:rPr lang="en-US" sz="1400" i="1" dirty="0" err="1">
                <a:latin typeface="Huawei Sans" panose="020C0503030203020204" pitchFamily="34" charset="0"/>
              </a:rPr>
              <a:t>ap</a:t>
            </a:r>
            <a:r>
              <a:rPr lang="en-US" sz="1400" i="1" dirty="0">
                <a:latin typeface="Huawei Sans" panose="020C0503030203020204" pitchFamily="34" charset="0"/>
              </a:rPr>
              <a:t>-group</a:t>
            </a:r>
            <a:r>
              <a:rPr lang="en-US" sz="1400"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-type</a:t>
            </a:r>
            <a:r>
              <a:rPr lang="en-US" sz="1400" dirty="0">
                <a:latin typeface="Huawei Sans" panose="020C0503030203020204" pitchFamily="34" charset="0"/>
              </a:rPr>
              <a:t> { </a:t>
            </a:r>
            <a:r>
              <a:rPr lang="en-US" sz="1400" b="1" dirty="0">
                <a:latin typeface="Huawei Sans" panose="020C0503030203020204" pitchFamily="34" charset="0"/>
              </a:rPr>
              <a:t>type</a:t>
            </a:r>
            <a:r>
              <a:rPr lang="en-US" sz="1400" dirty="0">
                <a:latin typeface="Huawei Sans" panose="020C0503030203020204" pitchFamily="34" charset="0"/>
              </a:rPr>
              <a:t> </a:t>
            </a:r>
            <a:r>
              <a:rPr lang="en-US" sz="1400" i="1" dirty="0">
                <a:latin typeface="Huawei Sans" panose="020C0503030203020204" pitchFamily="34" charset="0"/>
              </a:rPr>
              <a:t>type-name</a:t>
            </a:r>
            <a:r>
              <a:rPr lang="en-US" sz="1400" dirty="0">
                <a:latin typeface="Huawei Sans" panose="020C0503030203020204" pitchFamily="34" charset="0"/>
              </a:rPr>
              <a:t> | </a:t>
            </a:r>
            <a:r>
              <a:rPr lang="en-US" sz="1400" b="1" dirty="0">
                <a:latin typeface="Huawei Sans" panose="020C0503030203020204" pitchFamily="34" charset="0"/>
              </a:rPr>
              <a:t>type-id</a:t>
            </a:r>
            <a:r>
              <a:rPr lang="en-US" sz="1400" dirty="0">
                <a:latin typeface="Huawei Sans" panose="020C0503030203020204" pitchFamily="34" charset="0"/>
              </a:rPr>
              <a:t> </a:t>
            </a:r>
            <a:r>
              <a:rPr lang="en-US" sz="1400" i="1" dirty="0" err="1">
                <a:latin typeface="Huawei Sans" panose="020C0503030203020204" pitchFamily="34" charset="0"/>
              </a:rPr>
              <a:t>type-id</a:t>
            </a:r>
            <a:r>
              <a:rPr lang="en-US" sz="1400" dirty="0">
                <a:latin typeface="Huawei Sans" panose="020C0503030203020204" pitchFamily="34" charset="0"/>
              </a:rPr>
              <a:t> } }</a:t>
            </a:r>
            <a:endParaRPr lang="en-US" altLang="zh-CN" sz="1400" dirty="0">
              <a:latin typeface="Huawei Sans" panose="020C0503030203020204" pitchFamily="34" charset="0"/>
            </a:endParaRPr>
          </a:p>
        </p:txBody>
      </p:sp>
      <p:sp>
        <p:nvSpPr>
          <p:cNvPr id="14" name="矩形 13">
            <a:extLst>
              <a:ext uri="{FF2B5EF4-FFF2-40B4-BE49-F238E27FC236}">
                <a16:creationId xmlns:a16="http://schemas.microsoft.com/office/drawing/2014/main" id="{2700E53A-D3F4-4C13-A291-8A5EE2331A03}"/>
              </a:ext>
            </a:extLst>
          </p:cNvPr>
          <p:cNvSpPr/>
          <p:nvPr/>
        </p:nvSpPr>
        <p:spPr bwMode="gray">
          <a:xfrm>
            <a:off x="446088" y="4594562"/>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Restart APs to make the dual-link HSB function take effect.</a:t>
            </a:r>
          </a:p>
        </p:txBody>
      </p:sp>
      <p:sp>
        <p:nvSpPr>
          <p:cNvPr id="18"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19"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20"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29484108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(2/2)</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86313"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a:t>
            </a:r>
            <a:r>
              <a:rPr lang="en-US" sz="1400" dirty="0">
                <a:latin typeface="Huawei Sans" panose="020C0503030203020204" pitchFamily="34" charset="0"/>
              </a:rPr>
              <a:t> </a:t>
            </a:r>
            <a:r>
              <a:rPr lang="en-US" sz="1400" i="1" dirty="0">
                <a:latin typeface="Huawei Sans" panose="020C0503030203020204" pitchFamily="34" charset="0"/>
              </a:rPr>
              <a:t>service-index</a:t>
            </a:r>
            <a:endParaRPr lang="en-US" altLang="zh-CN" sz="1400" dirty="0">
              <a:latin typeface="Huawei Sans" panose="020C0503030203020204" pitchFamily="34" charset="0"/>
            </a:endParaRP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an HSB service and enter the HSB service view.</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86313" y="2473003"/>
            <a:ext cx="10604557" cy="523220"/>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a:latin typeface="Huawei Sans" panose="020C0503030203020204" pitchFamily="34" charset="0"/>
              </a:rPr>
              <a:t>service-</a:t>
            </a:r>
            <a:r>
              <a:rPr lang="en-US" sz="1400" b="1" dirty="0" err="1">
                <a:latin typeface="Huawei Sans" panose="020C0503030203020204" pitchFamily="34" charset="0"/>
              </a:rPr>
              <a:t>ip</a:t>
            </a:r>
            <a:r>
              <a:rPr lang="en-US" sz="1400" b="1" dirty="0">
                <a:latin typeface="Huawei Sans" panose="020C0503030203020204" pitchFamily="34" charset="0"/>
              </a:rPr>
              <a:t>-port</a:t>
            </a:r>
            <a:r>
              <a:rPr lang="en-US" sz="1400" dirty="0">
                <a:latin typeface="Huawei Sans" panose="020C0503030203020204" pitchFamily="34" charset="0"/>
              </a:rPr>
              <a:t> </a:t>
            </a:r>
            <a:r>
              <a:rPr lang="en-US" sz="1400" b="1" dirty="0">
                <a:latin typeface="Huawei Sans" panose="020C0503030203020204" pitchFamily="34" charset="0"/>
              </a:rPr>
              <a:t>local-</a:t>
            </a:r>
            <a:r>
              <a:rPr lang="en-US" sz="1400" b="1" dirty="0" err="1">
                <a:latin typeface="Huawei Sans" panose="020C0503030203020204" pitchFamily="34" charset="0"/>
              </a:rPr>
              <a:t>ip</a:t>
            </a:r>
            <a:r>
              <a:rPr lang="en-US" sz="1400" dirty="0">
                <a:latin typeface="Huawei Sans" panose="020C0503030203020204" pitchFamily="34" charset="0"/>
              </a:rPr>
              <a:t> { </a:t>
            </a:r>
            <a:r>
              <a:rPr lang="en-US" sz="1400" i="1" dirty="0">
                <a:latin typeface="Huawei Sans" panose="020C0503030203020204" pitchFamily="34" charset="0"/>
              </a:rPr>
              <a:t>local-ipv4-address</a:t>
            </a:r>
            <a:r>
              <a:rPr lang="en-US" sz="1400" dirty="0">
                <a:latin typeface="Huawei Sans" panose="020C0503030203020204" pitchFamily="34" charset="0"/>
              </a:rPr>
              <a:t> | </a:t>
            </a:r>
            <a:r>
              <a:rPr lang="en-US" sz="1400" i="1" dirty="0">
                <a:latin typeface="Huawei Sans" panose="020C0503030203020204" pitchFamily="34" charset="0"/>
              </a:rPr>
              <a:t>local-ipv6-address</a:t>
            </a:r>
            <a:r>
              <a:rPr lang="en-US" sz="1400" dirty="0">
                <a:latin typeface="Huawei Sans" panose="020C0503030203020204" pitchFamily="34" charset="0"/>
              </a:rPr>
              <a:t> } </a:t>
            </a:r>
            <a:r>
              <a:rPr lang="en-US" sz="1400" b="1" dirty="0">
                <a:latin typeface="Huawei Sans" panose="020C0503030203020204" pitchFamily="34" charset="0"/>
              </a:rPr>
              <a:t>peer-</a:t>
            </a:r>
            <a:r>
              <a:rPr lang="en-US" sz="1400" b="1" dirty="0" err="1">
                <a:latin typeface="Huawei Sans" panose="020C0503030203020204" pitchFamily="34" charset="0"/>
              </a:rPr>
              <a:t>ip</a:t>
            </a:r>
            <a:r>
              <a:rPr lang="en-US" sz="1400" dirty="0">
                <a:latin typeface="Huawei Sans" panose="020C0503030203020204" pitchFamily="34" charset="0"/>
              </a:rPr>
              <a:t> { </a:t>
            </a:r>
            <a:r>
              <a:rPr lang="en-US" sz="1400" i="1" dirty="0">
                <a:latin typeface="Huawei Sans" panose="020C0503030203020204" pitchFamily="34" charset="0"/>
              </a:rPr>
              <a:t>peer-ipv4-address</a:t>
            </a:r>
            <a:r>
              <a:rPr lang="en-US" sz="1400" dirty="0">
                <a:latin typeface="Huawei Sans" panose="020C0503030203020204" pitchFamily="34" charset="0"/>
              </a:rPr>
              <a:t> | </a:t>
            </a:r>
            <a:r>
              <a:rPr lang="en-US" sz="1400" i="1" dirty="0">
                <a:latin typeface="Huawei Sans" panose="020C0503030203020204" pitchFamily="34" charset="0"/>
              </a:rPr>
              <a:t>peer-ipv6-address</a:t>
            </a:r>
            <a:r>
              <a:rPr lang="en-US" sz="1400" dirty="0">
                <a:latin typeface="Huawei Sans" panose="020C0503030203020204" pitchFamily="34" charset="0"/>
              </a:rPr>
              <a:t> } </a:t>
            </a:r>
            <a:r>
              <a:rPr lang="en-US" sz="1400" b="1" dirty="0">
                <a:latin typeface="Huawei Sans" panose="020C0503030203020204" pitchFamily="34" charset="0"/>
              </a:rPr>
              <a:t>local-data-port</a:t>
            </a:r>
            <a:r>
              <a:rPr lang="en-US" sz="1400" dirty="0">
                <a:latin typeface="Huawei Sans" panose="020C0503030203020204" pitchFamily="34" charset="0"/>
              </a:rPr>
              <a:t> </a:t>
            </a:r>
            <a:r>
              <a:rPr lang="en-US" sz="1400" i="1" dirty="0">
                <a:latin typeface="Huawei Sans" panose="020C0503030203020204" pitchFamily="34" charset="0"/>
              </a:rPr>
              <a:t>local-port</a:t>
            </a:r>
            <a:r>
              <a:rPr lang="en-US" sz="1400" dirty="0">
                <a:latin typeface="Huawei Sans" panose="020C0503030203020204" pitchFamily="34" charset="0"/>
              </a:rPr>
              <a:t> </a:t>
            </a:r>
            <a:r>
              <a:rPr lang="en-US" sz="1400" b="1" dirty="0">
                <a:latin typeface="Huawei Sans" panose="020C0503030203020204" pitchFamily="34" charset="0"/>
              </a:rPr>
              <a:t>peer-data-port</a:t>
            </a:r>
            <a:r>
              <a:rPr lang="en-US" sz="1400" dirty="0">
                <a:latin typeface="Huawei Sans" panose="020C0503030203020204" pitchFamily="34" charset="0"/>
              </a:rPr>
              <a:t> </a:t>
            </a:r>
            <a:r>
              <a:rPr lang="en-US" sz="1400" i="1" dirty="0">
                <a:latin typeface="Huawei Sans" panose="020C0503030203020204" pitchFamily="34" charset="0"/>
              </a:rPr>
              <a:t>peer-port</a:t>
            </a:r>
            <a:endParaRPr lang="en-US" altLang="zh-CN" sz="1400" dirty="0">
              <a:latin typeface="Huawei Sans" panose="020C0503030203020204" pitchFamily="34" charset="0"/>
            </a:endParaRP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094798"/>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IP addresses and port numbers for establishing an HSB channel.</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86313" y="3499460"/>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-service-type </a:t>
            </a:r>
            <a:r>
              <a:rPr lang="en-US" sz="1400" b="1" dirty="0" err="1">
                <a:latin typeface="Huawei Sans" panose="020C0503030203020204" pitchFamily="34" charset="0"/>
              </a:rPr>
              <a:t>ap</a:t>
            </a:r>
            <a:r>
              <a:rPr lang="en-US" sz="1400" b="1" dirty="0">
                <a:latin typeface="Huawei Sans" panose="020C0503030203020204" pitchFamily="34" charset="0"/>
              </a:rPr>
              <a:t> </a:t>
            </a:r>
            <a:r>
              <a:rPr lang="en-US" sz="1400" b="1" dirty="0" err="1">
                <a:latin typeface="Huawei Sans" panose="020C0503030203020204" pitchFamily="34" charset="0"/>
              </a:rPr>
              <a:t>hsb</a:t>
            </a:r>
            <a:r>
              <a:rPr lang="en-US" sz="1400" b="1" dirty="0">
                <a:latin typeface="Huawei Sans" panose="020C0503030203020204" pitchFamily="34" charset="0"/>
              </a:rPr>
              <a:t>-group </a:t>
            </a:r>
            <a:r>
              <a:rPr lang="en-US" sz="1400" i="1" dirty="0">
                <a:latin typeface="Huawei Sans" panose="020C0503030203020204" pitchFamily="34" charset="0"/>
              </a:rPr>
              <a:t>group-index</a:t>
            </a:r>
            <a:endParaRPr lang="en-US" altLang="zh-CN" sz="1400" i="1" dirty="0">
              <a:latin typeface="Huawei Sans" panose="020C0503030203020204" pitchFamily="34" charset="0"/>
            </a:endParaRP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3111212"/>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Bind the WLAN service to the HSB group.</a:t>
            </a:r>
          </a:p>
        </p:txBody>
      </p:sp>
      <p:sp>
        <p:nvSpPr>
          <p:cNvPr id="11" name="矩形 10">
            <a:extLst>
              <a:ext uri="{FF2B5EF4-FFF2-40B4-BE49-F238E27FC236}">
                <a16:creationId xmlns:a16="http://schemas.microsoft.com/office/drawing/2014/main" id="{ABCA2F39-3A48-4571-A398-895E0C613C24}"/>
              </a:ext>
            </a:extLst>
          </p:cNvPr>
          <p:cNvSpPr/>
          <p:nvPr/>
        </p:nvSpPr>
        <p:spPr bwMode="gray">
          <a:xfrm>
            <a:off x="886313" y="4319954"/>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-service-type </a:t>
            </a:r>
            <a:r>
              <a:rPr lang="en-US" sz="1400" b="1" dirty="0" err="1">
                <a:latin typeface="Huawei Sans" panose="020C0503030203020204" pitchFamily="34" charset="0"/>
              </a:rPr>
              <a:t>dhcp</a:t>
            </a:r>
            <a:r>
              <a:rPr lang="en-US" sz="1400" b="1" dirty="0">
                <a:latin typeface="Huawei Sans" panose="020C0503030203020204" pitchFamily="34" charset="0"/>
              </a:rPr>
              <a:t> </a:t>
            </a:r>
            <a:r>
              <a:rPr lang="en-US" sz="1400" b="1" dirty="0" err="1">
                <a:latin typeface="Huawei Sans" panose="020C0503030203020204" pitchFamily="34" charset="0"/>
              </a:rPr>
              <a:t>hsb</a:t>
            </a:r>
            <a:r>
              <a:rPr lang="en-US" sz="1400" b="1" dirty="0">
                <a:latin typeface="Huawei Sans" panose="020C0503030203020204" pitchFamily="34" charset="0"/>
              </a:rPr>
              <a:t>-group </a:t>
            </a:r>
            <a:r>
              <a:rPr lang="en-US" sz="1400" i="1" dirty="0">
                <a:latin typeface="Huawei Sans" panose="020C0503030203020204" pitchFamily="34" charset="0"/>
              </a:rPr>
              <a:t>group-index</a:t>
            </a:r>
            <a:endParaRPr lang="en-US" altLang="zh-CN" sz="1400" i="1" dirty="0">
              <a:latin typeface="Huawei Sans" panose="020C0503030203020204" pitchFamily="34" charset="0"/>
            </a:endParaRPr>
          </a:p>
        </p:txBody>
      </p:sp>
      <p:sp>
        <p:nvSpPr>
          <p:cNvPr id="12" name="矩形 11">
            <a:extLst>
              <a:ext uri="{FF2B5EF4-FFF2-40B4-BE49-F238E27FC236}">
                <a16:creationId xmlns:a16="http://schemas.microsoft.com/office/drawing/2014/main" id="{4973578D-07A6-46A5-AF2D-09CB5B7FBB71}"/>
              </a:ext>
            </a:extLst>
          </p:cNvPr>
          <p:cNvSpPr/>
          <p:nvPr/>
        </p:nvSpPr>
        <p:spPr bwMode="gray">
          <a:xfrm>
            <a:off x="433388" y="3949827"/>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Bind the DHCP service to the HSB group.</a:t>
            </a:r>
          </a:p>
        </p:txBody>
      </p:sp>
      <p:sp>
        <p:nvSpPr>
          <p:cNvPr id="13" name="矩形 12">
            <a:extLst>
              <a:ext uri="{FF2B5EF4-FFF2-40B4-BE49-F238E27FC236}">
                <a16:creationId xmlns:a16="http://schemas.microsoft.com/office/drawing/2014/main" id="{2D5D1713-00C7-4EF5-9236-340B80D5E4A0}"/>
              </a:ext>
            </a:extLst>
          </p:cNvPr>
          <p:cNvSpPr/>
          <p:nvPr/>
        </p:nvSpPr>
        <p:spPr bwMode="gray">
          <a:xfrm>
            <a:off x="886313" y="5142489"/>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hsb</a:t>
            </a:r>
            <a:r>
              <a:rPr lang="en-US" sz="1400" b="1" dirty="0">
                <a:latin typeface="Huawei Sans" panose="020C0503030203020204" pitchFamily="34" charset="0"/>
              </a:rPr>
              <a:t>-service-type access-user </a:t>
            </a:r>
            <a:r>
              <a:rPr lang="en-US" sz="1400" b="1" dirty="0" err="1">
                <a:latin typeface="Huawei Sans" panose="020C0503030203020204" pitchFamily="34" charset="0"/>
              </a:rPr>
              <a:t>hsb</a:t>
            </a:r>
            <a:r>
              <a:rPr lang="en-US" sz="1400" b="1" dirty="0">
                <a:latin typeface="Huawei Sans" panose="020C0503030203020204" pitchFamily="34" charset="0"/>
              </a:rPr>
              <a:t>-service </a:t>
            </a:r>
            <a:r>
              <a:rPr lang="en-US" sz="1400" i="1" dirty="0">
                <a:latin typeface="Huawei Sans" panose="020C0503030203020204" pitchFamily="34" charset="0"/>
              </a:rPr>
              <a:t>service-index</a:t>
            </a:r>
            <a:endParaRPr lang="en-US" altLang="zh-CN" sz="1400" i="1" dirty="0">
              <a:latin typeface="Huawei Sans" panose="020C0503030203020204" pitchFamily="34" charset="0"/>
            </a:endParaRPr>
          </a:p>
        </p:txBody>
      </p:sp>
      <p:sp>
        <p:nvSpPr>
          <p:cNvPr id="14" name="矩形 13">
            <a:extLst>
              <a:ext uri="{FF2B5EF4-FFF2-40B4-BE49-F238E27FC236}">
                <a16:creationId xmlns:a16="http://schemas.microsoft.com/office/drawing/2014/main" id="{2700E53A-D3F4-4C13-A291-8A5EE2331A03}"/>
              </a:ext>
            </a:extLst>
          </p:cNvPr>
          <p:cNvSpPr/>
          <p:nvPr/>
        </p:nvSpPr>
        <p:spPr bwMode="gray">
          <a:xfrm>
            <a:off x="446088" y="4772362"/>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Bind the NAC service to the HSB group.</a:t>
            </a:r>
          </a:p>
        </p:txBody>
      </p:sp>
      <p:sp>
        <p:nvSpPr>
          <p:cNvPr id="18"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19"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20"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2513301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0BDBB82-8A66-4FFC-9961-5D685DA1C970}"/>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(1/3)</a:t>
            </a:r>
            <a:endParaRPr lang="en-US" altLang="zh-CN" dirty="0">
              <a:latin typeface="Huawei Sans" panose="020C0503030203020204" pitchFamily="34" charset="0"/>
            </a:endParaRPr>
          </a:p>
        </p:txBody>
      </p:sp>
      <p:pic>
        <p:nvPicPr>
          <p:cNvPr id="5" name="图片 102" descr="AC-蓝.png">
            <a:extLst>
              <a:ext uri="{FF2B5EF4-FFF2-40B4-BE49-F238E27FC236}">
                <a16:creationId xmlns:a16="http://schemas.microsoft.com/office/drawing/2014/main" id="{5A83C590-5C66-4F47-ABA8-340A255FB773}"/>
              </a:ext>
            </a:extLst>
          </p:cNvPr>
          <p:cNvPicPr>
            <a:picLocks noChangeAspect="1"/>
          </p:cNvPicPr>
          <p:nvPr/>
        </p:nvPicPr>
        <p:blipFill>
          <a:blip r:embed="rId3" cstate="print"/>
          <a:stretch>
            <a:fillRect/>
          </a:stretch>
        </p:blipFill>
        <p:spPr bwMode="gray">
          <a:xfrm>
            <a:off x="1762939" y="2537279"/>
            <a:ext cx="490909" cy="401653"/>
          </a:xfrm>
          <a:prstGeom prst="rect">
            <a:avLst/>
          </a:prstGeom>
        </p:spPr>
      </p:pic>
      <p:pic>
        <p:nvPicPr>
          <p:cNvPr id="6" name="图片 102" descr="AC-蓝.png">
            <a:extLst>
              <a:ext uri="{FF2B5EF4-FFF2-40B4-BE49-F238E27FC236}">
                <a16:creationId xmlns:a16="http://schemas.microsoft.com/office/drawing/2014/main" id="{B2829991-DBFA-422C-AD42-0765DE5093DE}"/>
              </a:ext>
            </a:extLst>
          </p:cNvPr>
          <p:cNvPicPr>
            <a:picLocks noChangeAspect="1"/>
          </p:cNvPicPr>
          <p:nvPr/>
        </p:nvPicPr>
        <p:blipFill>
          <a:blip r:embed="rId3" cstate="print"/>
          <a:stretch>
            <a:fillRect/>
          </a:stretch>
        </p:blipFill>
        <p:spPr bwMode="gray">
          <a:xfrm>
            <a:off x="4214811" y="2537279"/>
            <a:ext cx="490909" cy="401653"/>
          </a:xfrm>
          <a:prstGeom prst="rect">
            <a:avLst/>
          </a:prstGeom>
        </p:spPr>
      </p:pic>
      <p:pic>
        <p:nvPicPr>
          <p:cNvPr id="7" name="图片 86" descr="核心交换机.png">
            <a:extLst>
              <a:ext uri="{FF2B5EF4-FFF2-40B4-BE49-F238E27FC236}">
                <a16:creationId xmlns:a16="http://schemas.microsoft.com/office/drawing/2014/main" id="{A7662176-8224-4169-A9F9-33C7E371880B}"/>
              </a:ext>
            </a:extLst>
          </p:cNvPr>
          <p:cNvPicPr>
            <a:picLocks noChangeAspect="1"/>
          </p:cNvPicPr>
          <p:nvPr/>
        </p:nvPicPr>
        <p:blipFill>
          <a:blip r:embed="rId4" cstate="print"/>
          <a:stretch>
            <a:fillRect/>
          </a:stretch>
        </p:blipFill>
        <p:spPr bwMode="gray">
          <a:xfrm>
            <a:off x="2986893" y="3381203"/>
            <a:ext cx="490909" cy="401653"/>
          </a:xfrm>
          <a:prstGeom prst="rect">
            <a:avLst/>
          </a:prstGeom>
        </p:spPr>
      </p:pic>
      <p:pic>
        <p:nvPicPr>
          <p:cNvPr id="8" name="图片 105" descr="AP.png">
            <a:extLst>
              <a:ext uri="{FF2B5EF4-FFF2-40B4-BE49-F238E27FC236}">
                <a16:creationId xmlns:a16="http://schemas.microsoft.com/office/drawing/2014/main" id="{AC41A81C-F7E0-475C-A60D-0DD245B25BBD}"/>
              </a:ext>
            </a:extLst>
          </p:cNvPr>
          <p:cNvPicPr>
            <a:picLocks noChangeAspect="1"/>
          </p:cNvPicPr>
          <p:nvPr/>
        </p:nvPicPr>
        <p:blipFill>
          <a:blip r:embed="rId5" cstate="print"/>
          <a:stretch>
            <a:fillRect/>
          </a:stretch>
        </p:blipFill>
        <p:spPr bwMode="gray">
          <a:xfrm>
            <a:off x="3009206" y="4390685"/>
            <a:ext cx="446281" cy="365140"/>
          </a:xfrm>
          <a:prstGeom prst="rect">
            <a:avLst/>
          </a:prstGeom>
        </p:spPr>
      </p:pic>
      <p:sp>
        <p:nvSpPr>
          <p:cNvPr id="9" name="Rectangle 21">
            <a:extLst>
              <a:ext uri="{FF2B5EF4-FFF2-40B4-BE49-F238E27FC236}">
                <a16:creationId xmlns:a16="http://schemas.microsoft.com/office/drawing/2014/main" id="{3E67E8A1-A8B5-4FF0-B66D-F5EDB548D010}"/>
              </a:ext>
            </a:extLst>
          </p:cNvPr>
          <p:cNvSpPr>
            <a:spLocks noChangeArrowheads="1"/>
          </p:cNvSpPr>
          <p:nvPr/>
        </p:nvSpPr>
        <p:spPr bwMode="gray">
          <a:xfrm>
            <a:off x="542790" y="2499246"/>
            <a:ext cx="12153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a:p>
            <a:pPr algn="r" fontAlgn="ctr"/>
            <a:r>
              <a:rPr lang="en-US" sz="1200" dirty="0">
                <a:latin typeface="Huawei Sans" panose="020C0503030203020204" pitchFamily="34" charset="0"/>
              </a:rPr>
              <a:t>10.1.10.100/24</a:t>
            </a:r>
            <a:endParaRPr lang="en-US" altLang="zh-CN" sz="1200" dirty="0">
              <a:latin typeface="Huawei Sans" panose="020C0503030203020204" pitchFamily="34" charset="0"/>
              <a:ea typeface="+mj-ea"/>
            </a:endParaRPr>
          </a:p>
        </p:txBody>
      </p:sp>
      <p:sp>
        <p:nvSpPr>
          <p:cNvPr id="10" name="Rectangle 21">
            <a:extLst>
              <a:ext uri="{FF2B5EF4-FFF2-40B4-BE49-F238E27FC236}">
                <a16:creationId xmlns:a16="http://schemas.microsoft.com/office/drawing/2014/main" id="{FB0F9782-E04B-49BB-987F-45CD6AB82809}"/>
              </a:ext>
            </a:extLst>
          </p:cNvPr>
          <p:cNvSpPr>
            <a:spLocks noChangeArrowheads="1"/>
          </p:cNvSpPr>
          <p:nvPr/>
        </p:nvSpPr>
        <p:spPr bwMode="gray">
          <a:xfrm>
            <a:off x="4698937" y="2499246"/>
            <a:ext cx="121539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a:p>
            <a:pPr fontAlgn="ctr"/>
            <a:r>
              <a:rPr lang="en-US" sz="1200" dirty="0">
                <a:latin typeface="Huawei Sans" panose="020C0503030203020204" pitchFamily="34" charset="0"/>
              </a:rPr>
              <a:t>10.1.10.200/24</a:t>
            </a:r>
            <a:endParaRPr lang="en-US" altLang="zh-CN" sz="1200" dirty="0">
              <a:latin typeface="Huawei Sans" panose="020C0503030203020204" pitchFamily="34" charset="0"/>
              <a:ea typeface="+mj-ea"/>
            </a:endParaRPr>
          </a:p>
        </p:txBody>
      </p:sp>
      <p:pic>
        <p:nvPicPr>
          <p:cNvPr id="11" name="图片 10">
            <a:extLst>
              <a:ext uri="{FF2B5EF4-FFF2-40B4-BE49-F238E27FC236}">
                <a16:creationId xmlns:a16="http://schemas.microsoft.com/office/drawing/2014/main" id="{3B0D12CE-7444-4D69-A3C6-F264BB2640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97471" y="1256042"/>
            <a:ext cx="869750" cy="438144"/>
          </a:xfrm>
          <a:prstGeom prst="rect">
            <a:avLst/>
          </a:prstGeom>
        </p:spPr>
      </p:pic>
      <p:cxnSp>
        <p:nvCxnSpPr>
          <p:cNvPr id="13" name="直接连接符 12">
            <a:extLst>
              <a:ext uri="{FF2B5EF4-FFF2-40B4-BE49-F238E27FC236}">
                <a16:creationId xmlns:a16="http://schemas.microsoft.com/office/drawing/2014/main" id="{34AA5D6B-6978-42CC-BE2B-B69D1A6E892F}"/>
              </a:ext>
            </a:extLst>
          </p:cNvPr>
          <p:cNvCxnSpPr>
            <a:stCxn id="5" idx="0"/>
            <a:endCxn id="11" idx="2"/>
          </p:cNvCxnSpPr>
          <p:nvPr/>
        </p:nvCxnSpPr>
        <p:spPr bwMode="gray">
          <a:xfrm flipV="1">
            <a:off x="2008394" y="1694186"/>
            <a:ext cx="1223952"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32DBD47-A53F-4E40-A406-E0CAF1FBEA14}"/>
              </a:ext>
            </a:extLst>
          </p:cNvPr>
          <p:cNvCxnSpPr>
            <a:stCxn id="11" idx="2"/>
            <a:endCxn id="6" idx="0"/>
          </p:cNvCxnSpPr>
          <p:nvPr/>
        </p:nvCxnSpPr>
        <p:spPr bwMode="gray">
          <a:xfrm>
            <a:off x="3232346" y="1694186"/>
            <a:ext cx="1227920"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05D360B-4BC9-41CF-8401-A8132ED8DBD8}"/>
              </a:ext>
            </a:extLst>
          </p:cNvPr>
          <p:cNvCxnSpPr>
            <a:stCxn id="5" idx="2"/>
            <a:endCxn id="7" idx="1"/>
          </p:cNvCxnSpPr>
          <p:nvPr/>
        </p:nvCxnSpPr>
        <p:spPr bwMode="gray">
          <a:xfrm>
            <a:off x="2008394" y="2938932"/>
            <a:ext cx="978499"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A9A30F-D0B5-4D32-8857-EE2D26D08D6F}"/>
              </a:ext>
            </a:extLst>
          </p:cNvPr>
          <p:cNvCxnSpPr>
            <a:stCxn id="6" idx="2"/>
            <a:endCxn id="7" idx="3"/>
          </p:cNvCxnSpPr>
          <p:nvPr/>
        </p:nvCxnSpPr>
        <p:spPr bwMode="gray">
          <a:xfrm flipH="1">
            <a:off x="3477802" y="2938932"/>
            <a:ext cx="982464"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409619C-EAAC-4EA0-BB7C-75C49B747826}"/>
              </a:ext>
            </a:extLst>
          </p:cNvPr>
          <p:cNvCxnSpPr>
            <a:stCxn id="7" idx="2"/>
            <a:endCxn id="8" idx="0"/>
          </p:cNvCxnSpPr>
          <p:nvPr/>
        </p:nvCxnSpPr>
        <p:spPr bwMode="gray">
          <a:xfrm flipH="1">
            <a:off x="3232347" y="3782856"/>
            <a:ext cx="1" cy="607829"/>
          </a:xfrm>
          <a:prstGeom prst="line">
            <a:avLst/>
          </a:prstGeom>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31686F9D-ACFE-40DB-ABE9-5BAE7184163D}"/>
              </a:ext>
            </a:extLst>
          </p:cNvPr>
          <p:cNvSpPr txBox="1"/>
          <p:nvPr/>
        </p:nvSpPr>
        <p:spPr bwMode="gray">
          <a:xfrm>
            <a:off x="2686365" y="2940745"/>
            <a:ext cx="1091966" cy="276999"/>
          </a:xfrm>
          <a:prstGeom prst="rect">
            <a:avLst/>
          </a:prstGeom>
          <a:noFill/>
        </p:spPr>
        <p:txBody>
          <a:bodyPr wrap="none" rtlCol="0">
            <a:spAutoFit/>
          </a:bodyPr>
          <a:lstStyle/>
          <a:p>
            <a:pPr fontAlgn="ctr"/>
            <a:r>
              <a:rPr lang="en-US" sz="1200" dirty="0">
                <a:latin typeface="Huawei Sans" panose="020C0503030203020204" pitchFamily="34" charset="0"/>
              </a:rPr>
              <a:t>HSB channel</a:t>
            </a:r>
          </a:p>
        </p:txBody>
      </p:sp>
      <p:sp>
        <p:nvSpPr>
          <p:cNvPr id="33" name="任意多边形 2">
            <a:extLst>
              <a:ext uri="{FF2B5EF4-FFF2-40B4-BE49-F238E27FC236}">
                <a16:creationId xmlns:a16="http://schemas.microsoft.com/office/drawing/2014/main" id="{32562106-841A-44FE-AB69-3F6B361811F2}"/>
              </a:ext>
            </a:extLst>
          </p:cNvPr>
          <p:cNvSpPr/>
          <p:nvPr/>
        </p:nvSpPr>
        <p:spPr bwMode="gray">
          <a:xfrm>
            <a:off x="2135226" y="2976807"/>
            <a:ext cx="2194239" cy="319773"/>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45517"/>
              <a:gd name="connsiteY0" fmla="*/ 0 h 334657"/>
              <a:gd name="connsiteX1" fmla="*/ 708917 w 1445517"/>
              <a:gd name="connsiteY1" fmla="*/ 334579 h 334657"/>
              <a:gd name="connsiteX2" fmla="*/ 1445517 w 1445517"/>
              <a:gd name="connsiteY2" fmla="*/ 4379 h 334657"/>
              <a:gd name="connsiteX0" fmla="*/ 0 w 1445517"/>
              <a:gd name="connsiteY0" fmla="*/ 0 h 387190"/>
              <a:gd name="connsiteX1" fmla="*/ 708917 w 1445517"/>
              <a:gd name="connsiteY1" fmla="*/ 387130 h 387190"/>
              <a:gd name="connsiteX2" fmla="*/ 1445517 w 1445517"/>
              <a:gd name="connsiteY2" fmla="*/ 4379 h 387190"/>
              <a:gd name="connsiteX0" fmla="*/ 0 w 1405134"/>
              <a:gd name="connsiteY0" fmla="*/ 6132 h 393319"/>
              <a:gd name="connsiteX1" fmla="*/ 708917 w 1405134"/>
              <a:gd name="connsiteY1" fmla="*/ 393262 h 393319"/>
              <a:gd name="connsiteX2" fmla="*/ 1405134 w 1405134"/>
              <a:gd name="connsiteY2" fmla="*/ 0 h 393319"/>
              <a:gd name="connsiteX0" fmla="*/ 0 w 1405134"/>
              <a:gd name="connsiteY0" fmla="*/ 6132 h 319773"/>
              <a:gd name="connsiteX1" fmla="*/ 708917 w 1405134"/>
              <a:gd name="connsiteY1" fmla="*/ 319690 h 319773"/>
              <a:gd name="connsiteX2" fmla="*/ 1405134 w 1405134"/>
              <a:gd name="connsiteY2" fmla="*/ 0 h 319773"/>
            </a:gdLst>
            <a:ahLst/>
            <a:cxnLst>
              <a:cxn ang="0">
                <a:pos x="connsiteX0" y="connsiteY0"/>
              </a:cxn>
              <a:cxn ang="0">
                <a:pos x="connsiteX1" y="connsiteY1"/>
              </a:cxn>
              <a:cxn ang="0">
                <a:pos x="connsiteX2" y="connsiteY2"/>
              </a:cxn>
            </a:cxnLst>
            <a:rect l="l" t="t" r="r" b="b"/>
            <a:pathLst>
              <a:path w="1405134" h="319773">
                <a:moveTo>
                  <a:pt x="0" y="6132"/>
                </a:moveTo>
                <a:cubicBezTo>
                  <a:pt x="250825" y="181815"/>
                  <a:pt x="461267" y="315457"/>
                  <a:pt x="708917" y="319690"/>
                </a:cubicBezTo>
                <a:cubicBezTo>
                  <a:pt x="956567" y="323923"/>
                  <a:pt x="1160659" y="167216"/>
                  <a:pt x="1405134" y="0"/>
                </a:cubicBezTo>
              </a:path>
            </a:pathLst>
          </a:custGeom>
          <a:ln w="19050">
            <a:solidFill>
              <a:srgbClr val="EC706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mj-ea"/>
            </a:endParaRPr>
          </a:p>
        </p:txBody>
      </p:sp>
      <p:sp>
        <p:nvSpPr>
          <p:cNvPr id="35" name="矩形 34">
            <a:extLst>
              <a:ext uri="{FF2B5EF4-FFF2-40B4-BE49-F238E27FC236}">
                <a16:creationId xmlns:a16="http://schemas.microsoft.com/office/drawing/2014/main" id="{08DAF285-BFDB-423F-AEA3-5FF1EE4E3DB0}"/>
              </a:ext>
            </a:extLst>
          </p:cNvPr>
          <p:cNvSpPr/>
          <p:nvPr/>
        </p:nvSpPr>
        <p:spPr bwMode="gray">
          <a:xfrm>
            <a:off x="6090343" y="1612024"/>
            <a:ext cx="5649913"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 </a:t>
            </a:r>
            <a:r>
              <a:rPr lang="en-US" sz="1200" b="1" dirty="0" err="1">
                <a:solidFill>
                  <a:prstClr val="black"/>
                </a:solidFill>
                <a:latin typeface="Huawei Sans" panose="020C0503030203020204" pitchFamily="34" charset="0"/>
              </a:rPr>
              <a:t>wlan</a:t>
            </a:r>
            <a:endParaRPr lang="en-US" sz="1200" b="1" dirty="0">
              <a:solidFill>
                <a:prstClr val="black"/>
              </a:solidFill>
              <a:latin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[AC1-wlan-view] </a:t>
            </a:r>
            <a:r>
              <a:rPr lang="en-US" sz="1200" b="1" dirty="0">
                <a:solidFill>
                  <a:prstClr val="black"/>
                </a:solidFill>
                <a:latin typeface="Huawei Sans" panose="020C0503030203020204" pitchFamily="34" charset="0"/>
              </a:rPr>
              <a:t>ac protect enable </a:t>
            </a:r>
          </a:p>
          <a:p>
            <a:pPr fontAlgn="ctr">
              <a:lnSpc>
                <a:spcPts val="2400"/>
              </a:lnSpc>
            </a:pPr>
            <a:r>
              <a:rPr lang="en-US" sz="1200" dirty="0">
                <a:solidFill>
                  <a:prstClr val="black"/>
                </a:solidFill>
                <a:latin typeface="Huawei Sans" panose="020C0503030203020204" pitchFamily="34" charset="0"/>
              </a:rPr>
              <a:t>[AC1-wlan-view] </a:t>
            </a:r>
            <a:r>
              <a:rPr lang="en-US" sz="1200" b="1" dirty="0">
                <a:solidFill>
                  <a:prstClr val="black"/>
                </a:solidFill>
                <a:latin typeface="Huawei Sans" panose="020C0503030203020204" pitchFamily="34" charset="0"/>
              </a:rPr>
              <a:t>ac protect protect-ac 10.1.10.200 priority 1</a:t>
            </a:r>
          </a:p>
        </p:txBody>
      </p:sp>
      <p:sp>
        <p:nvSpPr>
          <p:cNvPr id="22" name="文本框 21">
            <a:extLst>
              <a:ext uri="{FF2B5EF4-FFF2-40B4-BE49-F238E27FC236}">
                <a16:creationId xmlns:a16="http://schemas.microsoft.com/office/drawing/2014/main" id="{58436E95-9CBF-451B-A2D8-C0D9BDDA4E41}"/>
              </a:ext>
            </a:extLst>
          </p:cNvPr>
          <p:cNvSpPr txBox="1"/>
          <p:nvPr/>
        </p:nvSpPr>
        <p:spPr bwMode="gray">
          <a:xfrm>
            <a:off x="6133550" y="1273470"/>
            <a:ext cx="2056973" cy="307777"/>
          </a:xfrm>
          <a:prstGeom prst="rect">
            <a:avLst/>
          </a:prstGeom>
          <a:noFill/>
        </p:spPr>
        <p:txBody>
          <a:bodyPr wrap="none" rtlCol="0">
            <a:spAutoFit/>
          </a:bodyPr>
          <a:lstStyle/>
          <a:p>
            <a:pPr fontAlgn="ctr"/>
            <a:r>
              <a:rPr lang="en-US" sz="1400" b="1" dirty="0">
                <a:latin typeface="Huawei Sans" panose="020C0503030203020204" pitchFamily="34" charset="0"/>
              </a:rPr>
              <a:t>Configuration on AC1</a:t>
            </a:r>
          </a:p>
        </p:txBody>
      </p:sp>
      <p:sp>
        <p:nvSpPr>
          <p:cNvPr id="23" name="矩形 22">
            <a:extLst>
              <a:ext uri="{FF2B5EF4-FFF2-40B4-BE49-F238E27FC236}">
                <a16:creationId xmlns:a16="http://schemas.microsoft.com/office/drawing/2014/main" id="{A771FB40-77D0-4C1F-9F83-6233D76E5D20}"/>
              </a:ext>
            </a:extLst>
          </p:cNvPr>
          <p:cNvSpPr/>
          <p:nvPr/>
        </p:nvSpPr>
        <p:spPr bwMode="gray">
          <a:xfrm>
            <a:off x="6090343" y="2736701"/>
            <a:ext cx="5649913"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 0</a:t>
            </a:r>
          </a:p>
          <a:p>
            <a:pPr fontAlgn="ctr">
              <a:lnSpc>
                <a:spcPts val="2400"/>
              </a:lnSpc>
            </a:pPr>
            <a:r>
              <a:rPr lang="en-US" sz="1200" dirty="0">
                <a:solidFill>
                  <a:prstClr val="black"/>
                </a:solidFill>
                <a:latin typeface="Huawei Sans" panose="020C0503030203020204" pitchFamily="34" charset="0"/>
              </a:rPr>
              <a:t>[AC1-hsb-service-0] </a:t>
            </a:r>
            <a:r>
              <a:rPr lang="en-US" sz="1200" b="1" dirty="0">
                <a:solidFill>
                  <a:prstClr val="black"/>
                </a:solidFill>
                <a:latin typeface="Huawei Sans" panose="020C0503030203020204" pitchFamily="34" charset="0"/>
              </a:rPr>
              <a:t>service-</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-port local-</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10.1.10.100 peer-</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10.1.10.200 local-data-port 10241 peer-data-port 10241</a:t>
            </a:r>
          </a:p>
          <a:p>
            <a:pPr fontAlgn="ctr">
              <a:lnSpc>
                <a:spcPts val="2400"/>
              </a:lnSpc>
            </a:pPr>
            <a:r>
              <a:rPr lang="en-US" sz="1200" dirty="0">
                <a:solidFill>
                  <a:prstClr val="black"/>
                </a:solidFill>
                <a:latin typeface="Huawei Sans" panose="020C0503030203020204" pitchFamily="34" charset="0"/>
              </a:rPr>
              <a:t>[AC1-hsb-service-0] </a:t>
            </a:r>
            <a:r>
              <a:rPr lang="en-US" sz="1200" b="1" dirty="0">
                <a:solidFill>
                  <a:prstClr val="black"/>
                </a:solidFill>
                <a:latin typeface="Huawei Sans" panose="020C0503030203020204" pitchFamily="34" charset="0"/>
              </a:rPr>
              <a:t>quit</a:t>
            </a:r>
          </a:p>
        </p:txBody>
      </p:sp>
      <p:sp>
        <p:nvSpPr>
          <p:cNvPr id="24" name="矩形 23">
            <a:extLst>
              <a:ext uri="{FF2B5EF4-FFF2-40B4-BE49-F238E27FC236}">
                <a16:creationId xmlns:a16="http://schemas.microsoft.com/office/drawing/2014/main" id="{A4A5D395-6916-414C-853E-1FD7DC8D8350}"/>
              </a:ext>
            </a:extLst>
          </p:cNvPr>
          <p:cNvSpPr/>
          <p:nvPr/>
        </p:nvSpPr>
        <p:spPr bwMode="gray">
          <a:xfrm>
            <a:off x="6090343" y="4169155"/>
            <a:ext cx="5649913"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[AC1]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-service-type access-user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[AC1]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-service-type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[AC1]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-service-type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-group 0</a:t>
            </a:r>
          </a:p>
        </p:txBody>
      </p:sp>
      <p:sp>
        <p:nvSpPr>
          <p:cNvPr id="27" name="TextBox 33">
            <a:extLst>
              <a:ext uri="{FF2B5EF4-FFF2-40B4-BE49-F238E27FC236}">
                <a16:creationId xmlns:a16="http://schemas.microsoft.com/office/drawing/2014/main" id="{092DD529-3FAD-4FE2-B4B8-5C5DBD60386F}"/>
              </a:ext>
            </a:extLst>
          </p:cNvPr>
          <p:cNvSpPr txBox="1"/>
          <p:nvPr/>
        </p:nvSpPr>
        <p:spPr bwMode="gray">
          <a:xfrm rot="2288268">
            <a:off x="1681696" y="3413504"/>
            <a:ext cx="1284708" cy="461665"/>
          </a:xfrm>
          <a:prstGeom prst="rect">
            <a:avLst/>
          </a:prstGeom>
          <a:noFill/>
        </p:spPr>
        <p:txBody>
          <a:bodyPr wrap="square" rtlCol="0">
            <a:spAutoFit/>
          </a:bodyPr>
          <a:lstStyle/>
          <a:p>
            <a:pPr algn="ctr" fontAlgn="ctr"/>
            <a:r>
              <a:rPr lang="en-US" sz="1200" dirty="0">
                <a:latin typeface="Huawei Sans" panose="020C0503030203020204" pitchFamily="34" charset="0"/>
              </a:rPr>
              <a:t>Active link priority: 1</a:t>
            </a:r>
            <a:endParaRPr lang="en-US" altLang="zh-CN" sz="1200" dirty="0">
              <a:latin typeface="Huawei Sans" panose="020C0503030203020204" pitchFamily="34" charset="0"/>
              <a:ea typeface="+mj-ea"/>
            </a:endParaRPr>
          </a:p>
        </p:txBody>
      </p:sp>
      <p:sp>
        <p:nvSpPr>
          <p:cNvPr id="28" name="任意多边形 24">
            <a:extLst>
              <a:ext uri="{FF2B5EF4-FFF2-40B4-BE49-F238E27FC236}">
                <a16:creationId xmlns:a16="http://schemas.microsoft.com/office/drawing/2014/main" id="{2662EDC4-BAAF-4C15-851E-91A51C6AA89B}"/>
              </a:ext>
            </a:extLst>
          </p:cNvPr>
          <p:cNvSpPr/>
          <p:nvPr/>
        </p:nvSpPr>
        <p:spPr bwMode="gray">
          <a:xfrm>
            <a:off x="3345514" y="3026468"/>
            <a:ext cx="1152167" cy="1303211"/>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307564 w 1307564"/>
              <a:gd name="connsiteY0" fmla="*/ 0 h 2878874"/>
              <a:gd name="connsiteX1" fmla="*/ 0 w 1307564"/>
              <a:gd name="connsiteY1" fmla="*/ 2878874 h 2878874"/>
              <a:gd name="connsiteX0" fmla="*/ 1307564 w 1307564"/>
              <a:gd name="connsiteY0" fmla="*/ 0 h 2878874"/>
              <a:gd name="connsiteX1" fmla="*/ 0 w 1307564"/>
              <a:gd name="connsiteY1" fmla="*/ 2878874 h 2878874"/>
              <a:gd name="connsiteX0" fmla="*/ 1556050 w 1556050"/>
              <a:gd name="connsiteY0" fmla="*/ 0 h 2744741"/>
              <a:gd name="connsiteX1" fmla="*/ 0 w 1556050"/>
              <a:gd name="connsiteY1" fmla="*/ 2744741 h 2744741"/>
              <a:gd name="connsiteX0" fmla="*/ 1556050 w 1556050"/>
              <a:gd name="connsiteY0" fmla="*/ 0 h 2773484"/>
              <a:gd name="connsiteX1" fmla="*/ 0 w 1556050"/>
              <a:gd name="connsiteY1" fmla="*/ 2773484 h 2773484"/>
              <a:gd name="connsiteX0" fmla="*/ 1526615 w 1526615"/>
              <a:gd name="connsiteY0" fmla="*/ 0 h 2719630"/>
              <a:gd name="connsiteX1" fmla="*/ 0 w 1526615"/>
              <a:gd name="connsiteY1" fmla="*/ 2719630 h 2719630"/>
              <a:gd name="connsiteX0" fmla="*/ 1526615 w 1526615"/>
              <a:gd name="connsiteY0" fmla="*/ 0 h 2719630"/>
              <a:gd name="connsiteX1" fmla="*/ 0 w 1526615"/>
              <a:gd name="connsiteY1" fmla="*/ 2719630 h 2719630"/>
              <a:gd name="connsiteX0" fmla="*/ 1404464 w 1404464"/>
              <a:gd name="connsiteY0" fmla="*/ 0 h 2594923"/>
              <a:gd name="connsiteX1" fmla="*/ 0 w 1404464"/>
              <a:gd name="connsiteY1" fmla="*/ 2594923 h 2594923"/>
              <a:gd name="connsiteX0" fmla="*/ 1404464 w 1404464"/>
              <a:gd name="connsiteY0" fmla="*/ 0 h 2594923"/>
              <a:gd name="connsiteX1" fmla="*/ 0 w 1404464"/>
              <a:gd name="connsiteY1" fmla="*/ 2594923 h 2594923"/>
            </a:gdLst>
            <a:ahLst/>
            <a:cxnLst>
              <a:cxn ang="0">
                <a:pos x="connsiteX0" y="connsiteY0"/>
              </a:cxn>
              <a:cxn ang="0">
                <a:pos x="connsiteX1" y="connsiteY1"/>
              </a:cxn>
            </a:cxnLst>
            <a:rect l="l" t="t" r="r" b="b"/>
            <a:pathLst>
              <a:path w="1404464" h="2594923">
                <a:moveTo>
                  <a:pt x="1404464" y="0"/>
                </a:moveTo>
                <a:cubicBezTo>
                  <a:pt x="329490" y="657789"/>
                  <a:pt x="70070" y="1341746"/>
                  <a:pt x="0" y="2594923"/>
                </a:cubicBezTo>
              </a:path>
            </a:pathLst>
          </a:custGeom>
          <a:noFill/>
          <a:ln w="22542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9" name="任意多边形 23">
            <a:extLst>
              <a:ext uri="{FF2B5EF4-FFF2-40B4-BE49-F238E27FC236}">
                <a16:creationId xmlns:a16="http://schemas.microsoft.com/office/drawing/2014/main" id="{2C7058F3-5766-44EC-8194-5EEB3AAE71CE}"/>
              </a:ext>
            </a:extLst>
          </p:cNvPr>
          <p:cNvSpPr/>
          <p:nvPr/>
        </p:nvSpPr>
        <p:spPr bwMode="gray">
          <a:xfrm rot="17078946" flipH="1" flipV="1">
            <a:off x="2034294" y="2936445"/>
            <a:ext cx="1071943" cy="141578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413338 w 1413338"/>
              <a:gd name="connsiteY0" fmla="*/ 0 h 2773484"/>
              <a:gd name="connsiteX1" fmla="*/ 0 w 1413338"/>
              <a:gd name="connsiteY1" fmla="*/ 2773484 h 2773484"/>
              <a:gd name="connsiteX0" fmla="*/ 1413338 w 1413338"/>
              <a:gd name="connsiteY0" fmla="*/ 0 h 2773484"/>
              <a:gd name="connsiteX1" fmla="*/ 0 w 1413338"/>
              <a:gd name="connsiteY1" fmla="*/ 2773484 h 2773484"/>
              <a:gd name="connsiteX0" fmla="*/ 1280397 w 1280397"/>
              <a:gd name="connsiteY0" fmla="*/ 0 h 2802227"/>
              <a:gd name="connsiteX1" fmla="*/ 0 w 1280397"/>
              <a:gd name="connsiteY1" fmla="*/ 2802227 h 2802227"/>
              <a:gd name="connsiteX0" fmla="*/ 1280397 w 1280397"/>
              <a:gd name="connsiteY0" fmla="*/ 0 h 2802227"/>
              <a:gd name="connsiteX1" fmla="*/ 509254 w 1280397"/>
              <a:gd name="connsiteY1" fmla="*/ 1226274 h 2802227"/>
              <a:gd name="connsiteX2" fmla="*/ 0 w 1280397"/>
              <a:gd name="connsiteY2" fmla="*/ 2802227 h 2802227"/>
              <a:gd name="connsiteX0" fmla="*/ 1280397 w 1280397"/>
              <a:gd name="connsiteY0" fmla="*/ 0 h 2802227"/>
              <a:gd name="connsiteX1" fmla="*/ 509254 w 1280397"/>
              <a:gd name="connsiteY1" fmla="*/ 1226274 h 2802227"/>
              <a:gd name="connsiteX2" fmla="*/ 294062 w 1280397"/>
              <a:gd name="connsiteY2" fmla="*/ 2011348 h 2802227"/>
              <a:gd name="connsiteX3" fmla="*/ 0 w 1280397"/>
              <a:gd name="connsiteY3" fmla="*/ 2802227 h 2802227"/>
              <a:gd name="connsiteX0" fmla="*/ 1280397 w 1280397"/>
              <a:gd name="connsiteY0" fmla="*/ 0 h 2802227"/>
              <a:gd name="connsiteX1" fmla="*/ 509254 w 1280397"/>
              <a:gd name="connsiteY1" fmla="*/ 1226274 h 2802227"/>
              <a:gd name="connsiteX2" fmla="*/ 262812 w 1280397"/>
              <a:gd name="connsiteY2" fmla="*/ 2001861 h 2802227"/>
              <a:gd name="connsiteX3" fmla="*/ 0 w 1280397"/>
              <a:gd name="connsiteY3" fmla="*/ 2802227 h 2802227"/>
              <a:gd name="connsiteX0" fmla="*/ 1280397 w 1280397"/>
              <a:gd name="connsiteY0" fmla="*/ 0 h 2802227"/>
              <a:gd name="connsiteX1" fmla="*/ 565821 w 1280397"/>
              <a:gd name="connsiteY1" fmla="*/ 551928 h 2802227"/>
              <a:gd name="connsiteX2" fmla="*/ 262812 w 1280397"/>
              <a:gd name="connsiteY2" fmla="*/ 2001861 h 2802227"/>
              <a:gd name="connsiteX3" fmla="*/ 0 w 1280397"/>
              <a:gd name="connsiteY3" fmla="*/ 2802227 h 2802227"/>
              <a:gd name="connsiteX0" fmla="*/ 1280397 w 1280397"/>
              <a:gd name="connsiteY0" fmla="*/ 0 h 2802227"/>
              <a:gd name="connsiteX1" fmla="*/ 565821 w 1280397"/>
              <a:gd name="connsiteY1" fmla="*/ 551928 h 2802227"/>
              <a:gd name="connsiteX2" fmla="*/ 157151 w 1280397"/>
              <a:gd name="connsiteY2" fmla="*/ 1784448 h 2802227"/>
              <a:gd name="connsiteX3" fmla="*/ 0 w 1280397"/>
              <a:gd name="connsiteY3" fmla="*/ 2802227 h 2802227"/>
              <a:gd name="connsiteX0" fmla="*/ 1365270 w 1365270"/>
              <a:gd name="connsiteY0" fmla="*/ 0 h 2787092"/>
              <a:gd name="connsiteX1" fmla="*/ 650694 w 1365270"/>
              <a:gd name="connsiteY1" fmla="*/ 551928 h 2787092"/>
              <a:gd name="connsiteX2" fmla="*/ 242024 w 1365270"/>
              <a:gd name="connsiteY2" fmla="*/ 1784448 h 2787092"/>
              <a:gd name="connsiteX3" fmla="*/ 0 w 1365270"/>
              <a:gd name="connsiteY3" fmla="*/ 2787092 h 2787092"/>
              <a:gd name="connsiteX0" fmla="*/ 1358638 w 1358638"/>
              <a:gd name="connsiteY0" fmla="*/ 0 h 2644630"/>
              <a:gd name="connsiteX1" fmla="*/ 650694 w 1358638"/>
              <a:gd name="connsiteY1" fmla="*/ 409466 h 2644630"/>
              <a:gd name="connsiteX2" fmla="*/ 242024 w 1358638"/>
              <a:gd name="connsiteY2" fmla="*/ 1641986 h 2644630"/>
              <a:gd name="connsiteX3" fmla="*/ 0 w 1358638"/>
              <a:gd name="connsiteY3" fmla="*/ 2644630 h 2644630"/>
              <a:gd name="connsiteX0" fmla="*/ 1358638 w 1358638"/>
              <a:gd name="connsiteY0" fmla="*/ 0 h 2644630"/>
              <a:gd name="connsiteX1" fmla="*/ 666762 w 1358638"/>
              <a:gd name="connsiteY1" fmla="*/ 496829 h 2644630"/>
              <a:gd name="connsiteX2" fmla="*/ 242024 w 1358638"/>
              <a:gd name="connsiteY2" fmla="*/ 1641986 h 2644630"/>
              <a:gd name="connsiteX3" fmla="*/ 0 w 1358638"/>
              <a:gd name="connsiteY3" fmla="*/ 2644630 h 2644630"/>
              <a:gd name="connsiteX0" fmla="*/ 1359338 w 1359338"/>
              <a:gd name="connsiteY0" fmla="*/ 0 h 2551558"/>
              <a:gd name="connsiteX1" fmla="*/ 666762 w 1359338"/>
              <a:gd name="connsiteY1" fmla="*/ 403757 h 2551558"/>
              <a:gd name="connsiteX2" fmla="*/ 242024 w 1359338"/>
              <a:gd name="connsiteY2" fmla="*/ 1548914 h 2551558"/>
              <a:gd name="connsiteX3" fmla="*/ 0 w 1359338"/>
              <a:gd name="connsiteY3" fmla="*/ 2551558 h 2551558"/>
            </a:gdLst>
            <a:ahLst/>
            <a:cxnLst>
              <a:cxn ang="0">
                <a:pos x="connsiteX0" y="connsiteY0"/>
              </a:cxn>
              <a:cxn ang="0">
                <a:pos x="connsiteX1" y="connsiteY1"/>
              </a:cxn>
              <a:cxn ang="0">
                <a:pos x="connsiteX2" y="connsiteY2"/>
              </a:cxn>
              <a:cxn ang="0">
                <a:pos x="connsiteX3" y="connsiteY3"/>
              </a:cxn>
            </a:cxnLst>
            <a:rect l="l" t="t" r="r" b="b"/>
            <a:pathLst>
              <a:path w="1359338" h="2551558">
                <a:moveTo>
                  <a:pt x="1359338" y="0"/>
                </a:moveTo>
                <a:cubicBezTo>
                  <a:pt x="1251159" y="212580"/>
                  <a:pt x="801985" y="138032"/>
                  <a:pt x="666762" y="403757"/>
                </a:cubicBezTo>
                <a:cubicBezTo>
                  <a:pt x="512789" y="742144"/>
                  <a:pt x="326900" y="1286255"/>
                  <a:pt x="242024" y="1548914"/>
                </a:cubicBezTo>
                <a:cubicBezTo>
                  <a:pt x="157148" y="1811573"/>
                  <a:pt x="59427" y="2422907"/>
                  <a:pt x="0" y="2551558"/>
                </a:cubicBezTo>
              </a:path>
            </a:pathLst>
          </a:cu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30" name="TextBox 33">
            <a:extLst>
              <a:ext uri="{FF2B5EF4-FFF2-40B4-BE49-F238E27FC236}">
                <a16:creationId xmlns:a16="http://schemas.microsoft.com/office/drawing/2014/main" id="{E9DCF453-D89B-4FAE-A61A-E557B7544CFF}"/>
              </a:ext>
            </a:extLst>
          </p:cNvPr>
          <p:cNvSpPr txBox="1"/>
          <p:nvPr/>
        </p:nvSpPr>
        <p:spPr bwMode="gray">
          <a:xfrm rot="19136253">
            <a:off x="3390155" y="3516764"/>
            <a:ext cx="1465047" cy="461665"/>
          </a:xfrm>
          <a:prstGeom prst="rect">
            <a:avLst/>
          </a:prstGeom>
          <a:noFill/>
        </p:spPr>
        <p:txBody>
          <a:bodyPr wrap="square" rtlCol="0">
            <a:spAutoFit/>
          </a:bodyPr>
          <a:lstStyle/>
          <a:p>
            <a:pPr algn="ctr" fontAlgn="ctr"/>
            <a:r>
              <a:rPr lang="en-US" sz="1200" dirty="0">
                <a:latin typeface="Huawei Sans" panose="020C0503030203020204" pitchFamily="34" charset="0"/>
              </a:rPr>
              <a:t>Standby link priority: 2</a:t>
            </a:r>
          </a:p>
        </p:txBody>
      </p:sp>
      <p:sp>
        <p:nvSpPr>
          <p:cNvPr id="25" name="文本占位符 21">
            <a:extLst>
              <a:ext uri="{FF2B5EF4-FFF2-40B4-BE49-F238E27FC236}">
                <a16:creationId xmlns:a16="http://schemas.microsoft.com/office/drawing/2014/main" id="{7F340463-82A2-4B92-A127-D5232F27E689}"/>
              </a:ext>
            </a:extLst>
          </p:cNvPr>
          <p:cNvSpPr txBox="1">
            <a:spLocks/>
          </p:cNvSpPr>
          <p:nvPr/>
        </p:nvSpPr>
        <p:spPr bwMode="gray">
          <a:xfrm>
            <a:off x="446088" y="4900214"/>
            <a:ext cx="5640521" cy="11862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latin typeface="Huawei Sans" panose="020C0503030203020204" pitchFamily="34" charset="0"/>
              </a:rPr>
              <a:t>Configure dual-link HSB for AC1 and AC2. Specify AC1 as the active device with the priority of 1, and AC2 as the standby device with the priority of 2.</a:t>
            </a: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Implement the HSB function.</a:t>
            </a:r>
          </a:p>
        </p:txBody>
      </p:sp>
      <p:sp>
        <p:nvSpPr>
          <p:cNvPr id="36"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37"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38"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20338231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0BDBB82-8A66-4FFC-9961-5D685DA1C970}"/>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(2/3)</a:t>
            </a:r>
            <a:endParaRPr lang="en-US" altLang="zh-CN" dirty="0">
              <a:latin typeface="Huawei Sans" panose="020C0503030203020204" pitchFamily="34" charset="0"/>
            </a:endParaRPr>
          </a:p>
        </p:txBody>
      </p:sp>
      <p:sp>
        <p:nvSpPr>
          <p:cNvPr id="35" name="矩形 34">
            <a:extLst>
              <a:ext uri="{FF2B5EF4-FFF2-40B4-BE49-F238E27FC236}">
                <a16:creationId xmlns:a16="http://schemas.microsoft.com/office/drawing/2014/main" id="{08DAF285-BFDB-423F-AEA3-5FF1EE4E3DB0}"/>
              </a:ext>
            </a:extLst>
          </p:cNvPr>
          <p:cNvSpPr/>
          <p:nvPr/>
        </p:nvSpPr>
        <p:spPr bwMode="gray">
          <a:xfrm>
            <a:off x="6096000" y="1612024"/>
            <a:ext cx="5649913"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[AC2] </a:t>
            </a:r>
            <a:r>
              <a:rPr lang="en-US" sz="1200" b="1" dirty="0" err="1">
                <a:solidFill>
                  <a:prstClr val="black"/>
                </a:solidFill>
                <a:latin typeface="Huawei Sans" panose="020C0503030203020204" pitchFamily="34" charset="0"/>
              </a:rPr>
              <a:t>wlan</a:t>
            </a:r>
            <a:endParaRPr lang="en-US" sz="1200" b="1" dirty="0">
              <a:solidFill>
                <a:prstClr val="black"/>
              </a:solidFill>
              <a:latin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[AC2-wlan-view] </a:t>
            </a:r>
            <a:r>
              <a:rPr lang="en-US" sz="1200" b="1" dirty="0">
                <a:solidFill>
                  <a:prstClr val="black"/>
                </a:solidFill>
                <a:latin typeface="Huawei Sans" panose="020C0503030203020204" pitchFamily="34" charset="0"/>
              </a:rPr>
              <a:t>ac protect enable </a:t>
            </a:r>
          </a:p>
          <a:p>
            <a:pPr fontAlgn="ctr">
              <a:lnSpc>
                <a:spcPts val="2400"/>
              </a:lnSpc>
            </a:pPr>
            <a:r>
              <a:rPr lang="en-US" sz="1200" dirty="0">
                <a:solidFill>
                  <a:prstClr val="black"/>
                </a:solidFill>
                <a:latin typeface="Huawei Sans" panose="020C0503030203020204" pitchFamily="34" charset="0"/>
              </a:rPr>
              <a:t>[AC2-wlan-view] </a:t>
            </a:r>
            <a:r>
              <a:rPr lang="en-US" sz="1200" b="1" dirty="0">
                <a:solidFill>
                  <a:prstClr val="black"/>
                </a:solidFill>
                <a:latin typeface="Huawei Sans" panose="020C0503030203020204" pitchFamily="34" charset="0"/>
              </a:rPr>
              <a:t>ac protect protect-ac 10.1.10.100 priority 2</a:t>
            </a:r>
          </a:p>
        </p:txBody>
      </p:sp>
      <p:sp>
        <p:nvSpPr>
          <p:cNvPr id="22" name="文本框 21">
            <a:extLst>
              <a:ext uri="{FF2B5EF4-FFF2-40B4-BE49-F238E27FC236}">
                <a16:creationId xmlns:a16="http://schemas.microsoft.com/office/drawing/2014/main" id="{58436E95-9CBF-451B-A2D8-C0D9BDDA4E41}"/>
              </a:ext>
            </a:extLst>
          </p:cNvPr>
          <p:cNvSpPr txBox="1"/>
          <p:nvPr/>
        </p:nvSpPr>
        <p:spPr bwMode="gray">
          <a:xfrm>
            <a:off x="6133550" y="1273470"/>
            <a:ext cx="2056973" cy="307777"/>
          </a:xfrm>
          <a:prstGeom prst="rect">
            <a:avLst/>
          </a:prstGeom>
          <a:noFill/>
        </p:spPr>
        <p:txBody>
          <a:bodyPr wrap="none" rtlCol="0">
            <a:spAutoFit/>
          </a:bodyPr>
          <a:lstStyle/>
          <a:p>
            <a:pPr fontAlgn="ctr"/>
            <a:r>
              <a:rPr lang="en-US" sz="1400" b="1" dirty="0">
                <a:latin typeface="Huawei Sans" panose="020C0503030203020204" pitchFamily="34" charset="0"/>
              </a:rPr>
              <a:t>Configuration on AC2</a:t>
            </a:r>
          </a:p>
        </p:txBody>
      </p:sp>
      <p:sp>
        <p:nvSpPr>
          <p:cNvPr id="23" name="矩形 22">
            <a:extLst>
              <a:ext uri="{FF2B5EF4-FFF2-40B4-BE49-F238E27FC236}">
                <a16:creationId xmlns:a16="http://schemas.microsoft.com/office/drawing/2014/main" id="{A771FB40-77D0-4C1F-9F83-6233D76E5D20}"/>
              </a:ext>
            </a:extLst>
          </p:cNvPr>
          <p:cNvSpPr/>
          <p:nvPr/>
        </p:nvSpPr>
        <p:spPr bwMode="gray">
          <a:xfrm>
            <a:off x="6090344" y="2736701"/>
            <a:ext cx="5649913" cy="132343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[AC2]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 0</a:t>
            </a:r>
          </a:p>
          <a:p>
            <a:pPr fontAlgn="ctr">
              <a:lnSpc>
                <a:spcPts val="2400"/>
              </a:lnSpc>
            </a:pPr>
            <a:r>
              <a:rPr lang="en-US" sz="1200" dirty="0">
                <a:solidFill>
                  <a:prstClr val="black"/>
                </a:solidFill>
                <a:latin typeface="Huawei Sans" panose="020C0503030203020204" pitchFamily="34" charset="0"/>
              </a:rPr>
              <a:t>[AC2-hsb-service-0] </a:t>
            </a:r>
            <a:r>
              <a:rPr lang="en-US" sz="1200" b="1" dirty="0">
                <a:solidFill>
                  <a:prstClr val="black"/>
                </a:solidFill>
                <a:latin typeface="Huawei Sans" panose="020C0503030203020204" pitchFamily="34" charset="0"/>
              </a:rPr>
              <a:t>service-</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-port local-</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10.1.10.200 peer-</a:t>
            </a:r>
            <a:r>
              <a:rPr lang="en-US" sz="1200" b="1" dirty="0" err="1">
                <a:solidFill>
                  <a:prstClr val="black"/>
                </a:solidFill>
                <a:latin typeface="Huawei Sans" panose="020C0503030203020204" pitchFamily="34" charset="0"/>
              </a:rPr>
              <a:t>ip</a:t>
            </a:r>
            <a:r>
              <a:rPr lang="en-US" sz="1200" b="1" dirty="0">
                <a:solidFill>
                  <a:prstClr val="black"/>
                </a:solidFill>
                <a:latin typeface="Huawei Sans" panose="020C0503030203020204" pitchFamily="34" charset="0"/>
              </a:rPr>
              <a:t> 10.1.10.100 local-data-port 10241 peer-data-port 10241</a:t>
            </a:r>
          </a:p>
          <a:p>
            <a:pPr fontAlgn="ctr">
              <a:lnSpc>
                <a:spcPts val="2400"/>
              </a:lnSpc>
            </a:pPr>
            <a:r>
              <a:rPr lang="en-US" sz="1200" dirty="0">
                <a:solidFill>
                  <a:prstClr val="black"/>
                </a:solidFill>
                <a:latin typeface="Huawei Sans" panose="020C0503030203020204" pitchFamily="34" charset="0"/>
              </a:rPr>
              <a:t>[AC2-hsb-service-0] </a:t>
            </a:r>
            <a:r>
              <a:rPr lang="en-US" sz="1200" b="1" dirty="0">
                <a:solidFill>
                  <a:prstClr val="black"/>
                </a:solidFill>
                <a:latin typeface="Huawei Sans" panose="020C0503030203020204" pitchFamily="34" charset="0"/>
              </a:rPr>
              <a:t>quit</a:t>
            </a:r>
          </a:p>
        </p:txBody>
      </p:sp>
      <p:sp>
        <p:nvSpPr>
          <p:cNvPr id="24" name="矩形 23">
            <a:extLst>
              <a:ext uri="{FF2B5EF4-FFF2-40B4-BE49-F238E27FC236}">
                <a16:creationId xmlns:a16="http://schemas.microsoft.com/office/drawing/2014/main" id="{A4A5D395-6916-414C-853E-1FD7DC8D8350}"/>
              </a:ext>
            </a:extLst>
          </p:cNvPr>
          <p:cNvSpPr/>
          <p:nvPr/>
        </p:nvSpPr>
        <p:spPr bwMode="gray">
          <a:xfrm>
            <a:off x="6090343" y="4169155"/>
            <a:ext cx="5649913"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[AC2]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-service-type access-user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[AC2]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-service-type </a:t>
            </a:r>
            <a:r>
              <a:rPr lang="en-US" sz="1200" b="1" dirty="0" err="1">
                <a:solidFill>
                  <a:prstClr val="black"/>
                </a:solidFill>
                <a:latin typeface="Huawei Sans" panose="020C0503030203020204" pitchFamily="34" charset="0"/>
              </a:rPr>
              <a:t>dhcp</a:t>
            </a:r>
            <a:r>
              <a:rPr lang="en-US" sz="1200" b="1" dirty="0">
                <a:solidFill>
                  <a:prstClr val="black"/>
                </a:solidFill>
                <a:latin typeface="Huawei Sans" panose="020C0503030203020204" pitchFamily="34" charset="0"/>
              </a:rPr>
              <a:t>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-group 0</a:t>
            </a:r>
          </a:p>
          <a:p>
            <a:pPr fontAlgn="ctr">
              <a:lnSpc>
                <a:spcPts val="2400"/>
              </a:lnSpc>
            </a:pPr>
            <a:r>
              <a:rPr lang="en-US" sz="1200" dirty="0">
                <a:solidFill>
                  <a:prstClr val="black"/>
                </a:solidFill>
                <a:latin typeface="Huawei Sans" panose="020C0503030203020204" pitchFamily="34" charset="0"/>
              </a:rPr>
              <a:t>[AC2]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-service-type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-group 0</a:t>
            </a:r>
          </a:p>
        </p:txBody>
      </p:sp>
      <p:pic>
        <p:nvPicPr>
          <p:cNvPr id="25" name="图片 102" descr="AC-蓝.png">
            <a:extLst>
              <a:ext uri="{FF2B5EF4-FFF2-40B4-BE49-F238E27FC236}">
                <a16:creationId xmlns:a16="http://schemas.microsoft.com/office/drawing/2014/main" id="{244F47EE-84E2-4C5A-BE03-0EB2A5CFBCFF}"/>
              </a:ext>
            </a:extLst>
          </p:cNvPr>
          <p:cNvPicPr>
            <a:picLocks noChangeAspect="1"/>
          </p:cNvPicPr>
          <p:nvPr/>
        </p:nvPicPr>
        <p:blipFill>
          <a:blip r:embed="rId3" cstate="print"/>
          <a:stretch>
            <a:fillRect/>
          </a:stretch>
        </p:blipFill>
        <p:spPr bwMode="gray">
          <a:xfrm>
            <a:off x="1762939" y="2537279"/>
            <a:ext cx="490909" cy="401653"/>
          </a:xfrm>
          <a:prstGeom prst="rect">
            <a:avLst/>
          </a:prstGeom>
        </p:spPr>
      </p:pic>
      <p:pic>
        <p:nvPicPr>
          <p:cNvPr id="31" name="图片 102" descr="AC-蓝.png">
            <a:extLst>
              <a:ext uri="{FF2B5EF4-FFF2-40B4-BE49-F238E27FC236}">
                <a16:creationId xmlns:a16="http://schemas.microsoft.com/office/drawing/2014/main" id="{23813021-9DDD-49AC-8E54-78F2162250DD}"/>
              </a:ext>
            </a:extLst>
          </p:cNvPr>
          <p:cNvPicPr>
            <a:picLocks noChangeAspect="1"/>
          </p:cNvPicPr>
          <p:nvPr/>
        </p:nvPicPr>
        <p:blipFill>
          <a:blip r:embed="rId3" cstate="print"/>
          <a:stretch>
            <a:fillRect/>
          </a:stretch>
        </p:blipFill>
        <p:spPr bwMode="gray">
          <a:xfrm>
            <a:off x="4214811" y="2537279"/>
            <a:ext cx="490909" cy="401653"/>
          </a:xfrm>
          <a:prstGeom prst="rect">
            <a:avLst/>
          </a:prstGeom>
        </p:spPr>
      </p:pic>
      <p:pic>
        <p:nvPicPr>
          <p:cNvPr id="32" name="图片 86" descr="核心交换机.png">
            <a:extLst>
              <a:ext uri="{FF2B5EF4-FFF2-40B4-BE49-F238E27FC236}">
                <a16:creationId xmlns:a16="http://schemas.microsoft.com/office/drawing/2014/main" id="{7FC6134C-9808-4161-AE28-ABFB965C3A96}"/>
              </a:ext>
            </a:extLst>
          </p:cNvPr>
          <p:cNvPicPr>
            <a:picLocks noChangeAspect="1"/>
          </p:cNvPicPr>
          <p:nvPr/>
        </p:nvPicPr>
        <p:blipFill>
          <a:blip r:embed="rId4" cstate="print"/>
          <a:stretch>
            <a:fillRect/>
          </a:stretch>
        </p:blipFill>
        <p:spPr bwMode="gray">
          <a:xfrm>
            <a:off x="2986893" y="3381203"/>
            <a:ext cx="490909" cy="401653"/>
          </a:xfrm>
          <a:prstGeom prst="rect">
            <a:avLst/>
          </a:prstGeom>
        </p:spPr>
      </p:pic>
      <p:pic>
        <p:nvPicPr>
          <p:cNvPr id="34" name="图片 105" descr="AP.png">
            <a:extLst>
              <a:ext uri="{FF2B5EF4-FFF2-40B4-BE49-F238E27FC236}">
                <a16:creationId xmlns:a16="http://schemas.microsoft.com/office/drawing/2014/main" id="{C36CADC0-4B80-4CDB-B825-D73996D0B650}"/>
              </a:ext>
            </a:extLst>
          </p:cNvPr>
          <p:cNvPicPr>
            <a:picLocks noChangeAspect="1"/>
          </p:cNvPicPr>
          <p:nvPr/>
        </p:nvPicPr>
        <p:blipFill>
          <a:blip r:embed="rId5" cstate="print"/>
          <a:stretch>
            <a:fillRect/>
          </a:stretch>
        </p:blipFill>
        <p:spPr bwMode="gray">
          <a:xfrm>
            <a:off x="3009206" y="4390685"/>
            <a:ext cx="446281" cy="365140"/>
          </a:xfrm>
          <a:prstGeom prst="rect">
            <a:avLst/>
          </a:prstGeom>
        </p:spPr>
      </p:pic>
      <p:sp>
        <p:nvSpPr>
          <p:cNvPr id="36" name="Rectangle 21">
            <a:extLst>
              <a:ext uri="{FF2B5EF4-FFF2-40B4-BE49-F238E27FC236}">
                <a16:creationId xmlns:a16="http://schemas.microsoft.com/office/drawing/2014/main" id="{7DF28D4A-90D8-4A21-A720-B02C9DD6F7E5}"/>
              </a:ext>
            </a:extLst>
          </p:cNvPr>
          <p:cNvSpPr>
            <a:spLocks noChangeArrowheads="1"/>
          </p:cNvSpPr>
          <p:nvPr/>
        </p:nvSpPr>
        <p:spPr bwMode="gray">
          <a:xfrm>
            <a:off x="542790" y="2499246"/>
            <a:ext cx="12153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ctr"/>
            <a:r>
              <a:rPr lang="en-US" sz="1200" b="1" dirty="0">
                <a:latin typeface="Huawei Sans" panose="020C0503030203020204" pitchFamily="34" charset="0"/>
              </a:rPr>
              <a:t>AC1</a:t>
            </a:r>
          </a:p>
          <a:p>
            <a:pPr algn="r" fontAlgn="ctr"/>
            <a:r>
              <a:rPr lang="en-US" sz="1200" dirty="0">
                <a:latin typeface="Huawei Sans" panose="020C0503030203020204" pitchFamily="34" charset="0"/>
              </a:rPr>
              <a:t>10.1.10.100/24</a:t>
            </a:r>
            <a:endParaRPr lang="en-US" altLang="zh-CN" sz="1200" dirty="0">
              <a:latin typeface="Huawei Sans" panose="020C0503030203020204" pitchFamily="34" charset="0"/>
              <a:ea typeface="+mj-ea"/>
            </a:endParaRPr>
          </a:p>
        </p:txBody>
      </p:sp>
      <p:sp>
        <p:nvSpPr>
          <p:cNvPr id="37" name="Rectangle 21">
            <a:extLst>
              <a:ext uri="{FF2B5EF4-FFF2-40B4-BE49-F238E27FC236}">
                <a16:creationId xmlns:a16="http://schemas.microsoft.com/office/drawing/2014/main" id="{EEC7D8F2-B471-4AC8-82AC-FD087162E95F}"/>
              </a:ext>
            </a:extLst>
          </p:cNvPr>
          <p:cNvSpPr>
            <a:spLocks noChangeArrowheads="1"/>
          </p:cNvSpPr>
          <p:nvPr/>
        </p:nvSpPr>
        <p:spPr bwMode="gray">
          <a:xfrm>
            <a:off x="4698937" y="2499246"/>
            <a:ext cx="121539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200" b="1" dirty="0">
                <a:latin typeface="Huawei Sans" panose="020C0503030203020204" pitchFamily="34" charset="0"/>
              </a:rPr>
              <a:t>AC2</a:t>
            </a:r>
          </a:p>
          <a:p>
            <a:pPr fontAlgn="ctr"/>
            <a:r>
              <a:rPr lang="en-US" sz="1200" dirty="0">
                <a:latin typeface="Huawei Sans" panose="020C0503030203020204" pitchFamily="34" charset="0"/>
              </a:rPr>
              <a:t>10.1.10.200/24</a:t>
            </a:r>
            <a:endParaRPr lang="en-US" altLang="zh-CN" sz="1200" dirty="0">
              <a:latin typeface="Huawei Sans" panose="020C0503030203020204" pitchFamily="34" charset="0"/>
              <a:ea typeface="+mj-ea"/>
            </a:endParaRPr>
          </a:p>
        </p:txBody>
      </p:sp>
      <p:pic>
        <p:nvPicPr>
          <p:cNvPr id="38" name="图片 37">
            <a:extLst>
              <a:ext uri="{FF2B5EF4-FFF2-40B4-BE49-F238E27FC236}">
                <a16:creationId xmlns:a16="http://schemas.microsoft.com/office/drawing/2014/main" id="{980F54DD-7ED1-43DB-BA1F-235F67C6D5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97471" y="1256042"/>
            <a:ext cx="869750" cy="438144"/>
          </a:xfrm>
          <a:prstGeom prst="rect">
            <a:avLst/>
          </a:prstGeom>
        </p:spPr>
      </p:pic>
      <p:cxnSp>
        <p:nvCxnSpPr>
          <p:cNvPr id="39" name="直接连接符 38">
            <a:extLst>
              <a:ext uri="{FF2B5EF4-FFF2-40B4-BE49-F238E27FC236}">
                <a16:creationId xmlns:a16="http://schemas.microsoft.com/office/drawing/2014/main" id="{34A9F87D-6C64-4898-ADA9-359EDB461461}"/>
              </a:ext>
            </a:extLst>
          </p:cNvPr>
          <p:cNvCxnSpPr>
            <a:stCxn id="25" idx="0"/>
            <a:endCxn id="38" idx="2"/>
          </p:cNvCxnSpPr>
          <p:nvPr/>
        </p:nvCxnSpPr>
        <p:spPr bwMode="gray">
          <a:xfrm flipV="1">
            <a:off x="2008394" y="1694186"/>
            <a:ext cx="1223952"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3C8A2CBF-E55F-458A-8D44-CE646456D86B}"/>
              </a:ext>
            </a:extLst>
          </p:cNvPr>
          <p:cNvCxnSpPr>
            <a:stCxn id="38" idx="2"/>
            <a:endCxn id="31" idx="0"/>
          </p:cNvCxnSpPr>
          <p:nvPr/>
        </p:nvCxnSpPr>
        <p:spPr bwMode="gray">
          <a:xfrm>
            <a:off x="3232346" y="1694186"/>
            <a:ext cx="1227920" cy="843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E5C99AA-6A8C-498E-B749-0A6B18F7903E}"/>
              </a:ext>
            </a:extLst>
          </p:cNvPr>
          <p:cNvCxnSpPr>
            <a:stCxn id="25" idx="2"/>
            <a:endCxn id="32" idx="1"/>
          </p:cNvCxnSpPr>
          <p:nvPr/>
        </p:nvCxnSpPr>
        <p:spPr bwMode="gray">
          <a:xfrm>
            <a:off x="2008394" y="2938932"/>
            <a:ext cx="978499"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FF023590-147A-4C98-AA49-C55EE9E7E97B}"/>
              </a:ext>
            </a:extLst>
          </p:cNvPr>
          <p:cNvCxnSpPr>
            <a:stCxn id="31" idx="2"/>
            <a:endCxn id="32" idx="3"/>
          </p:cNvCxnSpPr>
          <p:nvPr/>
        </p:nvCxnSpPr>
        <p:spPr bwMode="gray">
          <a:xfrm flipH="1">
            <a:off x="3477802" y="2938932"/>
            <a:ext cx="982464" cy="643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1C53DE63-F6E2-445E-A246-8EA4AA2B6D57}"/>
              </a:ext>
            </a:extLst>
          </p:cNvPr>
          <p:cNvCxnSpPr>
            <a:stCxn id="32" idx="2"/>
            <a:endCxn id="34" idx="0"/>
          </p:cNvCxnSpPr>
          <p:nvPr/>
        </p:nvCxnSpPr>
        <p:spPr bwMode="gray">
          <a:xfrm flipH="1">
            <a:off x="3232347" y="3782856"/>
            <a:ext cx="1" cy="607829"/>
          </a:xfrm>
          <a:prstGeom prst="line">
            <a:avLst/>
          </a:prstGeom>
        </p:spPr>
        <p:style>
          <a:lnRef idx="1">
            <a:schemeClr val="accent1"/>
          </a:lnRef>
          <a:fillRef idx="0">
            <a:schemeClr val="accent1"/>
          </a:fillRef>
          <a:effectRef idx="0">
            <a:schemeClr val="accent1"/>
          </a:effectRef>
          <a:fontRef idx="minor">
            <a:schemeClr val="tx1"/>
          </a:fontRef>
        </p:style>
      </p:cxnSp>
      <p:sp>
        <p:nvSpPr>
          <p:cNvPr id="45" name="任意多边形 2">
            <a:extLst>
              <a:ext uri="{FF2B5EF4-FFF2-40B4-BE49-F238E27FC236}">
                <a16:creationId xmlns:a16="http://schemas.microsoft.com/office/drawing/2014/main" id="{17B173F9-782A-41B4-B5C1-543A52D1C572}"/>
              </a:ext>
            </a:extLst>
          </p:cNvPr>
          <p:cNvSpPr/>
          <p:nvPr/>
        </p:nvSpPr>
        <p:spPr bwMode="gray">
          <a:xfrm>
            <a:off x="2135226" y="2976807"/>
            <a:ext cx="2194239" cy="319773"/>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45517"/>
              <a:gd name="connsiteY0" fmla="*/ 0 h 334657"/>
              <a:gd name="connsiteX1" fmla="*/ 708917 w 1445517"/>
              <a:gd name="connsiteY1" fmla="*/ 334579 h 334657"/>
              <a:gd name="connsiteX2" fmla="*/ 1445517 w 1445517"/>
              <a:gd name="connsiteY2" fmla="*/ 4379 h 334657"/>
              <a:gd name="connsiteX0" fmla="*/ 0 w 1445517"/>
              <a:gd name="connsiteY0" fmla="*/ 0 h 387190"/>
              <a:gd name="connsiteX1" fmla="*/ 708917 w 1445517"/>
              <a:gd name="connsiteY1" fmla="*/ 387130 h 387190"/>
              <a:gd name="connsiteX2" fmla="*/ 1445517 w 1445517"/>
              <a:gd name="connsiteY2" fmla="*/ 4379 h 387190"/>
              <a:gd name="connsiteX0" fmla="*/ 0 w 1405134"/>
              <a:gd name="connsiteY0" fmla="*/ 6132 h 393319"/>
              <a:gd name="connsiteX1" fmla="*/ 708917 w 1405134"/>
              <a:gd name="connsiteY1" fmla="*/ 393262 h 393319"/>
              <a:gd name="connsiteX2" fmla="*/ 1405134 w 1405134"/>
              <a:gd name="connsiteY2" fmla="*/ 0 h 393319"/>
              <a:gd name="connsiteX0" fmla="*/ 0 w 1405134"/>
              <a:gd name="connsiteY0" fmla="*/ 6132 h 319773"/>
              <a:gd name="connsiteX1" fmla="*/ 708917 w 1405134"/>
              <a:gd name="connsiteY1" fmla="*/ 319690 h 319773"/>
              <a:gd name="connsiteX2" fmla="*/ 1405134 w 1405134"/>
              <a:gd name="connsiteY2" fmla="*/ 0 h 319773"/>
            </a:gdLst>
            <a:ahLst/>
            <a:cxnLst>
              <a:cxn ang="0">
                <a:pos x="connsiteX0" y="connsiteY0"/>
              </a:cxn>
              <a:cxn ang="0">
                <a:pos x="connsiteX1" y="connsiteY1"/>
              </a:cxn>
              <a:cxn ang="0">
                <a:pos x="connsiteX2" y="connsiteY2"/>
              </a:cxn>
            </a:cxnLst>
            <a:rect l="l" t="t" r="r" b="b"/>
            <a:pathLst>
              <a:path w="1405134" h="319773">
                <a:moveTo>
                  <a:pt x="0" y="6132"/>
                </a:moveTo>
                <a:cubicBezTo>
                  <a:pt x="250825" y="181815"/>
                  <a:pt x="461267" y="315457"/>
                  <a:pt x="708917" y="319690"/>
                </a:cubicBezTo>
                <a:cubicBezTo>
                  <a:pt x="956567" y="323923"/>
                  <a:pt x="1160659" y="167216"/>
                  <a:pt x="1405134" y="0"/>
                </a:cubicBezTo>
              </a:path>
            </a:pathLst>
          </a:custGeom>
          <a:ln w="19050">
            <a:solidFill>
              <a:srgbClr val="EC706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mj-ea"/>
            </a:endParaRPr>
          </a:p>
        </p:txBody>
      </p:sp>
      <p:sp>
        <p:nvSpPr>
          <p:cNvPr id="47" name="任意多边形 24">
            <a:extLst>
              <a:ext uri="{FF2B5EF4-FFF2-40B4-BE49-F238E27FC236}">
                <a16:creationId xmlns:a16="http://schemas.microsoft.com/office/drawing/2014/main" id="{BE0F8FFA-98CD-4B1F-8E4A-108E4381E816}"/>
              </a:ext>
            </a:extLst>
          </p:cNvPr>
          <p:cNvSpPr/>
          <p:nvPr/>
        </p:nvSpPr>
        <p:spPr bwMode="gray">
          <a:xfrm>
            <a:off x="3345514" y="3026468"/>
            <a:ext cx="1152167" cy="1303211"/>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307564 w 1307564"/>
              <a:gd name="connsiteY0" fmla="*/ 0 h 2878874"/>
              <a:gd name="connsiteX1" fmla="*/ 0 w 1307564"/>
              <a:gd name="connsiteY1" fmla="*/ 2878874 h 2878874"/>
              <a:gd name="connsiteX0" fmla="*/ 1307564 w 1307564"/>
              <a:gd name="connsiteY0" fmla="*/ 0 h 2878874"/>
              <a:gd name="connsiteX1" fmla="*/ 0 w 1307564"/>
              <a:gd name="connsiteY1" fmla="*/ 2878874 h 2878874"/>
              <a:gd name="connsiteX0" fmla="*/ 1556050 w 1556050"/>
              <a:gd name="connsiteY0" fmla="*/ 0 h 2744741"/>
              <a:gd name="connsiteX1" fmla="*/ 0 w 1556050"/>
              <a:gd name="connsiteY1" fmla="*/ 2744741 h 2744741"/>
              <a:gd name="connsiteX0" fmla="*/ 1556050 w 1556050"/>
              <a:gd name="connsiteY0" fmla="*/ 0 h 2773484"/>
              <a:gd name="connsiteX1" fmla="*/ 0 w 1556050"/>
              <a:gd name="connsiteY1" fmla="*/ 2773484 h 2773484"/>
              <a:gd name="connsiteX0" fmla="*/ 1526615 w 1526615"/>
              <a:gd name="connsiteY0" fmla="*/ 0 h 2719630"/>
              <a:gd name="connsiteX1" fmla="*/ 0 w 1526615"/>
              <a:gd name="connsiteY1" fmla="*/ 2719630 h 2719630"/>
              <a:gd name="connsiteX0" fmla="*/ 1526615 w 1526615"/>
              <a:gd name="connsiteY0" fmla="*/ 0 h 2719630"/>
              <a:gd name="connsiteX1" fmla="*/ 0 w 1526615"/>
              <a:gd name="connsiteY1" fmla="*/ 2719630 h 2719630"/>
              <a:gd name="connsiteX0" fmla="*/ 1404464 w 1404464"/>
              <a:gd name="connsiteY0" fmla="*/ 0 h 2594923"/>
              <a:gd name="connsiteX1" fmla="*/ 0 w 1404464"/>
              <a:gd name="connsiteY1" fmla="*/ 2594923 h 2594923"/>
              <a:gd name="connsiteX0" fmla="*/ 1404464 w 1404464"/>
              <a:gd name="connsiteY0" fmla="*/ 0 h 2594923"/>
              <a:gd name="connsiteX1" fmla="*/ 0 w 1404464"/>
              <a:gd name="connsiteY1" fmla="*/ 2594923 h 2594923"/>
            </a:gdLst>
            <a:ahLst/>
            <a:cxnLst>
              <a:cxn ang="0">
                <a:pos x="connsiteX0" y="connsiteY0"/>
              </a:cxn>
              <a:cxn ang="0">
                <a:pos x="connsiteX1" y="connsiteY1"/>
              </a:cxn>
            </a:cxnLst>
            <a:rect l="l" t="t" r="r" b="b"/>
            <a:pathLst>
              <a:path w="1404464" h="2594923">
                <a:moveTo>
                  <a:pt x="1404464" y="0"/>
                </a:moveTo>
                <a:cubicBezTo>
                  <a:pt x="329490" y="657789"/>
                  <a:pt x="70070" y="1341746"/>
                  <a:pt x="0" y="2594923"/>
                </a:cubicBezTo>
              </a:path>
            </a:pathLst>
          </a:custGeom>
          <a:noFill/>
          <a:ln w="22542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48" name="任意多边形 23">
            <a:extLst>
              <a:ext uri="{FF2B5EF4-FFF2-40B4-BE49-F238E27FC236}">
                <a16:creationId xmlns:a16="http://schemas.microsoft.com/office/drawing/2014/main" id="{C527D17B-BFCE-492B-B1F0-F7B0D0C655E6}"/>
              </a:ext>
            </a:extLst>
          </p:cNvPr>
          <p:cNvSpPr/>
          <p:nvPr/>
        </p:nvSpPr>
        <p:spPr bwMode="gray">
          <a:xfrm rot="17078946" flipH="1" flipV="1">
            <a:off x="2034294" y="2936445"/>
            <a:ext cx="1071943" cy="141578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413338 w 1413338"/>
              <a:gd name="connsiteY0" fmla="*/ 0 h 2773484"/>
              <a:gd name="connsiteX1" fmla="*/ 0 w 1413338"/>
              <a:gd name="connsiteY1" fmla="*/ 2773484 h 2773484"/>
              <a:gd name="connsiteX0" fmla="*/ 1413338 w 1413338"/>
              <a:gd name="connsiteY0" fmla="*/ 0 h 2773484"/>
              <a:gd name="connsiteX1" fmla="*/ 0 w 1413338"/>
              <a:gd name="connsiteY1" fmla="*/ 2773484 h 2773484"/>
              <a:gd name="connsiteX0" fmla="*/ 1280397 w 1280397"/>
              <a:gd name="connsiteY0" fmla="*/ 0 h 2802227"/>
              <a:gd name="connsiteX1" fmla="*/ 0 w 1280397"/>
              <a:gd name="connsiteY1" fmla="*/ 2802227 h 2802227"/>
              <a:gd name="connsiteX0" fmla="*/ 1280397 w 1280397"/>
              <a:gd name="connsiteY0" fmla="*/ 0 h 2802227"/>
              <a:gd name="connsiteX1" fmla="*/ 509254 w 1280397"/>
              <a:gd name="connsiteY1" fmla="*/ 1226274 h 2802227"/>
              <a:gd name="connsiteX2" fmla="*/ 0 w 1280397"/>
              <a:gd name="connsiteY2" fmla="*/ 2802227 h 2802227"/>
              <a:gd name="connsiteX0" fmla="*/ 1280397 w 1280397"/>
              <a:gd name="connsiteY0" fmla="*/ 0 h 2802227"/>
              <a:gd name="connsiteX1" fmla="*/ 509254 w 1280397"/>
              <a:gd name="connsiteY1" fmla="*/ 1226274 h 2802227"/>
              <a:gd name="connsiteX2" fmla="*/ 294062 w 1280397"/>
              <a:gd name="connsiteY2" fmla="*/ 2011348 h 2802227"/>
              <a:gd name="connsiteX3" fmla="*/ 0 w 1280397"/>
              <a:gd name="connsiteY3" fmla="*/ 2802227 h 2802227"/>
              <a:gd name="connsiteX0" fmla="*/ 1280397 w 1280397"/>
              <a:gd name="connsiteY0" fmla="*/ 0 h 2802227"/>
              <a:gd name="connsiteX1" fmla="*/ 509254 w 1280397"/>
              <a:gd name="connsiteY1" fmla="*/ 1226274 h 2802227"/>
              <a:gd name="connsiteX2" fmla="*/ 262812 w 1280397"/>
              <a:gd name="connsiteY2" fmla="*/ 2001861 h 2802227"/>
              <a:gd name="connsiteX3" fmla="*/ 0 w 1280397"/>
              <a:gd name="connsiteY3" fmla="*/ 2802227 h 2802227"/>
              <a:gd name="connsiteX0" fmla="*/ 1280397 w 1280397"/>
              <a:gd name="connsiteY0" fmla="*/ 0 h 2802227"/>
              <a:gd name="connsiteX1" fmla="*/ 565821 w 1280397"/>
              <a:gd name="connsiteY1" fmla="*/ 551928 h 2802227"/>
              <a:gd name="connsiteX2" fmla="*/ 262812 w 1280397"/>
              <a:gd name="connsiteY2" fmla="*/ 2001861 h 2802227"/>
              <a:gd name="connsiteX3" fmla="*/ 0 w 1280397"/>
              <a:gd name="connsiteY3" fmla="*/ 2802227 h 2802227"/>
              <a:gd name="connsiteX0" fmla="*/ 1280397 w 1280397"/>
              <a:gd name="connsiteY0" fmla="*/ 0 h 2802227"/>
              <a:gd name="connsiteX1" fmla="*/ 565821 w 1280397"/>
              <a:gd name="connsiteY1" fmla="*/ 551928 h 2802227"/>
              <a:gd name="connsiteX2" fmla="*/ 157151 w 1280397"/>
              <a:gd name="connsiteY2" fmla="*/ 1784448 h 2802227"/>
              <a:gd name="connsiteX3" fmla="*/ 0 w 1280397"/>
              <a:gd name="connsiteY3" fmla="*/ 2802227 h 2802227"/>
              <a:gd name="connsiteX0" fmla="*/ 1365270 w 1365270"/>
              <a:gd name="connsiteY0" fmla="*/ 0 h 2787092"/>
              <a:gd name="connsiteX1" fmla="*/ 650694 w 1365270"/>
              <a:gd name="connsiteY1" fmla="*/ 551928 h 2787092"/>
              <a:gd name="connsiteX2" fmla="*/ 242024 w 1365270"/>
              <a:gd name="connsiteY2" fmla="*/ 1784448 h 2787092"/>
              <a:gd name="connsiteX3" fmla="*/ 0 w 1365270"/>
              <a:gd name="connsiteY3" fmla="*/ 2787092 h 2787092"/>
              <a:gd name="connsiteX0" fmla="*/ 1358638 w 1358638"/>
              <a:gd name="connsiteY0" fmla="*/ 0 h 2644630"/>
              <a:gd name="connsiteX1" fmla="*/ 650694 w 1358638"/>
              <a:gd name="connsiteY1" fmla="*/ 409466 h 2644630"/>
              <a:gd name="connsiteX2" fmla="*/ 242024 w 1358638"/>
              <a:gd name="connsiteY2" fmla="*/ 1641986 h 2644630"/>
              <a:gd name="connsiteX3" fmla="*/ 0 w 1358638"/>
              <a:gd name="connsiteY3" fmla="*/ 2644630 h 2644630"/>
              <a:gd name="connsiteX0" fmla="*/ 1358638 w 1358638"/>
              <a:gd name="connsiteY0" fmla="*/ 0 h 2644630"/>
              <a:gd name="connsiteX1" fmla="*/ 666762 w 1358638"/>
              <a:gd name="connsiteY1" fmla="*/ 496829 h 2644630"/>
              <a:gd name="connsiteX2" fmla="*/ 242024 w 1358638"/>
              <a:gd name="connsiteY2" fmla="*/ 1641986 h 2644630"/>
              <a:gd name="connsiteX3" fmla="*/ 0 w 1358638"/>
              <a:gd name="connsiteY3" fmla="*/ 2644630 h 2644630"/>
              <a:gd name="connsiteX0" fmla="*/ 1359338 w 1359338"/>
              <a:gd name="connsiteY0" fmla="*/ 0 h 2551558"/>
              <a:gd name="connsiteX1" fmla="*/ 666762 w 1359338"/>
              <a:gd name="connsiteY1" fmla="*/ 403757 h 2551558"/>
              <a:gd name="connsiteX2" fmla="*/ 242024 w 1359338"/>
              <a:gd name="connsiteY2" fmla="*/ 1548914 h 2551558"/>
              <a:gd name="connsiteX3" fmla="*/ 0 w 1359338"/>
              <a:gd name="connsiteY3" fmla="*/ 2551558 h 2551558"/>
            </a:gdLst>
            <a:ahLst/>
            <a:cxnLst>
              <a:cxn ang="0">
                <a:pos x="connsiteX0" y="connsiteY0"/>
              </a:cxn>
              <a:cxn ang="0">
                <a:pos x="connsiteX1" y="connsiteY1"/>
              </a:cxn>
              <a:cxn ang="0">
                <a:pos x="connsiteX2" y="connsiteY2"/>
              </a:cxn>
              <a:cxn ang="0">
                <a:pos x="connsiteX3" y="connsiteY3"/>
              </a:cxn>
            </a:cxnLst>
            <a:rect l="l" t="t" r="r" b="b"/>
            <a:pathLst>
              <a:path w="1359338" h="2551558">
                <a:moveTo>
                  <a:pt x="1359338" y="0"/>
                </a:moveTo>
                <a:cubicBezTo>
                  <a:pt x="1251159" y="212580"/>
                  <a:pt x="801985" y="138032"/>
                  <a:pt x="666762" y="403757"/>
                </a:cubicBezTo>
                <a:cubicBezTo>
                  <a:pt x="512789" y="742144"/>
                  <a:pt x="326900" y="1286255"/>
                  <a:pt x="242024" y="1548914"/>
                </a:cubicBezTo>
                <a:cubicBezTo>
                  <a:pt x="157148" y="1811573"/>
                  <a:pt x="59427" y="2422907"/>
                  <a:pt x="0" y="2551558"/>
                </a:cubicBezTo>
              </a:path>
            </a:pathLst>
          </a:cu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50" name="文本占位符 21">
            <a:extLst>
              <a:ext uri="{FF2B5EF4-FFF2-40B4-BE49-F238E27FC236}">
                <a16:creationId xmlns:a16="http://schemas.microsoft.com/office/drawing/2014/main" id="{F070EF8B-B48F-45CC-93B5-DF3A03BCECB1}"/>
              </a:ext>
            </a:extLst>
          </p:cNvPr>
          <p:cNvSpPr txBox="1">
            <a:spLocks/>
          </p:cNvSpPr>
          <p:nvPr/>
        </p:nvSpPr>
        <p:spPr bwMode="gray">
          <a:xfrm>
            <a:off x="446088" y="4900214"/>
            <a:ext cx="5640521" cy="118622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latin typeface="Huawei Sans" panose="020C0503030203020204" pitchFamily="34" charset="0"/>
              </a:rPr>
              <a:t>Configure dual-link HSB for AC1 and AC2. Specify AC1 as the active device with the priority of 1, and AC2 as the standby device with the priority of 2.</a:t>
            </a:r>
            <a:endParaRPr lang="en-US" altLang="zh-CN" sz="14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Implement the HSB function.</a:t>
            </a:r>
          </a:p>
        </p:txBody>
      </p:sp>
      <p:sp>
        <p:nvSpPr>
          <p:cNvPr id="29" name="文本框 28">
            <a:extLst>
              <a:ext uri="{FF2B5EF4-FFF2-40B4-BE49-F238E27FC236}">
                <a16:creationId xmlns:a16="http://schemas.microsoft.com/office/drawing/2014/main" id="{31686F9D-ACFE-40DB-ABE9-5BAE7184163D}"/>
              </a:ext>
            </a:extLst>
          </p:cNvPr>
          <p:cNvSpPr txBox="1"/>
          <p:nvPr/>
        </p:nvSpPr>
        <p:spPr bwMode="gray">
          <a:xfrm>
            <a:off x="2686365" y="2940745"/>
            <a:ext cx="1091966" cy="276999"/>
          </a:xfrm>
          <a:prstGeom prst="rect">
            <a:avLst/>
          </a:prstGeom>
          <a:noFill/>
        </p:spPr>
        <p:txBody>
          <a:bodyPr wrap="none" rtlCol="0">
            <a:spAutoFit/>
          </a:bodyPr>
          <a:lstStyle/>
          <a:p>
            <a:pPr fontAlgn="ctr"/>
            <a:r>
              <a:rPr lang="en-US" sz="1200" dirty="0">
                <a:latin typeface="Huawei Sans" panose="020C0503030203020204" pitchFamily="34" charset="0"/>
              </a:rPr>
              <a:t>HSB channel</a:t>
            </a:r>
          </a:p>
        </p:txBody>
      </p:sp>
      <p:sp>
        <p:nvSpPr>
          <p:cNvPr id="30" name="TextBox 33">
            <a:extLst>
              <a:ext uri="{FF2B5EF4-FFF2-40B4-BE49-F238E27FC236}">
                <a16:creationId xmlns:a16="http://schemas.microsoft.com/office/drawing/2014/main" id="{092DD529-3FAD-4FE2-B4B8-5C5DBD60386F}"/>
              </a:ext>
            </a:extLst>
          </p:cNvPr>
          <p:cNvSpPr txBox="1"/>
          <p:nvPr/>
        </p:nvSpPr>
        <p:spPr bwMode="gray">
          <a:xfrm rot="2288268">
            <a:off x="1681696" y="3413504"/>
            <a:ext cx="1284708" cy="461665"/>
          </a:xfrm>
          <a:prstGeom prst="rect">
            <a:avLst/>
          </a:prstGeom>
          <a:noFill/>
        </p:spPr>
        <p:txBody>
          <a:bodyPr wrap="square" rtlCol="0">
            <a:spAutoFit/>
          </a:bodyPr>
          <a:lstStyle/>
          <a:p>
            <a:pPr algn="ctr" fontAlgn="ctr"/>
            <a:r>
              <a:rPr lang="en-US" sz="1200" dirty="0">
                <a:latin typeface="Huawei Sans" panose="020C0503030203020204" pitchFamily="34" charset="0"/>
              </a:rPr>
              <a:t>Active link priority: 1</a:t>
            </a:r>
            <a:endParaRPr lang="en-US" altLang="zh-CN" sz="1200" dirty="0">
              <a:latin typeface="Huawei Sans" panose="020C0503030203020204" pitchFamily="34" charset="0"/>
              <a:ea typeface="+mj-ea"/>
            </a:endParaRPr>
          </a:p>
        </p:txBody>
      </p:sp>
      <p:sp>
        <p:nvSpPr>
          <p:cNvPr id="33" name="TextBox 33">
            <a:extLst>
              <a:ext uri="{FF2B5EF4-FFF2-40B4-BE49-F238E27FC236}">
                <a16:creationId xmlns:a16="http://schemas.microsoft.com/office/drawing/2014/main" id="{E9DCF453-D89B-4FAE-A61A-E557B7544CFF}"/>
              </a:ext>
            </a:extLst>
          </p:cNvPr>
          <p:cNvSpPr txBox="1"/>
          <p:nvPr/>
        </p:nvSpPr>
        <p:spPr bwMode="gray">
          <a:xfrm rot="19136253">
            <a:off x="3390155" y="3516764"/>
            <a:ext cx="1465047" cy="461665"/>
          </a:xfrm>
          <a:prstGeom prst="rect">
            <a:avLst/>
          </a:prstGeom>
          <a:noFill/>
        </p:spPr>
        <p:txBody>
          <a:bodyPr wrap="square" rtlCol="0">
            <a:spAutoFit/>
          </a:bodyPr>
          <a:lstStyle/>
          <a:p>
            <a:pPr algn="ctr" fontAlgn="ctr"/>
            <a:r>
              <a:rPr lang="en-US" sz="1200" dirty="0">
                <a:latin typeface="Huawei Sans" panose="020C0503030203020204" pitchFamily="34" charset="0"/>
              </a:rPr>
              <a:t>Standby link priority: 2</a:t>
            </a:r>
          </a:p>
        </p:txBody>
      </p:sp>
      <p:sp>
        <p:nvSpPr>
          <p:cNvPr id="51"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52"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53"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17194635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8C71F-BE83-449D-9E2E-9B69B81D0CD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(3/3)</a:t>
            </a:r>
            <a:endParaRPr lang="en-US" altLang="zh-CN" dirty="0">
              <a:latin typeface="Huawei Sans" panose="020C0503030203020204" pitchFamily="34" charset="0"/>
            </a:endParaRPr>
          </a:p>
        </p:txBody>
      </p:sp>
      <p:sp>
        <p:nvSpPr>
          <p:cNvPr id="3" name="矩形 2">
            <a:extLst>
              <a:ext uri="{FF2B5EF4-FFF2-40B4-BE49-F238E27FC236}">
                <a16:creationId xmlns:a16="http://schemas.microsoft.com/office/drawing/2014/main" id="{B9F1127E-E275-4AE5-91A7-C76284390D4F}"/>
              </a:ext>
            </a:extLst>
          </p:cNvPr>
          <p:cNvSpPr/>
          <p:nvPr/>
        </p:nvSpPr>
        <p:spPr bwMode="gray">
          <a:xfrm>
            <a:off x="446089" y="1233488"/>
            <a:ext cx="5247090"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Check the dual-link HSB configuration on AC1.</a:t>
            </a:r>
          </a:p>
        </p:txBody>
      </p:sp>
      <p:sp>
        <p:nvSpPr>
          <p:cNvPr id="4" name="矩形 3">
            <a:extLst>
              <a:ext uri="{FF2B5EF4-FFF2-40B4-BE49-F238E27FC236}">
                <a16:creationId xmlns:a16="http://schemas.microsoft.com/office/drawing/2014/main" id="{ECC3DE16-5F99-4AFD-AFB3-9D7306CFBC9F}"/>
              </a:ext>
            </a:extLst>
          </p:cNvPr>
          <p:cNvSpPr/>
          <p:nvPr/>
        </p:nvSpPr>
        <p:spPr bwMode="gray">
          <a:xfrm>
            <a:off x="6498822" y="1678656"/>
            <a:ext cx="4844268" cy="4362156"/>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[AC1]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hsb</a:t>
            </a:r>
            <a:r>
              <a:rPr lang="en-US" sz="1200" b="1" dirty="0">
                <a:solidFill>
                  <a:prstClr val="black"/>
                </a:solidFill>
                <a:latin typeface="Huawei Sans" panose="020C0503030203020204" pitchFamily="34" charset="0"/>
              </a:rPr>
              <a:t>-service 0</a:t>
            </a:r>
          </a:p>
          <a:p>
            <a:pPr fontAlgn="ctr">
              <a:lnSpc>
                <a:spcPts val="2399"/>
              </a:lnSpc>
            </a:pPr>
            <a:r>
              <a:rPr lang="en-US" sz="1200" dirty="0">
                <a:solidFill>
                  <a:prstClr val="black"/>
                </a:solidFill>
                <a:latin typeface="Huawei Sans" panose="020C0503030203020204" pitchFamily="34" charset="0"/>
              </a:rPr>
              <a:t>Hot Standby Service Information:</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  Local IP Address          : </a:t>
            </a:r>
            <a:r>
              <a:rPr lang="en-US" sz="1200" dirty="0">
                <a:solidFill>
                  <a:srgbClr val="EC7061"/>
                </a:solidFill>
                <a:latin typeface="Huawei Sans" panose="020C0503030203020204" pitchFamily="34" charset="0"/>
              </a:rPr>
              <a:t>10.1.10.100</a:t>
            </a:r>
          </a:p>
          <a:p>
            <a:pPr fontAlgn="ctr">
              <a:lnSpc>
                <a:spcPts val="2399"/>
              </a:lnSpc>
            </a:pPr>
            <a:r>
              <a:rPr lang="en-US" sz="1200" dirty="0">
                <a:solidFill>
                  <a:prstClr val="black"/>
                </a:solidFill>
                <a:latin typeface="Huawei Sans" panose="020C0503030203020204" pitchFamily="34" charset="0"/>
              </a:rPr>
              <a:t>  Peer IP Address           : </a:t>
            </a:r>
            <a:r>
              <a:rPr lang="en-US" sz="1200" dirty="0">
                <a:solidFill>
                  <a:srgbClr val="EC7061"/>
                </a:solidFill>
                <a:latin typeface="Huawei Sans" panose="020C0503030203020204" pitchFamily="34" charset="0"/>
              </a:rPr>
              <a:t>10.1.10.200</a:t>
            </a:r>
          </a:p>
          <a:p>
            <a:pPr fontAlgn="ctr">
              <a:lnSpc>
                <a:spcPts val="2399"/>
              </a:lnSpc>
            </a:pPr>
            <a:r>
              <a:rPr lang="en-US" sz="1200" dirty="0">
                <a:solidFill>
                  <a:prstClr val="black"/>
                </a:solidFill>
                <a:latin typeface="Huawei Sans" panose="020C0503030203020204" pitchFamily="34" charset="0"/>
              </a:rPr>
              <a:t>  Source Port                 : </a:t>
            </a:r>
            <a:r>
              <a:rPr lang="en-US" sz="1200" dirty="0">
                <a:solidFill>
                  <a:srgbClr val="EC7061"/>
                </a:solidFill>
                <a:latin typeface="Huawei Sans" panose="020C0503030203020204" pitchFamily="34" charset="0"/>
              </a:rPr>
              <a:t>10241</a:t>
            </a:r>
          </a:p>
          <a:p>
            <a:pPr fontAlgn="ctr">
              <a:lnSpc>
                <a:spcPts val="2399"/>
              </a:lnSpc>
            </a:pPr>
            <a:r>
              <a:rPr lang="en-US" sz="1200" dirty="0">
                <a:solidFill>
                  <a:prstClr val="black"/>
                </a:solidFill>
                <a:latin typeface="Huawei Sans" panose="020C0503030203020204" pitchFamily="34" charset="0"/>
              </a:rPr>
              <a:t>  Destination Port          : </a:t>
            </a:r>
            <a:r>
              <a:rPr lang="en-US" sz="1200" dirty="0">
                <a:solidFill>
                  <a:srgbClr val="EC7061"/>
                </a:solidFill>
                <a:latin typeface="Huawei Sans" panose="020C0503030203020204" pitchFamily="34" charset="0"/>
              </a:rPr>
              <a:t>10241</a:t>
            </a:r>
          </a:p>
          <a:p>
            <a:pPr fontAlgn="ctr">
              <a:lnSpc>
                <a:spcPts val="2399"/>
              </a:lnSpc>
            </a:pPr>
            <a:r>
              <a:rPr lang="en-US" sz="1200" dirty="0">
                <a:solidFill>
                  <a:prstClr val="black"/>
                </a:solidFill>
                <a:latin typeface="Huawei Sans" panose="020C0503030203020204" pitchFamily="34" charset="0"/>
              </a:rPr>
              <a:t>  Keep Alive Times         : 5</a:t>
            </a:r>
          </a:p>
          <a:p>
            <a:pPr fontAlgn="ctr">
              <a:lnSpc>
                <a:spcPts val="2399"/>
              </a:lnSpc>
            </a:pPr>
            <a:r>
              <a:rPr lang="en-US" sz="1200" dirty="0">
                <a:solidFill>
                  <a:prstClr val="black"/>
                </a:solidFill>
                <a:latin typeface="Huawei Sans" panose="020C0503030203020204" pitchFamily="34" charset="0"/>
              </a:rPr>
              <a:t>  Keep Alive Interval       : 3</a:t>
            </a:r>
          </a:p>
          <a:p>
            <a:pPr fontAlgn="ctr">
              <a:lnSpc>
                <a:spcPts val="2399"/>
              </a:lnSpc>
            </a:pPr>
            <a:r>
              <a:rPr lang="en-US" sz="1200" dirty="0">
                <a:solidFill>
                  <a:prstClr val="black"/>
                </a:solidFill>
                <a:latin typeface="Huawei Sans" panose="020C0503030203020204" pitchFamily="34" charset="0"/>
              </a:rPr>
              <a:t>  Service State                : </a:t>
            </a:r>
            <a:r>
              <a:rPr lang="en-US" sz="1200" dirty="0">
                <a:solidFill>
                  <a:srgbClr val="EC7061"/>
                </a:solidFill>
                <a:latin typeface="Huawei Sans" panose="020C0503030203020204" pitchFamily="34" charset="0"/>
              </a:rPr>
              <a:t>Connected</a:t>
            </a:r>
          </a:p>
          <a:p>
            <a:pPr fontAlgn="ctr">
              <a:lnSpc>
                <a:spcPts val="2399"/>
              </a:lnSpc>
            </a:pPr>
            <a:r>
              <a:rPr lang="en-US" sz="1200" dirty="0">
                <a:solidFill>
                  <a:prstClr val="black"/>
                </a:solidFill>
                <a:latin typeface="Huawei Sans" panose="020C0503030203020204" pitchFamily="34" charset="0"/>
              </a:rPr>
              <a:t>  Service Batch Modules  : </a:t>
            </a:r>
            <a:r>
              <a:rPr lang="en-US" sz="1200" dirty="0">
                <a:solidFill>
                  <a:srgbClr val="EC7061"/>
                </a:solidFill>
                <a:latin typeface="Huawei Sans" panose="020C0503030203020204" pitchFamily="34" charset="0"/>
              </a:rPr>
              <a:t>AP </a:t>
            </a:r>
          </a:p>
          <a:p>
            <a:pPr fontAlgn="ctr">
              <a:lnSpc>
                <a:spcPts val="2399"/>
              </a:lnSpc>
            </a:pPr>
            <a:r>
              <a:rPr lang="en-US" sz="1200" dirty="0">
                <a:solidFill>
                  <a:srgbClr val="EC7061"/>
                </a:solidFill>
                <a:latin typeface="Huawei Sans" panose="020C0503030203020204" pitchFamily="34" charset="0"/>
              </a:rPr>
              <a:t>                                       Access-user</a:t>
            </a:r>
          </a:p>
          <a:p>
            <a:pPr fontAlgn="ctr">
              <a:lnSpc>
                <a:spcPts val="2399"/>
              </a:lnSpc>
            </a:pPr>
            <a:r>
              <a:rPr lang="en-US" sz="1200" dirty="0">
                <a:solidFill>
                  <a:srgbClr val="EC7061"/>
                </a:solidFill>
                <a:latin typeface="Huawei Sans" panose="020C0503030203020204" pitchFamily="34" charset="0"/>
              </a:rPr>
              <a:t>                                       DHCP</a:t>
            </a:r>
          </a:p>
          <a:p>
            <a:pPr fontAlgn="ctr">
              <a:lnSpc>
                <a:spcPts val="2399"/>
              </a:lnSpc>
            </a:pPr>
            <a:r>
              <a:rPr lang="en-US" sz="1200" dirty="0">
                <a:solidFill>
                  <a:prstClr val="black"/>
                </a:solidFill>
                <a:latin typeface="Huawei Sans" panose="020C0503030203020204" pitchFamily="34" charset="0"/>
              </a:rPr>
              <a:t>...</a:t>
            </a:r>
          </a:p>
        </p:txBody>
      </p:sp>
      <p:sp>
        <p:nvSpPr>
          <p:cNvPr id="5" name="矩形 4">
            <a:extLst>
              <a:ext uri="{FF2B5EF4-FFF2-40B4-BE49-F238E27FC236}">
                <a16:creationId xmlns:a16="http://schemas.microsoft.com/office/drawing/2014/main" id="{4F9AF319-0B8E-410F-977B-671FA131719B}"/>
              </a:ext>
            </a:extLst>
          </p:cNvPr>
          <p:cNvSpPr/>
          <p:nvPr/>
        </p:nvSpPr>
        <p:spPr bwMode="gray">
          <a:xfrm>
            <a:off x="6096000" y="1233488"/>
            <a:ext cx="5247090"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599" dirty="0">
                <a:latin typeface="Huawei Sans" panose="020C0503030203020204" pitchFamily="34" charset="0"/>
              </a:rPr>
              <a:t>Check the HSB service on AC1. </a:t>
            </a:r>
          </a:p>
        </p:txBody>
      </p:sp>
      <p:sp>
        <p:nvSpPr>
          <p:cNvPr id="7" name="矩形 6">
            <a:extLst>
              <a:ext uri="{FF2B5EF4-FFF2-40B4-BE49-F238E27FC236}">
                <a16:creationId xmlns:a16="http://schemas.microsoft.com/office/drawing/2014/main" id="{C1B2488E-C04E-4ECE-B576-4880BE0CE085}"/>
              </a:ext>
            </a:extLst>
          </p:cNvPr>
          <p:cNvSpPr/>
          <p:nvPr/>
        </p:nvSpPr>
        <p:spPr bwMode="gray">
          <a:xfrm>
            <a:off x="827276" y="1678656"/>
            <a:ext cx="4735324" cy="2554545"/>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[AC1] </a:t>
            </a:r>
            <a:r>
              <a:rPr lang="en-US" sz="1200" b="1" dirty="0">
                <a:solidFill>
                  <a:prstClr val="black"/>
                </a:solidFill>
                <a:latin typeface="Huawei Sans" panose="020C0503030203020204" pitchFamily="34" charset="0"/>
              </a:rPr>
              <a:t>display ac protect</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Protect state             : enable</a:t>
            </a:r>
          </a:p>
          <a:p>
            <a:pPr fontAlgn="ctr">
              <a:lnSpc>
                <a:spcPts val="2399"/>
              </a:lnSpc>
            </a:pPr>
            <a:r>
              <a:rPr lang="en-US" sz="1200" dirty="0">
                <a:solidFill>
                  <a:prstClr val="black"/>
                </a:solidFill>
                <a:latin typeface="Huawei Sans" panose="020C0503030203020204" pitchFamily="34" charset="0"/>
              </a:rPr>
              <a:t>Protect AC IPv4           : 10.1.10.200</a:t>
            </a:r>
          </a:p>
          <a:p>
            <a:pPr fontAlgn="ctr">
              <a:lnSpc>
                <a:spcPts val="2399"/>
              </a:lnSpc>
            </a:pPr>
            <a:r>
              <a:rPr lang="en-US" sz="1200" dirty="0">
                <a:solidFill>
                  <a:prstClr val="black"/>
                </a:solidFill>
                <a:latin typeface="Huawei Sans" panose="020C0503030203020204" pitchFamily="34" charset="0"/>
              </a:rPr>
              <a:t>Protect AC IPv6           : -</a:t>
            </a:r>
          </a:p>
          <a:p>
            <a:pPr fontAlgn="ctr">
              <a:lnSpc>
                <a:spcPts val="2399"/>
              </a:lnSpc>
            </a:pPr>
            <a:r>
              <a:rPr lang="en-US" sz="1200" dirty="0">
                <a:solidFill>
                  <a:prstClr val="black"/>
                </a:solidFill>
                <a:latin typeface="Huawei Sans" panose="020C0503030203020204" pitchFamily="34" charset="0"/>
              </a:rPr>
              <a:t>Priority                  : 0</a:t>
            </a:r>
          </a:p>
          <a:p>
            <a:pPr fontAlgn="ctr">
              <a:lnSpc>
                <a:spcPts val="2399"/>
              </a:lnSpc>
            </a:pPr>
            <a:r>
              <a:rPr lang="en-US" sz="1200" dirty="0">
                <a:solidFill>
                  <a:prstClr val="black"/>
                </a:solidFill>
                <a:latin typeface="Huawei Sans" panose="020C0503030203020204" pitchFamily="34" charset="0"/>
              </a:rPr>
              <a:t>Protect restore           : enable</a:t>
            </a:r>
          </a:p>
          <a:p>
            <a:pPr fontAlgn="ctr">
              <a:lnSpc>
                <a:spcPts val="2399"/>
              </a:lnSpc>
            </a:pPr>
            <a:r>
              <a:rPr lang="en-US" sz="1200" dirty="0">
                <a:solidFill>
                  <a:prstClr val="black"/>
                </a:solidFill>
                <a:latin typeface="Huawei Sans" panose="020C0503030203020204" pitchFamily="34" charset="0"/>
              </a:rPr>
              <a:t>... </a:t>
            </a:r>
          </a:p>
        </p:txBody>
      </p:sp>
      <p:sp>
        <p:nvSpPr>
          <p:cNvPr id="11"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12"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Dual-Link HSB</a:t>
            </a:r>
          </a:p>
        </p:txBody>
      </p:sp>
      <p:sp>
        <p:nvSpPr>
          <p:cNvPr id="13"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N+1 Backup</a:t>
            </a:r>
          </a:p>
        </p:txBody>
      </p:sp>
    </p:spTree>
    <p:extLst>
      <p:ext uri="{BB962C8B-B14F-4D97-AF65-F5344CB8AC3E}">
        <p14:creationId xmlns:p14="http://schemas.microsoft.com/office/powerpoint/2010/main" val="400943643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bwMode="gray">
          <a:xfrm>
            <a:off x="4615215" y="3106471"/>
            <a:ext cx="1114408" cy="246221"/>
          </a:xfrm>
          <a:prstGeom prst="rect">
            <a:avLst/>
          </a:prstGeom>
          <a:noFill/>
        </p:spPr>
        <p:txBody>
          <a:bodyPr wrap="none" rtlCol="0">
            <a:spAutoFit/>
          </a:bodyPr>
          <a:lstStyle/>
          <a:p>
            <a:pPr algn="ctr" fontAlgn="ctr"/>
            <a:r>
              <a:rPr lang="en-US" sz="1000" dirty="0">
                <a:latin typeface="Huawei Sans" panose="020C0503030203020204" pitchFamily="34" charset="0"/>
              </a:rPr>
              <a:t>CAPWAP tunnel</a:t>
            </a:r>
          </a:p>
        </p:txBody>
      </p:sp>
      <p:sp>
        <p:nvSpPr>
          <p:cNvPr id="59" name="圆角矩形 58"/>
          <p:cNvSpPr/>
          <p:nvPr/>
        </p:nvSpPr>
        <p:spPr bwMode="gray">
          <a:xfrm>
            <a:off x="1215643" y="1324590"/>
            <a:ext cx="3737358" cy="1552529"/>
          </a:xfrm>
          <a:prstGeom prst="roundRect">
            <a:avLst>
              <a:gd name="adj" fmla="val 83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cxnSp>
        <p:nvCxnSpPr>
          <p:cNvPr id="55" name="Straight Connector 166"/>
          <p:cNvCxnSpPr/>
          <p:nvPr/>
        </p:nvCxnSpPr>
        <p:spPr bwMode="gray">
          <a:xfrm flipV="1">
            <a:off x="3120148" y="1804003"/>
            <a:ext cx="0" cy="14204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bwMode="gray">
          <a:xfrm>
            <a:off x="446088" y="3638549"/>
            <a:ext cx="2568045" cy="2743201"/>
          </a:xfrm>
          <a:prstGeom prst="roundRect">
            <a:avLst>
              <a:gd name="adj" fmla="val 83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9" name="圆角矩形 28"/>
          <p:cNvSpPr/>
          <p:nvPr/>
        </p:nvSpPr>
        <p:spPr bwMode="gray">
          <a:xfrm>
            <a:off x="3154510" y="3638549"/>
            <a:ext cx="2568045" cy="2743201"/>
          </a:xfrm>
          <a:prstGeom prst="roundRect">
            <a:avLst>
              <a:gd name="adj" fmla="val 83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nvGrpSpPr>
          <p:cNvPr id="49" name="Group 165"/>
          <p:cNvGrpSpPr/>
          <p:nvPr/>
        </p:nvGrpSpPr>
        <p:grpSpPr bwMode="gray">
          <a:xfrm rot="10800000">
            <a:off x="1989041" y="3137632"/>
            <a:ext cx="2193492" cy="720882"/>
            <a:chOff x="-1233037" y="914446"/>
            <a:chExt cx="1573823" cy="778776"/>
          </a:xfrm>
        </p:grpSpPr>
        <p:cxnSp>
          <p:nvCxnSpPr>
            <p:cNvPr id="5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AC Reliability: N+1 Backup</a:t>
            </a:r>
            <a:endParaRPr lang="en-US" altLang="zh-CN" dirty="0">
              <a:latin typeface="Huawei Sans" panose="020C0503030203020204" pitchFamily="34" charset="0"/>
            </a:endParaRPr>
          </a:p>
        </p:txBody>
      </p:sp>
      <p:pic>
        <p:nvPicPr>
          <p:cNvPr id="4" name="图片 102" descr="AC-蓝.png"/>
          <p:cNvPicPr>
            <a:picLocks noChangeAspect="1"/>
          </p:cNvPicPr>
          <p:nvPr/>
        </p:nvPicPr>
        <p:blipFill>
          <a:blip r:embed="rId3" cstate="print"/>
          <a:stretch>
            <a:fillRect/>
          </a:stretch>
        </p:blipFill>
        <p:spPr bwMode="gray">
          <a:xfrm>
            <a:off x="568880" y="3794488"/>
            <a:ext cx="446281" cy="365139"/>
          </a:xfrm>
          <a:prstGeom prst="rect">
            <a:avLst/>
          </a:prstGeom>
        </p:spPr>
      </p:pic>
      <p:pic>
        <p:nvPicPr>
          <p:cNvPr id="5" name="图片 86" descr="核心交换机.png"/>
          <p:cNvPicPr>
            <a:picLocks noChangeAspect="1"/>
          </p:cNvPicPr>
          <p:nvPr/>
        </p:nvPicPr>
        <p:blipFill>
          <a:blip r:embed="rId4" cstate="print"/>
          <a:stretch>
            <a:fillRect/>
          </a:stretch>
        </p:blipFill>
        <p:spPr bwMode="gray">
          <a:xfrm>
            <a:off x="1702342" y="3794488"/>
            <a:ext cx="446281" cy="365139"/>
          </a:xfrm>
          <a:prstGeom prst="rect">
            <a:avLst/>
          </a:prstGeom>
        </p:spPr>
      </p:pic>
      <p:cxnSp>
        <p:nvCxnSpPr>
          <p:cNvPr id="6" name="Straight Connector 166"/>
          <p:cNvCxnSpPr>
            <a:stCxn id="8" idx="0"/>
            <a:endCxn id="5" idx="2"/>
          </p:cNvCxnSpPr>
          <p:nvPr/>
        </p:nvCxnSpPr>
        <p:spPr bwMode="gray">
          <a:xfrm flipV="1">
            <a:off x="1925483" y="4159627"/>
            <a:ext cx="0" cy="1331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76" descr="接入交换机.png"/>
          <p:cNvPicPr>
            <a:picLocks noChangeAspect="1"/>
          </p:cNvPicPr>
          <p:nvPr/>
        </p:nvPicPr>
        <p:blipFill>
          <a:blip r:embed="rId5" cstate="print"/>
          <a:stretch>
            <a:fillRect/>
          </a:stretch>
        </p:blipFill>
        <p:spPr bwMode="gray">
          <a:xfrm>
            <a:off x="1702342" y="4632600"/>
            <a:ext cx="446281" cy="365139"/>
          </a:xfrm>
          <a:prstGeom prst="rect">
            <a:avLst/>
          </a:prstGeom>
        </p:spPr>
      </p:pic>
      <p:pic>
        <p:nvPicPr>
          <p:cNvPr id="8" name="图片 105" descr="AP.png"/>
          <p:cNvPicPr>
            <a:picLocks noChangeAspect="1"/>
          </p:cNvPicPr>
          <p:nvPr/>
        </p:nvPicPr>
        <p:blipFill>
          <a:blip r:embed="rId6" cstate="print"/>
          <a:stretch>
            <a:fillRect/>
          </a:stretch>
        </p:blipFill>
        <p:spPr bwMode="gray">
          <a:xfrm>
            <a:off x="1702342" y="5491594"/>
            <a:ext cx="446281" cy="365140"/>
          </a:xfrm>
          <a:prstGeom prst="rect">
            <a:avLst/>
          </a:prstGeom>
        </p:spPr>
      </p:pic>
      <p:cxnSp>
        <p:nvCxnSpPr>
          <p:cNvPr id="10" name="Straight Connector 166"/>
          <p:cNvCxnSpPr>
            <a:stCxn id="5" idx="1"/>
            <a:endCxn id="4" idx="3"/>
          </p:cNvCxnSpPr>
          <p:nvPr/>
        </p:nvCxnSpPr>
        <p:spPr bwMode="gray">
          <a:xfrm flipH="1">
            <a:off x="1015161" y="3977058"/>
            <a:ext cx="6871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758"/>
          <p:cNvGrpSpPr/>
          <p:nvPr/>
        </p:nvGrpSpPr>
        <p:grpSpPr bwMode="gray">
          <a:xfrm flipV="1">
            <a:off x="1807376" y="5937284"/>
            <a:ext cx="236214" cy="200032"/>
            <a:chOff x="7440613" y="4868863"/>
            <a:chExt cx="1019175" cy="828675"/>
          </a:xfrm>
          <a:solidFill>
            <a:schemeClr val="bg1">
              <a:lumMod val="50000"/>
            </a:schemeClr>
          </a:solidFill>
        </p:grpSpPr>
        <p:sp>
          <p:nvSpPr>
            <p:cNvPr id="1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微软雅黑" panose="020B0503020204020204" pitchFamily="34" charset="-122"/>
              </a:endParaRPr>
            </a:p>
          </p:txBody>
        </p:sp>
        <p:sp>
          <p:nvSpPr>
            <p:cNvPr id="1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微软雅黑" panose="020B0503020204020204" pitchFamily="34" charset="-122"/>
              </a:endParaRPr>
            </a:p>
          </p:txBody>
        </p:sp>
      </p:grpSp>
      <p:pic>
        <p:nvPicPr>
          <p:cNvPr id="31" name="图片 86" descr="核心交换机.png"/>
          <p:cNvPicPr>
            <a:picLocks noChangeAspect="1"/>
          </p:cNvPicPr>
          <p:nvPr/>
        </p:nvPicPr>
        <p:blipFill>
          <a:blip r:embed="rId4" cstate="print"/>
          <a:stretch>
            <a:fillRect/>
          </a:stretch>
        </p:blipFill>
        <p:spPr bwMode="gray">
          <a:xfrm>
            <a:off x="4091674" y="3794488"/>
            <a:ext cx="446281" cy="365139"/>
          </a:xfrm>
          <a:prstGeom prst="rect">
            <a:avLst/>
          </a:prstGeom>
        </p:spPr>
      </p:pic>
      <p:cxnSp>
        <p:nvCxnSpPr>
          <p:cNvPr id="32" name="Straight Connector 166"/>
          <p:cNvCxnSpPr>
            <a:stCxn id="34" idx="0"/>
            <a:endCxn id="31" idx="2"/>
          </p:cNvCxnSpPr>
          <p:nvPr/>
        </p:nvCxnSpPr>
        <p:spPr bwMode="gray">
          <a:xfrm flipV="1">
            <a:off x="4314815" y="4159627"/>
            <a:ext cx="0" cy="1331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76" descr="接入交换机.png"/>
          <p:cNvPicPr>
            <a:picLocks noChangeAspect="1"/>
          </p:cNvPicPr>
          <p:nvPr/>
        </p:nvPicPr>
        <p:blipFill>
          <a:blip r:embed="rId5" cstate="print"/>
          <a:stretch>
            <a:fillRect/>
          </a:stretch>
        </p:blipFill>
        <p:spPr bwMode="gray">
          <a:xfrm>
            <a:off x="4091674" y="4632600"/>
            <a:ext cx="446281" cy="365139"/>
          </a:xfrm>
          <a:prstGeom prst="rect">
            <a:avLst/>
          </a:prstGeom>
        </p:spPr>
      </p:pic>
      <p:pic>
        <p:nvPicPr>
          <p:cNvPr id="34" name="图片 105" descr="AP.png"/>
          <p:cNvPicPr>
            <a:picLocks noChangeAspect="1"/>
          </p:cNvPicPr>
          <p:nvPr/>
        </p:nvPicPr>
        <p:blipFill>
          <a:blip r:embed="rId6" cstate="print"/>
          <a:stretch>
            <a:fillRect/>
          </a:stretch>
        </p:blipFill>
        <p:spPr bwMode="gray">
          <a:xfrm>
            <a:off x="4091674" y="5491594"/>
            <a:ext cx="446281" cy="365140"/>
          </a:xfrm>
          <a:prstGeom prst="rect">
            <a:avLst/>
          </a:prstGeom>
        </p:spPr>
      </p:pic>
      <p:grpSp>
        <p:nvGrpSpPr>
          <p:cNvPr id="35" name="组合 758"/>
          <p:cNvGrpSpPr/>
          <p:nvPr/>
        </p:nvGrpSpPr>
        <p:grpSpPr bwMode="gray">
          <a:xfrm flipV="1">
            <a:off x="4196708" y="5937284"/>
            <a:ext cx="236214" cy="200032"/>
            <a:chOff x="7440613" y="4868863"/>
            <a:chExt cx="1019175" cy="828675"/>
          </a:xfrm>
          <a:solidFill>
            <a:schemeClr val="bg1">
              <a:lumMod val="50000"/>
            </a:schemeClr>
          </a:solidFill>
        </p:grpSpPr>
        <p:sp>
          <p:nvSpPr>
            <p:cNvPr id="3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微软雅黑" panose="020B0503020204020204" pitchFamily="34" charset="-122"/>
              </a:endParaRPr>
            </a:p>
          </p:txBody>
        </p:sp>
        <p:sp>
          <p:nvSpPr>
            <p:cNvPr id="3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微软雅黑" panose="020B0503020204020204" pitchFamily="34" charset="-122"/>
              </a:endParaRPr>
            </a:p>
          </p:txBody>
        </p:sp>
      </p:grpSp>
      <p:pic>
        <p:nvPicPr>
          <p:cNvPr id="39" name="图片 102" descr="AC-蓝.png"/>
          <p:cNvPicPr>
            <a:picLocks noChangeAspect="1"/>
          </p:cNvPicPr>
          <p:nvPr/>
        </p:nvPicPr>
        <p:blipFill>
          <a:blip r:embed="rId3" cstate="print"/>
          <a:stretch>
            <a:fillRect/>
          </a:stretch>
        </p:blipFill>
        <p:spPr bwMode="gray">
          <a:xfrm>
            <a:off x="5100316" y="3794488"/>
            <a:ext cx="446281" cy="365139"/>
          </a:xfrm>
          <a:prstGeom prst="rect">
            <a:avLst/>
          </a:prstGeom>
        </p:spPr>
      </p:pic>
      <p:cxnSp>
        <p:nvCxnSpPr>
          <p:cNvPr id="40" name="Straight Connector 166"/>
          <p:cNvCxnSpPr>
            <a:stCxn id="39" idx="1"/>
            <a:endCxn id="31" idx="3"/>
          </p:cNvCxnSpPr>
          <p:nvPr/>
        </p:nvCxnSpPr>
        <p:spPr bwMode="gray">
          <a:xfrm flipH="1">
            <a:off x="4537955" y="3977058"/>
            <a:ext cx="562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 name="Group 6"/>
          <p:cNvGrpSpPr/>
          <p:nvPr/>
        </p:nvGrpSpPr>
        <p:grpSpPr bwMode="gray">
          <a:xfrm>
            <a:off x="2667259" y="2957669"/>
            <a:ext cx="905778" cy="513502"/>
            <a:chOff x="8014239" y="4067414"/>
            <a:chExt cx="725378" cy="411230"/>
          </a:xfrm>
        </p:grpSpPr>
        <p:sp>
          <p:nvSpPr>
            <p:cNvPr id="44" name="Freeform 200"/>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45" name="TextBox 2"/>
            <p:cNvSpPr txBox="1"/>
            <p:nvPr/>
          </p:nvSpPr>
          <p:spPr bwMode="gray">
            <a:xfrm>
              <a:off x="8160256" y="4186580"/>
              <a:ext cx="441863" cy="221830"/>
            </a:xfrm>
            <a:prstGeom prst="rect">
              <a:avLst/>
            </a:prstGeom>
            <a:noFill/>
          </p:spPr>
          <p:txBody>
            <a:bodyPr wrap="none" rtlCol="0">
              <a:spAutoFit/>
            </a:bodyPr>
            <a:lstStyle/>
            <a:p>
              <a:pPr algn="ctr" fontAlgn="ctr"/>
              <a:r>
                <a:rPr lang="en-US" sz="1200" dirty="0">
                  <a:latin typeface="Huawei Sans" panose="020C0503030203020204" pitchFamily="34" charset="0"/>
                </a:rPr>
                <a:t>WAN</a:t>
              </a:r>
              <a:endParaRPr lang="en-US" altLang="zh-CN" sz="1200" dirty="0">
                <a:latin typeface="Huawei Sans" panose="020C0503030203020204" pitchFamily="34" charset="0"/>
              </a:endParaRPr>
            </a:p>
          </p:txBody>
        </p:sp>
      </p:grpSp>
      <p:pic>
        <p:nvPicPr>
          <p:cNvPr id="54" name="图片 86" descr="核心交换机.png"/>
          <p:cNvPicPr>
            <a:picLocks noChangeAspect="1"/>
          </p:cNvPicPr>
          <p:nvPr/>
        </p:nvPicPr>
        <p:blipFill>
          <a:blip r:embed="rId4" cstate="print"/>
          <a:stretch>
            <a:fillRect/>
          </a:stretch>
        </p:blipFill>
        <p:spPr bwMode="gray">
          <a:xfrm>
            <a:off x="2897008" y="2205186"/>
            <a:ext cx="446281" cy="365139"/>
          </a:xfrm>
          <a:prstGeom prst="rect">
            <a:avLst/>
          </a:prstGeom>
        </p:spPr>
      </p:pic>
      <p:sp>
        <p:nvSpPr>
          <p:cNvPr id="60" name="文本框 59"/>
          <p:cNvSpPr txBox="1"/>
          <p:nvPr/>
        </p:nvSpPr>
        <p:spPr bwMode="gray">
          <a:xfrm>
            <a:off x="513260" y="6104469"/>
            <a:ext cx="1550424" cy="276999"/>
          </a:xfrm>
          <a:prstGeom prst="rect">
            <a:avLst/>
          </a:prstGeom>
          <a:noFill/>
        </p:spPr>
        <p:txBody>
          <a:bodyPr wrap="none" rtlCol="0">
            <a:spAutoFit/>
          </a:bodyPr>
          <a:lstStyle/>
          <a:p>
            <a:pPr fontAlgn="ctr"/>
            <a:r>
              <a:rPr lang="en-US" sz="1200" dirty="0">
                <a:latin typeface="Huawei Sans" panose="020C0503030203020204" pitchFamily="34" charset="0"/>
              </a:rPr>
              <a:t>Enterprise branch 1</a:t>
            </a:r>
            <a:endParaRPr lang="en-US" altLang="zh-CN" sz="1200" dirty="0">
              <a:latin typeface="Huawei Sans" panose="020C0503030203020204" pitchFamily="34" charset="0"/>
            </a:endParaRPr>
          </a:p>
        </p:txBody>
      </p:sp>
      <p:sp>
        <p:nvSpPr>
          <p:cNvPr id="61" name="文本框 60"/>
          <p:cNvSpPr txBox="1"/>
          <p:nvPr/>
        </p:nvSpPr>
        <p:spPr bwMode="gray">
          <a:xfrm>
            <a:off x="3854137" y="6104469"/>
            <a:ext cx="1550424" cy="276999"/>
          </a:xfrm>
          <a:prstGeom prst="rect">
            <a:avLst/>
          </a:prstGeom>
          <a:noFill/>
        </p:spPr>
        <p:txBody>
          <a:bodyPr wrap="none" rtlCol="0">
            <a:spAutoFit/>
          </a:bodyPr>
          <a:lstStyle/>
          <a:p>
            <a:pPr fontAlgn="ctr"/>
            <a:r>
              <a:rPr lang="en-US" sz="1200" dirty="0">
                <a:latin typeface="Huawei Sans" panose="020C0503030203020204" pitchFamily="34" charset="0"/>
              </a:rPr>
              <a:t>Enterprise branch 2</a:t>
            </a:r>
            <a:endParaRPr lang="en-US" altLang="zh-CN" sz="1200" dirty="0">
              <a:latin typeface="Huawei Sans" panose="020C0503030203020204" pitchFamily="34" charset="0"/>
            </a:endParaRPr>
          </a:p>
        </p:txBody>
      </p:sp>
      <p:sp>
        <p:nvSpPr>
          <p:cNvPr id="62" name="文本框 61"/>
          <p:cNvSpPr txBox="1"/>
          <p:nvPr/>
        </p:nvSpPr>
        <p:spPr bwMode="gray">
          <a:xfrm>
            <a:off x="3574845" y="1370284"/>
            <a:ext cx="1172116" cy="276999"/>
          </a:xfrm>
          <a:prstGeom prst="rect">
            <a:avLst/>
          </a:prstGeom>
          <a:noFill/>
        </p:spPr>
        <p:txBody>
          <a:bodyPr wrap="none" rtlCol="0">
            <a:spAutoFit/>
          </a:bodyPr>
          <a:lstStyle/>
          <a:p>
            <a:pPr fontAlgn="ctr"/>
            <a:r>
              <a:rPr lang="en-US" sz="1200" dirty="0">
                <a:latin typeface="Huawei Sans" panose="020C0503030203020204" pitchFamily="34" charset="0"/>
              </a:rPr>
              <a:t>Enterprise HQ</a:t>
            </a:r>
          </a:p>
        </p:txBody>
      </p:sp>
      <p:pic>
        <p:nvPicPr>
          <p:cNvPr id="64" name="图片 102" descr="AC-蓝.png"/>
          <p:cNvPicPr>
            <a:picLocks noChangeAspect="1"/>
          </p:cNvPicPr>
          <p:nvPr/>
        </p:nvPicPr>
        <p:blipFill>
          <a:blip r:embed="rId3" cstate="print"/>
          <a:stretch>
            <a:fillRect/>
          </a:stretch>
        </p:blipFill>
        <p:spPr bwMode="gray">
          <a:xfrm>
            <a:off x="2897007" y="1518011"/>
            <a:ext cx="446281" cy="365139"/>
          </a:xfrm>
          <a:prstGeom prst="rect">
            <a:avLst/>
          </a:prstGeom>
        </p:spPr>
      </p:pic>
      <p:sp>
        <p:nvSpPr>
          <p:cNvPr id="66" name="文本框 65"/>
          <p:cNvSpPr txBox="1"/>
          <p:nvPr/>
        </p:nvSpPr>
        <p:spPr bwMode="gray">
          <a:xfrm>
            <a:off x="446088" y="4298325"/>
            <a:ext cx="1115877" cy="600164"/>
          </a:xfrm>
          <a:prstGeom prst="rect">
            <a:avLst/>
          </a:prstGeom>
          <a:noFill/>
        </p:spPr>
        <p:txBody>
          <a:bodyPr wrap="square" rtlCol="0">
            <a:spAutoFit/>
          </a:bodyPr>
          <a:lstStyle/>
          <a:p>
            <a:pPr fontAlgn="ctr"/>
            <a:r>
              <a:rPr lang="en-US" sz="1100" b="1" dirty="0">
                <a:latin typeface="Huawei Sans" panose="020C0503030203020204" pitchFamily="34" charset="0"/>
              </a:rPr>
              <a:t>Active AC of </a:t>
            </a:r>
            <a:r>
              <a:rPr lang="en-US" altLang="zh-CN" sz="1100" b="1" dirty="0">
                <a:latin typeface="Huawei Sans" panose="020C0503030203020204" pitchFamily="34" charset="0"/>
              </a:rPr>
              <a:t>enterprise branch 1</a:t>
            </a:r>
          </a:p>
        </p:txBody>
      </p:sp>
      <p:sp>
        <p:nvSpPr>
          <p:cNvPr id="67" name="文本框 66"/>
          <p:cNvSpPr txBox="1"/>
          <p:nvPr/>
        </p:nvSpPr>
        <p:spPr bwMode="gray">
          <a:xfrm>
            <a:off x="1716876" y="1552117"/>
            <a:ext cx="1039067" cy="276999"/>
          </a:xfrm>
          <a:prstGeom prst="rect">
            <a:avLst/>
          </a:prstGeom>
          <a:noFill/>
        </p:spPr>
        <p:txBody>
          <a:bodyPr wrap="none" rtlCol="0">
            <a:spAutoFit/>
          </a:bodyPr>
          <a:lstStyle/>
          <a:p>
            <a:pPr fontAlgn="ctr"/>
            <a:r>
              <a:rPr lang="en-US" sz="1200" b="1" dirty="0">
                <a:latin typeface="Huawei Sans" panose="020C0503030203020204" pitchFamily="34" charset="0"/>
              </a:rPr>
              <a:t>Standby AC</a:t>
            </a:r>
            <a:endParaRPr lang="en-US" altLang="zh-CN" sz="1200" b="1" dirty="0">
              <a:latin typeface="Huawei Sans" panose="020C0503030203020204" pitchFamily="34" charset="0"/>
            </a:endParaRPr>
          </a:p>
        </p:txBody>
      </p:sp>
      <p:cxnSp>
        <p:nvCxnSpPr>
          <p:cNvPr id="68" name="直接箭头连接符 67"/>
          <p:cNvCxnSpPr/>
          <p:nvPr/>
        </p:nvCxnSpPr>
        <p:spPr bwMode="gray">
          <a:xfrm>
            <a:off x="4741560" y="3220627"/>
            <a:ext cx="861719" cy="0"/>
          </a:xfrm>
          <a:prstGeom prst="straightConnector1">
            <a:avLst/>
          </a:pr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70" name="任意多边形 69"/>
          <p:cNvSpPr/>
          <p:nvPr/>
        </p:nvSpPr>
        <p:spPr bwMode="gray">
          <a:xfrm flipH="1">
            <a:off x="1015160" y="3950426"/>
            <a:ext cx="755906" cy="1492325"/>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Lst>
            <a:ahLst/>
            <a:cxnLst>
              <a:cxn ang="0">
                <a:pos x="connsiteX0" y="connsiteY0"/>
              </a:cxn>
              <a:cxn ang="0">
                <a:pos x="connsiteX1" y="connsiteY1"/>
              </a:cxn>
            </a:cxnLst>
            <a:rect l="l" t="t" r="r" b="b"/>
            <a:pathLst>
              <a:path w="1138594" h="2773484">
                <a:moveTo>
                  <a:pt x="1138594" y="0"/>
                </a:moveTo>
                <a:cubicBezTo>
                  <a:pt x="63620" y="657789"/>
                  <a:pt x="66703" y="1705004"/>
                  <a:pt x="0" y="2773484"/>
                </a:cubicBezTo>
              </a:path>
            </a:pathLst>
          </a:cu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ndParaRPr>
          </a:p>
        </p:txBody>
      </p:sp>
      <p:sp>
        <p:nvSpPr>
          <p:cNvPr id="73" name="任意多边形 72"/>
          <p:cNvSpPr/>
          <p:nvPr/>
        </p:nvSpPr>
        <p:spPr bwMode="gray">
          <a:xfrm>
            <a:off x="2008626" y="1678062"/>
            <a:ext cx="1217537" cy="376469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12424 w 891597"/>
              <a:gd name="connsiteY0" fmla="*/ 0 h 1552041"/>
              <a:gd name="connsiteX1" fmla="*/ 891597 w 891597"/>
              <a:gd name="connsiteY1" fmla="*/ 1552041 h 1552041"/>
              <a:gd name="connsiteX0" fmla="*/ 585953 w 865126"/>
              <a:gd name="connsiteY0" fmla="*/ 0 h 1552041"/>
              <a:gd name="connsiteX1" fmla="*/ 865126 w 865126"/>
              <a:gd name="connsiteY1" fmla="*/ 1552041 h 1552041"/>
              <a:gd name="connsiteX0" fmla="*/ 582756 w 870510"/>
              <a:gd name="connsiteY0" fmla="*/ 0 h 1589566"/>
              <a:gd name="connsiteX1" fmla="*/ 870510 w 870510"/>
              <a:gd name="connsiteY1" fmla="*/ 1589566 h 1589566"/>
              <a:gd name="connsiteX0" fmla="*/ 524453 w 812207"/>
              <a:gd name="connsiteY0" fmla="*/ 0 h 1589566"/>
              <a:gd name="connsiteX1" fmla="*/ 812207 w 812207"/>
              <a:gd name="connsiteY1" fmla="*/ 1589566 h 1589566"/>
              <a:gd name="connsiteX0" fmla="*/ 486708 w 877434"/>
              <a:gd name="connsiteY0" fmla="*/ 0 h 1505134"/>
              <a:gd name="connsiteX1" fmla="*/ 877434 w 877434"/>
              <a:gd name="connsiteY1" fmla="*/ 1505134 h 1505134"/>
              <a:gd name="connsiteX0" fmla="*/ 482758 w 884925"/>
              <a:gd name="connsiteY0" fmla="*/ 0 h 1522646"/>
              <a:gd name="connsiteX1" fmla="*/ 884925 w 884925"/>
              <a:gd name="connsiteY1" fmla="*/ 1522646 h 1522646"/>
              <a:gd name="connsiteX0" fmla="*/ 727587 w 727587"/>
              <a:gd name="connsiteY0" fmla="*/ 0 h 1681085"/>
              <a:gd name="connsiteX1" fmla="*/ 588199 w 727587"/>
              <a:gd name="connsiteY1" fmla="*/ 1681085 h 1681085"/>
              <a:gd name="connsiteX0" fmla="*/ 389359 w 389359"/>
              <a:gd name="connsiteY0" fmla="*/ 0 h 1681085"/>
              <a:gd name="connsiteX1" fmla="*/ 249971 w 389359"/>
              <a:gd name="connsiteY1" fmla="*/ 1681085 h 1681085"/>
              <a:gd name="connsiteX0" fmla="*/ 1695404 w 1695405"/>
              <a:gd name="connsiteY0" fmla="*/ 0 h 2039658"/>
              <a:gd name="connsiteX1" fmla="*/ 0 w 1695405"/>
              <a:gd name="connsiteY1" fmla="*/ 2039658 h 2039658"/>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594 w 1138594"/>
              <a:gd name="connsiteY0" fmla="*/ 0 h 2773484"/>
              <a:gd name="connsiteX1" fmla="*/ 0 w 1138594"/>
              <a:gd name="connsiteY1" fmla="*/ 2773484 h 2773484"/>
              <a:gd name="connsiteX0" fmla="*/ 1138608 w 1138608"/>
              <a:gd name="connsiteY0" fmla="*/ 0 h 2773484"/>
              <a:gd name="connsiteX1" fmla="*/ 14 w 1138608"/>
              <a:gd name="connsiteY1" fmla="*/ 2773484 h 2773484"/>
            </a:gdLst>
            <a:ahLst/>
            <a:cxnLst>
              <a:cxn ang="0">
                <a:pos x="connsiteX0" y="connsiteY0"/>
              </a:cxn>
              <a:cxn ang="0">
                <a:pos x="connsiteX1" y="connsiteY1"/>
              </a:cxn>
            </a:cxnLst>
            <a:rect l="l" t="t" r="r" b="b"/>
            <a:pathLst>
              <a:path w="1138608" h="2773484">
                <a:moveTo>
                  <a:pt x="1138608" y="0"/>
                </a:moveTo>
                <a:cubicBezTo>
                  <a:pt x="1045441" y="1743110"/>
                  <a:pt x="-4543" y="975220"/>
                  <a:pt x="14" y="2773484"/>
                </a:cubicBezTo>
              </a:path>
            </a:pathLst>
          </a:custGeom>
          <a:noFill/>
          <a:ln w="225425" cap="rnd">
            <a:solidFill>
              <a:srgbClr val="FFD17D">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ndParaRPr>
          </a:p>
        </p:txBody>
      </p:sp>
      <p:sp>
        <p:nvSpPr>
          <p:cNvPr id="74" name="矩形 73"/>
          <p:cNvSpPr/>
          <p:nvPr/>
        </p:nvSpPr>
        <p:spPr bwMode="gray">
          <a:xfrm>
            <a:off x="6096000" y="1887343"/>
            <a:ext cx="5648621" cy="2785378"/>
          </a:xfrm>
          <a:prstGeom prst="rect">
            <a:avLst/>
          </a:prstGeom>
        </p:spPr>
        <p:txBody>
          <a:bodyPr wrap="square">
            <a:spAutoFit/>
          </a:bodyPr>
          <a:lstStyle/>
          <a:p>
            <a:pPr marL="302400" indent="-302400" fontAlgn="ctr">
              <a:lnSpc>
                <a:spcPts val="2400"/>
              </a:lnSpc>
              <a:spcAft>
                <a:spcPts val="600"/>
              </a:spcAft>
              <a:buFont typeface="Arial" panose="020B0604020202020204" pitchFamily="34" charset="0"/>
              <a:buChar char="•"/>
            </a:pPr>
            <a:r>
              <a:rPr lang="en-US" sz="1400" dirty="0">
                <a:latin typeface="Huawei Sans" panose="020C0503030203020204" pitchFamily="34" charset="0"/>
              </a:rPr>
              <a:t>N+1 backup uses one AC to provide backup services for multiple active ACs on an AC + Fit AP network.</a:t>
            </a:r>
            <a:endParaRPr lang="en-US" altLang="zh-CN" sz="1400" dirty="0">
              <a:latin typeface="Huawei Sans" panose="020C0503030203020204" pitchFamily="34" charset="0"/>
            </a:endParaRPr>
          </a:p>
          <a:p>
            <a:pPr marL="302400" indent="-302400" fontAlgn="ctr">
              <a:lnSpc>
                <a:spcPts val="2400"/>
              </a:lnSpc>
              <a:spcAft>
                <a:spcPts val="600"/>
              </a:spcAft>
              <a:buFont typeface="Arial" panose="020B0604020202020204" pitchFamily="34" charset="0"/>
              <a:buChar char="•"/>
            </a:pPr>
            <a:r>
              <a:rPr lang="en-US" sz="1400" dirty="0">
                <a:latin typeface="Huawei Sans" panose="020C0503030203020204" pitchFamily="34" charset="0"/>
              </a:rPr>
              <a:t>When the network runs properly, an AP sets up a CAPWAP link only with the active AC to which it belongs.</a:t>
            </a:r>
            <a:endParaRPr lang="en-US" altLang="zh-CN" sz="1400" dirty="0">
              <a:latin typeface="Huawei Sans" panose="020C0503030203020204" pitchFamily="34" charset="0"/>
            </a:endParaRPr>
          </a:p>
          <a:p>
            <a:pPr marL="302400" indent="-302400" fontAlgn="ctr">
              <a:lnSpc>
                <a:spcPts val="2400"/>
              </a:lnSpc>
              <a:spcAft>
                <a:spcPts val="600"/>
              </a:spcAft>
              <a:buFont typeface="Arial" panose="020B0604020202020204" pitchFamily="34" charset="0"/>
              <a:buChar char="•"/>
            </a:pPr>
            <a:r>
              <a:rPr lang="en-US" sz="1400" dirty="0">
                <a:latin typeface="Huawei Sans" panose="020C0503030203020204" pitchFamily="34" charset="0"/>
              </a:rPr>
              <a:t>If the active AC or the CAPWAP link fails, the standby AC replaces the active AC to manage the AP and establishes a CAPWAP link with the AP to provide services.</a:t>
            </a:r>
            <a:endParaRPr lang="en-US" altLang="zh-CN" sz="1400" dirty="0">
              <a:latin typeface="Huawei Sans" panose="020C0503030203020204" pitchFamily="34" charset="0"/>
            </a:endParaRPr>
          </a:p>
          <a:p>
            <a:pPr marL="302400" indent="-302400" fontAlgn="ctr">
              <a:lnSpc>
                <a:spcPts val="2400"/>
              </a:lnSpc>
              <a:spcAft>
                <a:spcPts val="600"/>
              </a:spcAft>
              <a:buFont typeface="Arial" panose="020B0604020202020204" pitchFamily="34" charset="0"/>
              <a:buChar char="•"/>
            </a:pPr>
            <a:r>
              <a:rPr lang="en-US" sz="1400" dirty="0">
                <a:latin typeface="Huawei Sans" panose="020C0503030203020204" pitchFamily="34" charset="0"/>
              </a:rPr>
              <a:t>Active/Standby switchover and switchback are supported.</a:t>
            </a:r>
          </a:p>
        </p:txBody>
      </p:sp>
      <p:sp>
        <p:nvSpPr>
          <p:cNvPr id="53" name="文本框 52"/>
          <p:cNvSpPr txBox="1"/>
          <p:nvPr/>
        </p:nvSpPr>
        <p:spPr bwMode="gray">
          <a:xfrm>
            <a:off x="4521558" y="4298325"/>
            <a:ext cx="1341374" cy="600164"/>
          </a:xfrm>
          <a:prstGeom prst="rect">
            <a:avLst/>
          </a:prstGeom>
          <a:noFill/>
        </p:spPr>
        <p:txBody>
          <a:bodyPr wrap="square" rtlCol="0">
            <a:spAutoFit/>
          </a:bodyPr>
          <a:lstStyle/>
          <a:p>
            <a:pPr fontAlgn="ctr"/>
            <a:r>
              <a:rPr lang="en-US" sz="1100" b="1" dirty="0">
                <a:latin typeface="Huawei Sans" panose="020C0503030203020204" pitchFamily="34" charset="0"/>
              </a:rPr>
              <a:t>Active AC of </a:t>
            </a:r>
            <a:r>
              <a:rPr lang="en-US" altLang="zh-CN" sz="1100" b="1" dirty="0">
                <a:latin typeface="Huawei Sans" panose="020C0503030203020204" pitchFamily="34" charset="0"/>
              </a:rPr>
              <a:t>enterprise branch 2</a:t>
            </a:r>
          </a:p>
        </p:txBody>
      </p:sp>
      <p:sp>
        <p:nvSpPr>
          <p:cNvPr id="47"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8"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58"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6690392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chor="ctr"/>
          <a:lstStyle/>
          <a:p>
            <a:pPr fontAlgn="ctr"/>
            <a:r>
              <a:rPr lang="en-US" sz="3200" dirty="0">
                <a:latin typeface="Huawei Sans" panose="020C0503030203020204" pitchFamily="34" charset="0"/>
              </a:rPr>
              <a:t>N+1 Backup: Selecting Active and Standby ACs</a:t>
            </a:r>
          </a:p>
        </p:txBody>
      </p:sp>
      <p:grpSp>
        <p:nvGrpSpPr>
          <p:cNvPr id="3" name="组合 2">
            <a:extLst>
              <a:ext uri="{FF2B5EF4-FFF2-40B4-BE49-F238E27FC236}">
                <a16:creationId xmlns:a16="http://schemas.microsoft.com/office/drawing/2014/main" id="{E57CFB97-4279-4A68-B4B6-977FA1B5870F}"/>
              </a:ext>
            </a:extLst>
          </p:cNvPr>
          <p:cNvGrpSpPr/>
          <p:nvPr/>
        </p:nvGrpSpPr>
        <p:grpSpPr bwMode="gray">
          <a:xfrm>
            <a:off x="328787" y="1515292"/>
            <a:ext cx="6110113" cy="3897903"/>
            <a:chOff x="-18712" y="1435192"/>
            <a:chExt cx="7258805" cy="4630703"/>
          </a:xfrm>
        </p:grpSpPr>
        <p:cxnSp>
          <p:nvCxnSpPr>
            <p:cNvPr id="14" name="直接连接符 20"/>
            <p:cNvCxnSpPr>
              <a:cxnSpLocks/>
              <a:stCxn id="57" idx="3"/>
              <a:endCxn id="56" idx="1"/>
            </p:cNvCxnSpPr>
            <p:nvPr/>
          </p:nvCxnSpPr>
          <p:spPr bwMode="gray">
            <a:xfrm flipV="1">
              <a:off x="2113684" y="3387558"/>
              <a:ext cx="1054216" cy="4"/>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5" name="直接连接符 20"/>
            <p:cNvCxnSpPr>
              <a:cxnSpLocks/>
              <a:stCxn id="56" idx="3"/>
              <a:endCxn id="59" idx="1"/>
            </p:cNvCxnSpPr>
            <p:nvPr/>
          </p:nvCxnSpPr>
          <p:spPr bwMode="gray">
            <a:xfrm>
              <a:off x="3817109" y="3387558"/>
              <a:ext cx="1161038" cy="0"/>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6" name="直接连接符 20"/>
            <p:cNvCxnSpPr>
              <a:cxnSpLocks/>
              <a:stCxn id="58" idx="2"/>
              <a:endCxn id="56" idx="0"/>
            </p:cNvCxnSpPr>
            <p:nvPr/>
          </p:nvCxnSpPr>
          <p:spPr bwMode="gray">
            <a:xfrm>
              <a:off x="3492505" y="1992706"/>
              <a:ext cx="0" cy="112926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3" name="直接连接符 17"/>
            <p:cNvCxnSpPr>
              <a:cxnSpLocks/>
              <a:endCxn id="35" idx="0"/>
            </p:cNvCxnSpPr>
            <p:nvPr/>
          </p:nvCxnSpPr>
          <p:spPr bwMode="gray">
            <a:xfrm flipH="1">
              <a:off x="955542" y="3424158"/>
              <a:ext cx="2536964" cy="178366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6" name="直接连接符 17"/>
            <p:cNvCxnSpPr>
              <a:cxnSpLocks/>
              <a:endCxn id="36" idx="0"/>
            </p:cNvCxnSpPr>
            <p:nvPr/>
          </p:nvCxnSpPr>
          <p:spPr bwMode="gray">
            <a:xfrm flipH="1">
              <a:off x="2482527" y="3405292"/>
              <a:ext cx="1009979" cy="180253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7" name="直接连接符 17"/>
            <p:cNvCxnSpPr>
              <a:cxnSpLocks/>
              <a:stCxn id="44" idx="0"/>
            </p:cNvCxnSpPr>
            <p:nvPr/>
          </p:nvCxnSpPr>
          <p:spPr bwMode="gray">
            <a:xfrm flipH="1" flipV="1">
              <a:off x="3487644" y="3393337"/>
              <a:ext cx="2395430" cy="1814487"/>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7" name="TextBox 36"/>
            <p:cNvSpPr txBox="1"/>
            <p:nvPr/>
          </p:nvSpPr>
          <p:spPr bwMode="gray">
            <a:xfrm>
              <a:off x="3794053" y="1435192"/>
              <a:ext cx="1611475" cy="548457"/>
            </a:xfrm>
            <a:prstGeom prst="rect">
              <a:avLst/>
            </a:prstGeom>
            <a:noFill/>
          </p:spPr>
          <p:txBody>
            <a:bodyPr wrap="none" rtlCol="0">
              <a:spAutoFit/>
            </a:bodyPr>
            <a:lstStyle/>
            <a:p>
              <a:pPr fontAlgn="ctr"/>
              <a:r>
                <a:rPr lang="en-US" sz="1200" dirty="0">
                  <a:latin typeface="Huawei Sans" panose="020C0503030203020204" pitchFamily="34" charset="0"/>
                </a:rPr>
                <a:t>Standby AC3</a:t>
              </a:r>
            </a:p>
            <a:p>
              <a:pPr fontAlgn="ctr"/>
              <a:r>
                <a:rPr lang="en-US" sz="1200" dirty="0">
                  <a:latin typeface="Huawei Sans" panose="020C0503030203020204" pitchFamily="34" charset="0"/>
                </a:rPr>
                <a:t>Global priority: 5</a:t>
              </a:r>
            </a:p>
          </p:txBody>
        </p:sp>
        <p:sp>
          <p:nvSpPr>
            <p:cNvPr id="38" name="TextBox 37"/>
            <p:cNvSpPr txBox="1"/>
            <p:nvPr/>
          </p:nvSpPr>
          <p:spPr bwMode="gray">
            <a:xfrm>
              <a:off x="4922329" y="3601718"/>
              <a:ext cx="1114434" cy="329074"/>
            </a:xfrm>
            <a:prstGeom prst="rect">
              <a:avLst/>
            </a:prstGeom>
            <a:noFill/>
          </p:spPr>
          <p:txBody>
            <a:bodyPr wrap="none" rtlCol="0">
              <a:spAutoFit/>
            </a:bodyPr>
            <a:lstStyle/>
            <a:p>
              <a:pPr fontAlgn="ctr"/>
              <a:r>
                <a:rPr lang="en-US" sz="1200" dirty="0">
                  <a:latin typeface="Huawei Sans" panose="020C0503030203020204" pitchFamily="34" charset="0"/>
                </a:rPr>
                <a:t>Active AC2</a:t>
              </a:r>
              <a:endParaRPr lang="en-US" sz="1200" dirty="0">
                <a:latin typeface="Huawei Sans" panose="020C0503030203020204" pitchFamily="34" charset="0"/>
                <a:ea typeface="+mj-ea"/>
              </a:endParaRPr>
            </a:p>
          </p:txBody>
        </p:sp>
        <p:sp>
          <p:nvSpPr>
            <p:cNvPr id="39" name="TextBox 38"/>
            <p:cNvSpPr txBox="1"/>
            <p:nvPr/>
          </p:nvSpPr>
          <p:spPr bwMode="gray">
            <a:xfrm>
              <a:off x="940573" y="3630587"/>
              <a:ext cx="1114434" cy="329074"/>
            </a:xfrm>
            <a:prstGeom prst="rect">
              <a:avLst/>
            </a:prstGeom>
            <a:noFill/>
          </p:spPr>
          <p:txBody>
            <a:bodyPr wrap="none" rtlCol="0">
              <a:spAutoFit/>
            </a:bodyPr>
            <a:lstStyle/>
            <a:p>
              <a:pPr fontAlgn="ctr"/>
              <a:r>
                <a:rPr lang="en-US" sz="1200" dirty="0">
                  <a:latin typeface="Huawei Sans" panose="020C0503030203020204" pitchFamily="34" charset="0"/>
                </a:rPr>
                <a:t>Active AC1</a:t>
              </a:r>
              <a:endParaRPr lang="en-US" sz="1200" dirty="0">
                <a:latin typeface="Huawei Sans" panose="020C0503030203020204" pitchFamily="34" charset="0"/>
                <a:ea typeface="+mj-ea"/>
              </a:endParaRPr>
            </a:p>
          </p:txBody>
        </p:sp>
        <p:sp>
          <p:nvSpPr>
            <p:cNvPr id="40" name="TextBox 39"/>
            <p:cNvSpPr txBox="1"/>
            <p:nvPr/>
          </p:nvSpPr>
          <p:spPr bwMode="gray">
            <a:xfrm>
              <a:off x="-18712" y="3877308"/>
              <a:ext cx="1975443" cy="767840"/>
            </a:xfrm>
            <a:prstGeom prst="rect">
              <a:avLst/>
            </a:prstGeom>
            <a:noFill/>
          </p:spPr>
          <p:txBody>
            <a:bodyPr wrap="square" rtlCol="0">
              <a:spAutoFit/>
            </a:bodyPr>
            <a:lstStyle/>
            <a:p>
              <a:pPr algn="r" fontAlgn="ctr"/>
              <a:r>
                <a:rPr lang="en-US" sz="1200" dirty="0">
                  <a:latin typeface="Huawei Sans" panose="020C0503030203020204" pitchFamily="34" charset="0"/>
                </a:rPr>
                <a:t>Global priority: 6</a:t>
              </a:r>
            </a:p>
            <a:p>
              <a:pPr algn="r" fontAlgn="ctr"/>
              <a:r>
                <a:rPr lang="en-US" sz="1200" dirty="0">
                  <a:latin typeface="Huawei Sans" panose="020C0503030203020204" pitchFamily="34" charset="0"/>
                </a:rPr>
                <a:t>Individual priority for AP1: 3</a:t>
              </a:r>
              <a:endParaRPr lang="en-US" sz="1200" dirty="0">
                <a:latin typeface="Huawei Sans" panose="020C0503030203020204" pitchFamily="34" charset="0"/>
                <a:ea typeface="+mj-ea"/>
              </a:endParaRPr>
            </a:p>
          </p:txBody>
        </p:sp>
        <p:sp>
          <p:nvSpPr>
            <p:cNvPr id="41" name="TextBox 40"/>
            <p:cNvSpPr txBox="1"/>
            <p:nvPr/>
          </p:nvSpPr>
          <p:spPr bwMode="gray">
            <a:xfrm>
              <a:off x="4922329" y="3847155"/>
              <a:ext cx="2317764" cy="767840"/>
            </a:xfrm>
            <a:prstGeom prst="rect">
              <a:avLst/>
            </a:prstGeom>
            <a:noFill/>
          </p:spPr>
          <p:txBody>
            <a:bodyPr wrap="square" rtlCol="0">
              <a:spAutoFit/>
            </a:bodyPr>
            <a:lstStyle/>
            <a:p>
              <a:pPr fontAlgn="ctr"/>
              <a:r>
                <a:rPr lang="en-US" sz="1200" dirty="0">
                  <a:latin typeface="Huawei Sans" panose="020C0503030203020204" pitchFamily="34" charset="0"/>
                </a:rPr>
                <a:t>Global priority: 6</a:t>
              </a:r>
            </a:p>
            <a:p>
              <a:pPr fontAlgn="ctr"/>
              <a:r>
                <a:rPr lang="en-US" sz="1200" dirty="0">
                  <a:latin typeface="Huawei Sans" panose="020C0503030203020204" pitchFamily="34" charset="0"/>
                </a:rPr>
                <a:t>Individual priority for AP301: 3</a:t>
              </a:r>
              <a:endParaRPr lang="en-US" sz="1200" dirty="0">
                <a:latin typeface="Huawei Sans" panose="020C0503030203020204" pitchFamily="34" charset="0"/>
                <a:ea typeface="+mj-ea"/>
              </a:endParaRPr>
            </a:p>
          </p:txBody>
        </p:sp>
        <p:sp>
          <p:nvSpPr>
            <p:cNvPr id="45" name="TextBox 44"/>
            <p:cNvSpPr txBox="1"/>
            <p:nvPr/>
          </p:nvSpPr>
          <p:spPr bwMode="gray">
            <a:xfrm>
              <a:off x="707798" y="5731044"/>
              <a:ext cx="546933" cy="329074"/>
            </a:xfrm>
            <a:prstGeom prst="rect">
              <a:avLst/>
            </a:prstGeom>
            <a:noFill/>
          </p:spPr>
          <p:txBody>
            <a:bodyPr wrap="none" rtlCol="0">
              <a:spAutoFit/>
            </a:bodyPr>
            <a:lstStyle/>
            <a:p>
              <a:pPr fontAlgn="ctr"/>
              <a:r>
                <a:rPr lang="en-US" sz="1200" dirty="0">
                  <a:latin typeface="Huawei Sans" panose="020C0503030203020204" pitchFamily="34" charset="0"/>
                </a:rPr>
                <a:t>AP1</a:t>
              </a:r>
              <a:endParaRPr lang="en-US" sz="1200" dirty="0">
                <a:latin typeface="Huawei Sans" panose="020C0503030203020204" pitchFamily="34" charset="0"/>
                <a:ea typeface="+mj-ea"/>
              </a:endParaRPr>
            </a:p>
          </p:txBody>
        </p:sp>
        <p:cxnSp>
          <p:nvCxnSpPr>
            <p:cNvPr id="49" name="直接连接符 17"/>
            <p:cNvCxnSpPr>
              <a:cxnSpLocks/>
              <a:endCxn id="43" idx="0"/>
            </p:cNvCxnSpPr>
            <p:nvPr/>
          </p:nvCxnSpPr>
          <p:spPr bwMode="gray">
            <a:xfrm>
              <a:off x="3487644" y="3387562"/>
              <a:ext cx="745697" cy="182026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52" name="TextBox 51"/>
            <p:cNvSpPr txBox="1"/>
            <p:nvPr/>
          </p:nvSpPr>
          <p:spPr bwMode="gray">
            <a:xfrm>
              <a:off x="5542607" y="5726505"/>
              <a:ext cx="752605" cy="329074"/>
            </a:xfrm>
            <a:prstGeom prst="rect">
              <a:avLst/>
            </a:prstGeom>
            <a:noFill/>
          </p:spPr>
          <p:txBody>
            <a:bodyPr wrap="none" rtlCol="0">
              <a:spAutoFit/>
            </a:bodyPr>
            <a:lstStyle/>
            <a:p>
              <a:pPr fontAlgn="ctr"/>
              <a:r>
                <a:rPr lang="en-US" sz="1200" dirty="0">
                  <a:latin typeface="Huawei Sans" panose="020C0503030203020204" pitchFamily="34" charset="0"/>
                </a:rPr>
                <a:t>AP700</a:t>
              </a:r>
              <a:endParaRPr lang="en-US" sz="1200" dirty="0">
                <a:latin typeface="Huawei Sans" panose="020C0503030203020204" pitchFamily="34" charset="0"/>
                <a:ea typeface="+mj-ea"/>
              </a:endParaRPr>
            </a:p>
          </p:txBody>
        </p:sp>
        <p:sp>
          <p:nvSpPr>
            <p:cNvPr id="53" name="TextBox 52"/>
            <p:cNvSpPr txBox="1"/>
            <p:nvPr/>
          </p:nvSpPr>
          <p:spPr bwMode="gray">
            <a:xfrm>
              <a:off x="2145886" y="5736821"/>
              <a:ext cx="752605" cy="329074"/>
            </a:xfrm>
            <a:prstGeom prst="rect">
              <a:avLst/>
            </a:prstGeom>
            <a:noFill/>
          </p:spPr>
          <p:txBody>
            <a:bodyPr wrap="none" rtlCol="0">
              <a:spAutoFit/>
            </a:bodyPr>
            <a:lstStyle/>
            <a:p>
              <a:pPr fontAlgn="ctr"/>
              <a:r>
                <a:rPr lang="en-US" sz="1200" dirty="0">
                  <a:latin typeface="Huawei Sans" panose="020C0503030203020204" pitchFamily="34" charset="0"/>
                </a:rPr>
                <a:t>AP300</a:t>
              </a:r>
              <a:endParaRPr lang="en-US" sz="1200" dirty="0">
                <a:latin typeface="Huawei Sans" panose="020C0503030203020204" pitchFamily="34" charset="0"/>
                <a:ea typeface="+mj-ea"/>
              </a:endParaRPr>
            </a:p>
          </p:txBody>
        </p:sp>
        <p:sp>
          <p:nvSpPr>
            <p:cNvPr id="54" name="Rectangle 53"/>
            <p:cNvSpPr/>
            <p:nvPr/>
          </p:nvSpPr>
          <p:spPr bwMode="gray">
            <a:xfrm>
              <a:off x="3923572" y="5736821"/>
              <a:ext cx="752605" cy="329074"/>
            </a:xfrm>
            <a:prstGeom prst="rect">
              <a:avLst/>
            </a:prstGeom>
          </p:spPr>
          <p:txBody>
            <a:bodyPr wrap="none">
              <a:spAutoFit/>
            </a:bodyPr>
            <a:lstStyle/>
            <a:p>
              <a:pPr fontAlgn="ctr"/>
              <a:r>
                <a:rPr lang="en-US" sz="1200" dirty="0">
                  <a:solidFill>
                    <a:srgbClr val="000000"/>
                  </a:solidFill>
                  <a:latin typeface="Huawei Sans" panose="020C0503030203020204" pitchFamily="34" charset="0"/>
                </a:rPr>
                <a:t>AP301</a:t>
              </a:r>
              <a:endParaRPr lang="en-US" sz="1200" dirty="0">
                <a:latin typeface="Huawei Sans" panose="020C0503030203020204" pitchFamily="34" charset="0"/>
                <a:ea typeface="+mj-ea"/>
              </a:endParaRPr>
            </a:p>
          </p:txBody>
        </p:sp>
        <p:sp>
          <p:nvSpPr>
            <p:cNvPr id="55" name="TextBox 54"/>
            <p:cNvSpPr txBox="1"/>
            <p:nvPr/>
          </p:nvSpPr>
          <p:spPr bwMode="gray">
            <a:xfrm>
              <a:off x="1403292" y="5310364"/>
              <a:ext cx="362211" cy="329074"/>
            </a:xfrm>
            <a:prstGeom prst="rect">
              <a:avLst/>
            </a:prstGeom>
            <a:noFill/>
          </p:spPr>
          <p:txBody>
            <a:bodyPr wrap="none" rtlCol="0">
              <a:spAutoFit/>
            </a:bodyPr>
            <a:lstStyle/>
            <a:p>
              <a:pPr fontAlgn="ctr"/>
              <a:r>
                <a:rPr lang="en-US" sz="1200" b="1" dirty="0">
                  <a:latin typeface="Huawei Sans" panose="020C0503030203020204" pitchFamily="34" charset="0"/>
                </a:rPr>
                <a:t>...</a:t>
              </a:r>
              <a:endParaRPr lang="en-US" sz="1200" b="1" dirty="0">
                <a:latin typeface="Huawei Sans" panose="020C0503030203020204" pitchFamily="34" charset="0"/>
                <a:ea typeface="+mj-ea"/>
              </a:endParaRPr>
            </a:p>
          </p:txBody>
        </p:sp>
        <p:sp>
          <p:nvSpPr>
            <p:cNvPr id="33" name="TextBox 54"/>
            <p:cNvSpPr txBox="1"/>
            <p:nvPr/>
          </p:nvSpPr>
          <p:spPr bwMode="gray">
            <a:xfrm>
              <a:off x="4735958" y="5300279"/>
              <a:ext cx="362211" cy="329074"/>
            </a:xfrm>
            <a:prstGeom prst="rect">
              <a:avLst/>
            </a:prstGeom>
            <a:noFill/>
          </p:spPr>
          <p:txBody>
            <a:bodyPr wrap="none" rtlCol="0">
              <a:spAutoFit/>
            </a:bodyPr>
            <a:lstStyle/>
            <a:p>
              <a:pPr fontAlgn="ctr"/>
              <a:r>
                <a:rPr lang="en-US" sz="1200" b="1" dirty="0">
                  <a:latin typeface="Huawei Sans" panose="020C0503030203020204" pitchFamily="34" charset="0"/>
                </a:rPr>
                <a:t>...</a:t>
              </a:r>
              <a:endParaRPr lang="en-US" sz="1200" b="1" dirty="0">
                <a:latin typeface="Huawei Sans" panose="020C0503030203020204" pitchFamily="34" charset="0"/>
                <a:ea typeface="+mj-ea"/>
              </a:endParaRPr>
            </a:p>
          </p:txBody>
        </p:sp>
        <p:pic>
          <p:nvPicPr>
            <p:cNvPr id="35" name="图片 105" descr="AP.png">
              <a:extLst>
                <a:ext uri="{FF2B5EF4-FFF2-40B4-BE49-F238E27FC236}">
                  <a16:creationId xmlns:a16="http://schemas.microsoft.com/office/drawing/2014/main" id="{97ECE134-46F4-495A-AF81-D83EB03945A9}"/>
                </a:ext>
              </a:extLst>
            </p:cNvPr>
            <p:cNvPicPr>
              <a:picLocks noChangeAspect="1"/>
            </p:cNvPicPr>
            <p:nvPr/>
          </p:nvPicPr>
          <p:blipFill>
            <a:blip r:embed="rId3" cstate="print"/>
            <a:stretch>
              <a:fillRect/>
            </a:stretch>
          </p:blipFill>
          <p:spPr bwMode="gray">
            <a:xfrm>
              <a:off x="635799" y="5207824"/>
              <a:ext cx="639488" cy="523219"/>
            </a:xfrm>
            <a:prstGeom prst="rect">
              <a:avLst/>
            </a:prstGeom>
          </p:spPr>
        </p:pic>
        <p:pic>
          <p:nvPicPr>
            <p:cNvPr id="36" name="图片 105" descr="AP.png">
              <a:extLst>
                <a:ext uri="{FF2B5EF4-FFF2-40B4-BE49-F238E27FC236}">
                  <a16:creationId xmlns:a16="http://schemas.microsoft.com/office/drawing/2014/main" id="{F9FFF568-8ED7-475D-AFA6-F0435CCD316E}"/>
                </a:ext>
              </a:extLst>
            </p:cNvPr>
            <p:cNvPicPr>
              <a:picLocks noChangeAspect="1"/>
            </p:cNvPicPr>
            <p:nvPr/>
          </p:nvPicPr>
          <p:blipFill>
            <a:blip r:embed="rId3" cstate="print"/>
            <a:stretch>
              <a:fillRect/>
            </a:stretch>
          </p:blipFill>
          <p:spPr bwMode="gray">
            <a:xfrm>
              <a:off x="2162783" y="5207824"/>
              <a:ext cx="639488" cy="523219"/>
            </a:xfrm>
            <a:prstGeom prst="rect">
              <a:avLst/>
            </a:prstGeom>
          </p:spPr>
        </p:pic>
        <p:pic>
          <p:nvPicPr>
            <p:cNvPr id="43" name="图片 105" descr="AP.png">
              <a:extLst>
                <a:ext uri="{FF2B5EF4-FFF2-40B4-BE49-F238E27FC236}">
                  <a16:creationId xmlns:a16="http://schemas.microsoft.com/office/drawing/2014/main" id="{3C48AD0A-A740-437A-BA74-DDC04CCD1616}"/>
                </a:ext>
              </a:extLst>
            </p:cNvPr>
            <p:cNvPicPr>
              <a:picLocks noChangeAspect="1"/>
            </p:cNvPicPr>
            <p:nvPr/>
          </p:nvPicPr>
          <p:blipFill>
            <a:blip r:embed="rId3" cstate="print"/>
            <a:stretch>
              <a:fillRect/>
            </a:stretch>
          </p:blipFill>
          <p:spPr bwMode="gray">
            <a:xfrm>
              <a:off x="3913597" y="5207824"/>
              <a:ext cx="639488" cy="523219"/>
            </a:xfrm>
            <a:prstGeom prst="rect">
              <a:avLst/>
            </a:prstGeom>
          </p:spPr>
        </p:pic>
        <p:pic>
          <p:nvPicPr>
            <p:cNvPr id="44" name="图片 105" descr="AP.png">
              <a:extLst>
                <a:ext uri="{FF2B5EF4-FFF2-40B4-BE49-F238E27FC236}">
                  <a16:creationId xmlns:a16="http://schemas.microsoft.com/office/drawing/2014/main" id="{4F3EB768-B68D-4B64-8A84-8F9BEEA0CEA2}"/>
                </a:ext>
              </a:extLst>
            </p:cNvPr>
            <p:cNvPicPr>
              <a:picLocks noChangeAspect="1"/>
            </p:cNvPicPr>
            <p:nvPr/>
          </p:nvPicPr>
          <p:blipFill>
            <a:blip r:embed="rId3" cstate="print"/>
            <a:stretch>
              <a:fillRect/>
            </a:stretch>
          </p:blipFill>
          <p:spPr bwMode="gray">
            <a:xfrm>
              <a:off x="5563330" y="5207824"/>
              <a:ext cx="639488" cy="523219"/>
            </a:xfrm>
            <a:prstGeom prst="rect">
              <a:avLst/>
            </a:prstGeom>
          </p:spPr>
        </p:pic>
        <p:pic>
          <p:nvPicPr>
            <p:cNvPr id="56" name="图片 86" descr="核心交换机.png">
              <a:extLst>
                <a:ext uri="{FF2B5EF4-FFF2-40B4-BE49-F238E27FC236}">
                  <a16:creationId xmlns:a16="http://schemas.microsoft.com/office/drawing/2014/main" id="{047E245A-7A53-45A7-8DBD-706B0F72D249}"/>
                </a:ext>
              </a:extLst>
            </p:cNvPr>
            <p:cNvPicPr>
              <a:picLocks noChangeAspect="1"/>
            </p:cNvPicPr>
            <p:nvPr/>
          </p:nvPicPr>
          <p:blipFill>
            <a:blip r:embed="rId4" cstate="print"/>
            <a:stretch>
              <a:fillRect/>
            </a:stretch>
          </p:blipFill>
          <p:spPr bwMode="gray">
            <a:xfrm>
              <a:off x="3167900" y="3121972"/>
              <a:ext cx="649209" cy="531171"/>
            </a:xfrm>
            <a:prstGeom prst="rect">
              <a:avLst/>
            </a:prstGeom>
          </p:spPr>
        </p:pic>
        <p:pic>
          <p:nvPicPr>
            <p:cNvPr id="57" name="图片 102" descr="AC-蓝.png">
              <a:extLst>
                <a:ext uri="{FF2B5EF4-FFF2-40B4-BE49-F238E27FC236}">
                  <a16:creationId xmlns:a16="http://schemas.microsoft.com/office/drawing/2014/main" id="{F75F97E3-9BD5-4CC9-AC10-623ED65F163B}"/>
                </a:ext>
              </a:extLst>
            </p:cNvPr>
            <p:cNvPicPr>
              <a:picLocks noChangeAspect="1"/>
            </p:cNvPicPr>
            <p:nvPr/>
          </p:nvPicPr>
          <p:blipFill>
            <a:blip r:embed="rId5" cstate="print"/>
            <a:stretch>
              <a:fillRect/>
            </a:stretch>
          </p:blipFill>
          <p:spPr bwMode="gray">
            <a:xfrm>
              <a:off x="1510587" y="3140840"/>
              <a:ext cx="603097" cy="493443"/>
            </a:xfrm>
            <a:prstGeom prst="rect">
              <a:avLst/>
            </a:prstGeom>
          </p:spPr>
        </p:pic>
        <p:pic>
          <p:nvPicPr>
            <p:cNvPr id="58" name="图片 102" descr="AC-蓝.png">
              <a:extLst>
                <a:ext uri="{FF2B5EF4-FFF2-40B4-BE49-F238E27FC236}">
                  <a16:creationId xmlns:a16="http://schemas.microsoft.com/office/drawing/2014/main" id="{A4A38F85-68D1-418D-9240-EA98356453DA}"/>
                </a:ext>
              </a:extLst>
            </p:cNvPr>
            <p:cNvPicPr>
              <a:picLocks noChangeAspect="1"/>
            </p:cNvPicPr>
            <p:nvPr/>
          </p:nvPicPr>
          <p:blipFill>
            <a:blip r:embed="rId5" cstate="print"/>
            <a:stretch>
              <a:fillRect/>
            </a:stretch>
          </p:blipFill>
          <p:spPr bwMode="gray">
            <a:xfrm>
              <a:off x="3190956" y="1499263"/>
              <a:ext cx="603097" cy="493443"/>
            </a:xfrm>
            <a:prstGeom prst="rect">
              <a:avLst/>
            </a:prstGeom>
          </p:spPr>
        </p:pic>
        <p:pic>
          <p:nvPicPr>
            <p:cNvPr id="59" name="图片 102" descr="AC-蓝.png">
              <a:extLst>
                <a:ext uri="{FF2B5EF4-FFF2-40B4-BE49-F238E27FC236}">
                  <a16:creationId xmlns:a16="http://schemas.microsoft.com/office/drawing/2014/main" id="{B9C2772F-38FF-4B38-9741-E1B1F64D03B2}"/>
                </a:ext>
              </a:extLst>
            </p:cNvPr>
            <p:cNvPicPr>
              <a:picLocks noChangeAspect="1"/>
            </p:cNvPicPr>
            <p:nvPr/>
          </p:nvPicPr>
          <p:blipFill>
            <a:blip r:embed="rId5" cstate="print"/>
            <a:stretch>
              <a:fillRect/>
            </a:stretch>
          </p:blipFill>
          <p:spPr bwMode="gray">
            <a:xfrm>
              <a:off x="4978147" y="3140836"/>
              <a:ext cx="603097" cy="493443"/>
            </a:xfrm>
            <a:prstGeom prst="rect">
              <a:avLst/>
            </a:prstGeom>
          </p:spPr>
        </p:pic>
      </p:grpSp>
      <p:sp>
        <p:nvSpPr>
          <p:cNvPr id="60" name="矩形 59">
            <a:extLst>
              <a:ext uri="{FF2B5EF4-FFF2-40B4-BE49-F238E27FC236}">
                <a16:creationId xmlns:a16="http://schemas.microsoft.com/office/drawing/2014/main" id="{B10FEA1C-EDFB-47FF-B2D8-B06D1CA47809}"/>
              </a:ext>
            </a:extLst>
          </p:cNvPr>
          <p:cNvSpPr/>
          <p:nvPr/>
        </p:nvSpPr>
        <p:spPr bwMode="gray">
          <a:xfrm>
            <a:off x="6096000" y="1426603"/>
            <a:ext cx="5649913" cy="3380413"/>
          </a:xfrm>
          <a:prstGeom prst="rect">
            <a:avLst/>
          </a:prstGeom>
        </p:spPr>
        <p:txBody>
          <a:bodyPr wrap="square">
            <a:spAutoFit/>
          </a:bodyPr>
          <a:lstStyle/>
          <a:p>
            <a:pPr marL="302400" indent="-30240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In the Discovery phase, after the AP discovers ACs, it selects the AC with the highest priority as the active AC and connects to it.</a:t>
            </a:r>
            <a:endParaRPr lang="en-US" altLang="zh-CN" sz="1400" dirty="0">
              <a:latin typeface="Huawei Sans" panose="020C0503030203020204" pitchFamily="34" charset="0"/>
            </a:endParaRPr>
          </a:p>
          <a:p>
            <a:pPr marL="302400" indent="-30240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An AC has two types of priorities:</a:t>
            </a:r>
          </a:p>
          <a:p>
            <a:pPr marL="628650" lvl="1" indent="-314325" defTabSz="914034" fontAlgn="ctr">
              <a:lnSpc>
                <a:spcPct val="140000"/>
              </a:lnSpc>
              <a:spcBef>
                <a:spcPts val="720"/>
              </a:spcBef>
              <a:spcAft>
                <a:spcPts val="600"/>
              </a:spcAft>
              <a:buFont typeface="Huawei Sans" panose="020C0503030203020204" pitchFamily="34" charset="0"/>
              <a:buChar char="▫"/>
            </a:pPr>
            <a:r>
              <a:rPr lang="en-US" sz="1400" dirty="0">
                <a:latin typeface="Huawei Sans" panose="020C0503030203020204" pitchFamily="34" charset="0"/>
              </a:rPr>
              <a:t>Global priority: AC priority configured for all APs. The default value is 0, and the maximum value is 7. A smaller value indicates a higher priority.</a:t>
            </a:r>
          </a:p>
          <a:p>
            <a:pPr marL="628650" lvl="1" indent="-314325" defTabSz="914034" fontAlgn="ctr">
              <a:lnSpc>
                <a:spcPct val="140000"/>
              </a:lnSpc>
              <a:spcBef>
                <a:spcPts val="720"/>
              </a:spcBef>
              <a:spcAft>
                <a:spcPts val="600"/>
              </a:spcAft>
              <a:buFont typeface="Huawei Sans" panose="020C0503030203020204" pitchFamily="34" charset="0"/>
              <a:buChar char="▫"/>
            </a:pPr>
            <a:r>
              <a:rPr lang="en-US" sz="1400" dirty="0">
                <a:latin typeface="Huawei Sans" panose="020C0503030203020204" pitchFamily="34" charset="0"/>
              </a:rPr>
              <a:t>Individual priority: AC priority configured for a single AP or APs in a specified AP group. No default value is available.</a:t>
            </a:r>
          </a:p>
          <a:p>
            <a:pPr marL="302400" indent="-30240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Global AC priority &lt; Individual AC priority for an AP</a:t>
            </a:r>
            <a:endParaRPr lang="en-US" altLang="zh-CN" sz="1400" dirty="0">
              <a:latin typeface="Huawei Sans" panose="020C0503030203020204" pitchFamily="34" charset="0"/>
            </a:endParaRPr>
          </a:p>
        </p:txBody>
      </p:sp>
      <p:sp>
        <p:nvSpPr>
          <p:cNvPr id="42" name="五边形 24">
            <a:extLst>
              <a:ext uri="{FF2B5EF4-FFF2-40B4-BE49-F238E27FC236}">
                <a16:creationId xmlns:a16="http://schemas.microsoft.com/office/drawing/2014/main" id="{AB03EF21-28EB-42C6-AF1A-EA9B4ED8FF95}"/>
              </a:ext>
            </a:extLst>
          </p:cNvPr>
          <p:cNvSpPr/>
          <p:nvPr/>
        </p:nvSpPr>
        <p:spPr bwMode="gray">
          <a:xfrm>
            <a:off x="8392028" y="462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6" name="燕尾形 25">
            <a:extLst>
              <a:ext uri="{FF2B5EF4-FFF2-40B4-BE49-F238E27FC236}">
                <a16:creationId xmlns:a16="http://schemas.microsoft.com/office/drawing/2014/main" id="{D4AC2679-7BA3-4CF9-A0D2-0C7B4302930E}"/>
              </a:ext>
            </a:extLst>
          </p:cNvPr>
          <p:cNvSpPr/>
          <p:nvPr/>
        </p:nvSpPr>
        <p:spPr bwMode="gray">
          <a:xfrm>
            <a:off x="9593580" y="462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47" name="燕尾形 27">
            <a:extLst>
              <a:ext uri="{FF2B5EF4-FFF2-40B4-BE49-F238E27FC236}">
                <a16:creationId xmlns:a16="http://schemas.microsoft.com/office/drawing/2014/main" id="{2895A0EC-C8C2-4395-BA05-6D9C0B2C0A42}"/>
              </a:ext>
            </a:extLst>
          </p:cNvPr>
          <p:cNvSpPr/>
          <p:nvPr/>
        </p:nvSpPr>
        <p:spPr bwMode="gray">
          <a:xfrm>
            <a:off x="10872442" y="462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4192638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chor="ctr"/>
          <a:lstStyle/>
          <a:p>
            <a:pPr fontAlgn="ctr"/>
            <a:r>
              <a:rPr lang="en-US" sz="3200" dirty="0">
                <a:latin typeface="Huawei Sans" panose="020C0503030203020204" pitchFamily="34" charset="0"/>
              </a:rPr>
              <a:t>N+1 Backup: Selecting Active and Standby ACs</a:t>
            </a:r>
          </a:p>
        </p:txBody>
      </p:sp>
      <p:grpSp>
        <p:nvGrpSpPr>
          <p:cNvPr id="3" name="组合 2">
            <a:extLst>
              <a:ext uri="{FF2B5EF4-FFF2-40B4-BE49-F238E27FC236}">
                <a16:creationId xmlns:a16="http://schemas.microsoft.com/office/drawing/2014/main" id="{E57CFB97-4279-4A68-B4B6-977FA1B5870F}"/>
              </a:ext>
            </a:extLst>
          </p:cNvPr>
          <p:cNvGrpSpPr/>
          <p:nvPr/>
        </p:nvGrpSpPr>
        <p:grpSpPr bwMode="gray">
          <a:xfrm>
            <a:off x="328787" y="1515292"/>
            <a:ext cx="6110113" cy="3897903"/>
            <a:chOff x="-18712" y="1435192"/>
            <a:chExt cx="7258805" cy="4630703"/>
          </a:xfrm>
        </p:grpSpPr>
        <p:cxnSp>
          <p:nvCxnSpPr>
            <p:cNvPr id="14" name="直接连接符 20"/>
            <p:cNvCxnSpPr>
              <a:cxnSpLocks/>
              <a:stCxn id="57" idx="3"/>
              <a:endCxn id="56" idx="1"/>
            </p:cNvCxnSpPr>
            <p:nvPr/>
          </p:nvCxnSpPr>
          <p:spPr bwMode="gray">
            <a:xfrm flipV="1">
              <a:off x="2113684" y="3387558"/>
              <a:ext cx="1054216" cy="4"/>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5" name="直接连接符 20"/>
            <p:cNvCxnSpPr>
              <a:cxnSpLocks/>
              <a:stCxn id="56" idx="3"/>
              <a:endCxn id="59" idx="1"/>
            </p:cNvCxnSpPr>
            <p:nvPr/>
          </p:nvCxnSpPr>
          <p:spPr bwMode="gray">
            <a:xfrm>
              <a:off x="3817109" y="3387558"/>
              <a:ext cx="1161038" cy="0"/>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6" name="直接连接符 20"/>
            <p:cNvCxnSpPr>
              <a:cxnSpLocks/>
              <a:stCxn id="58" idx="2"/>
              <a:endCxn id="56" idx="0"/>
            </p:cNvCxnSpPr>
            <p:nvPr/>
          </p:nvCxnSpPr>
          <p:spPr bwMode="gray">
            <a:xfrm>
              <a:off x="3492505" y="1992706"/>
              <a:ext cx="0" cy="112926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3" name="直接连接符 17"/>
            <p:cNvCxnSpPr>
              <a:cxnSpLocks/>
              <a:endCxn id="35" idx="0"/>
            </p:cNvCxnSpPr>
            <p:nvPr/>
          </p:nvCxnSpPr>
          <p:spPr bwMode="gray">
            <a:xfrm flipH="1">
              <a:off x="955542" y="3424158"/>
              <a:ext cx="2536964" cy="178366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6" name="直接连接符 17"/>
            <p:cNvCxnSpPr>
              <a:cxnSpLocks/>
              <a:endCxn id="36" idx="0"/>
            </p:cNvCxnSpPr>
            <p:nvPr/>
          </p:nvCxnSpPr>
          <p:spPr bwMode="gray">
            <a:xfrm flipH="1">
              <a:off x="2482527" y="3405292"/>
              <a:ext cx="1009979" cy="180253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7" name="直接连接符 17"/>
            <p:cNvCxnSpPr>
              <a:cxnSpLocks/>
              <a:stCxn id="44" idx="0"/>
            </p:cNvCxnSpPr>
            <p:nvPr/>
          </p:nvCxnSpPr>
          <p:spPr bwMode="gray">
            <a:xfrm flipH="1" flipV="1">
              <a:off x="3487644" y="3393337"/>
              <a:ext cx="2395430" cy="1814487"/>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7" name="TextBox 36"/>
            <p:cNvSpPr txBox="1"/>
            <p:nvPr/>
          </p:nvSpPr>
          <p:spPr bwMode="gray">
            <a:xfrm>
              <a:off x="3794053" y="1435192"/>
              <a:ext cx="1611475" cy="548457"/>
            </a:xfrm>
            <a:prstGeom prst="rect">
              <a:avLst/>
            </a:prstGeom>
            <a:noFill/>
          </p:spPr>
          <p:txBody>
            <a:bodyPr wrap="none" rtlCol="0">
              <a:spAutoFit/>
            </a:bodyPr>
            <a:lstStyle/>
            <a:p>
              <a:pPr fontAlgn="ctr"/>
              <a:r>
                <a:rPr lang="en-US" sz="1200" dirty="0">
                  <a:latin typeface="Huawei Sans" panose="020C0503030203020204" pitchFamily="34" charset="0"/>
                </a:rPr>
                <a:t>Standby AC3</a:t>
              </a:r>
            </a:p>
            <a:p>
              <a:pPr fontAlgn="ctr"/>
              <a:r>
                <a:rPr lang="en-US" sz="1200" dirty="0">
                  <a:latin typeface="Huawei Sans" panose="020C0503030203020204" pitchFamily="34" charset="0"/>
                </a:rPr>
                <a:t>Global priority: 5</a:t>
              </a:r>
            </a:p>
          </p:txBody>
        </p:sp>
        <p:sp>
          <p:nvSpPr>
            <p:cNvPr id="38" name="TextBox 37"/>
            <p:cNvSpPr txBox="1"/>
            <p:nvPr/>
          </p:nvSpPr>
          <p:spPr bwMode="gray">
            <a:xfrm>
              <a:off x="4922329" y="3601718"/>
              <a:ext cx="1114434" cy="329074"/>
            </a:xfrm>
            <a:prstGeom prst="rect">
              <a:avLst/>
            </a:prstGeom>
            <a:noFill/>
          </p:spPr>
          <p:txBody>
            <a:bodyPr wrap="none" rtlCol="0">
              <a:spAutoFit/>
            </a:bodyPr>
            <a:lstStyle/>
            <a:p>
              <a:pPr fontAlgn="ctr"/>
              <a:r>
                <a:rPr lang="en-US" sz="1200" dirty="0">
                  <a:latin typeface="Huawei Sans" panose="020C0503030203020204" pitchFamily="34" charset="0"/>
                </a:rPr>
                <a:t>Active AC2</a:t>
              </a:r>
              <a:endParaRPr lang="en-US" sz="1200" dirty="0">
                <a:latin typeface="Huawei Sans" panose="020C0503030203020204" pitchFamily="34" charset="0"/>
                <a:ea typeface="+mj-ea"/>
              </a:endParaRPr>
            </a:p>
          </p:txBody>
        </p:sp>
        <p:sp>
          <p:nvSpPr>
            <p:cNvPr id="39" name="TextBox 38"/>
            <p:cNvSpPr txBox="1"/>
            <p:nvPr/>
          </p:nvSpPr>
          <p:spPr bwMode="gray">
            <a:xfrm>
              <a:off x="940573" y="3630587"/>
              <a:ext cx="1114434" cy="329074"/>
            </a:xfrm>
            <a:prstGeom prst="rect">
              <a:avLst/>
            </a:prstGeom>
            <a:noFill/>
          </p:spPr>
          <p:txBody>
            <a:bodyPr wrap="none" rtlCol="0">
              <a:spAutoFit/>
            </a:bodyPr>
            <a:lstStyle/>
            <a:p>
              <a:pPr fontAlgn="ctr"/>
              <a:r>
                <a:rPr lang="en-US" sz="1200" dirty="0">
                  <a:latin typeface="Huawei Sans" panose="020C0503030203020204" pitchFamily="34" charset="0"/>
                </a:rPr>
                <a:t>Active AC1</a:t>
              </a:r>
              <a:endParaRPr lang="en-US" sz="1200" dirty="0">
                <a:latin typeface="Huawei Sans" panose="020C0503030203020204" pitchFamily="34" charset="0"/>
                <a:ea typeface="+mj-ea"/>
              </a:endParaRPr>
            </a:p>
          </p:txBody>
        </p:sp>
        <p:sp>
          <p:nvSpPr>
            <p:cNvPr id="40" name="TextBox 39"/>
            <p:cNvSpPr txBox="1"/>
            <p:nvPr/>
          </p:nvSpPr>
          <p:spPr bwMode="gray">
            <a:xfrm>
              <a:off x="-18712" y="3877308"/>
              <a:ext cx="1975443" cy="767840"/>
            </a:xfrm>
            <a:prstGeom prst="rect">
              <a:avLst/>
            </a:prstGeom>
            <a:noFill/>
          </p:spPr>
          <p:txBody>
            <a:bodyPr wrap="square" rtlCol="0">
              <a:spAutoFit/>
            </a:bodyPr>
            <a:lstStyle/>
            <a:p>
              <a:pPr algn="r" fontAlgn="ctr"/>
              <a:r>
                <a:rPr lang="en-US" sz="1200" dirty="0">
                  <a:latin typeface="Huawei Sans" panose="020C0503030203020204" pitchFamily="34" charset="0"/>
                </a:rPr>
                <a:t>Global priority: 6</a:t>
              </a:r>
            </a:p>
            <a:p>
              <a:pPr algn="r" fontAlgn="ctr"/>
              <a:r>
                <a:rPr lang="en-US" sz="1200" dirty="0">
                  <a:latin typeface="Huawei Sans" panose="020C0503030203020204" pitchFamily="34" charset="0"/>
                </a:rPr>
                <a:t>Individual priority for AP1: 3</a:t>
              </a:r>
              <a:endParaRPr lang="en-US" sz="1200" dirty="0">
                <a:latin typeface="Huawei Sans" panose="020C0503030203020204" pitchFamily="34" charset="0"/>
                <a:ea typeface="+mj-ea"/>
              </a:endParaRPr>
            </a:p>
          </p:txBody>
        </p:sp>
        <p:sp>
          <p:nvSpPr>
            <p:cNvPr id="41" name="TextBox 40"/>
            <p:cNvSpPr txBox="1"/>
            <p:nvPr/>
          </p:nvSpPr>
          <p:spPr bwMode="gray">
            <a:xfrm>
              <a:off x="4922329" y="3847155"/>
              <a:ext cx="2317764" cy="767840"/>
            </a:xfrm>
            <a:prstGeom prst="rect">
              <a:avLst/>
            </a:prstGeom>
            <a:noFill/>
          </p:spPr>
          <p:txBody>
            <a:bodyPr wrap="square" rtlCol="0">
              <a:spAutoFit/>
            </a:bodyPr>
            <a:lstStyle/>
            <a:p>
              <a:pPr fontAlgn="ctr"/>
              <a:r>
                <a:rPr lang="en-US" sz="1200" dirty="0">
                  <a:latin typeface="Huawei Sans" panose="020C0503030203020204" pitchFamily="34" charset="0"/>
                </a:rPr>
                <a:t>Global priority: 6</a:t>
              </a:r>
            </a:p>
            <a:p>
              <a:pPr fontAlgn="ctr"/>
              <a:r>
                <a:rPr lang="en-US" sz="1200" dirty="0">
                  <a:latin typeface="Huawei Sans" panose="020C0503030203020204" pitchFamily="34" charset="0"/>
                </a:rPr>
                <a:t>Individual priority for AP301: 3</a:t>
              </a:r>
              <a:endParaRPr lang="en-US" sz="1200" dirty="0">
                <a:latin typeface="Huawei Sans" panose="020C0503030203020204" pitchFamily="34" charset="0"/>
                <a:ea typeface="+mj-ea"/>
              </a:endParaRPr>
            </a:p>
          </p:txBody>
        </p:sp>
        <p:sp>
          <p:nvSpPr>
            <p:cNvPr id="45" name="TextBox 44"/>
            <p:cNvSpPr txBox="1"/>
            <p:nvPr/>
          </p:nvSpPr>
          <p:spPr bwMode="gray">
            <a:xfrm>
              <a:off x="707798" y="5731044"/>
              <a:ext cx="546933" cy="329074"/>
            </a:xfrm>
            <a:prstGeom prst="rect">
              <a:avLst/>
            </a:prstGeom>
            <a:noFill/>
          </p:spPr>
          <p:txBody>
            <a:bodyPr wrap="none" rtlCol="0">
              <a:spAutoFit/>
            </a:bodyPr>
            <a:lstStyle/>
            <a:p>
              <a:pPr fontAlgn="ctr"/>
              <a:r>
                <a:rPr lang="en-US" sz="1200" dirty="0">
                  <a:latin typeface="Huawei Sans" panose="020C0503030203020204" pitchFamily="34" charset="0"/>
                </a:rPr>
                <a:t>AP1</a:t>
              </a:r>
              <a:endParaRPr lang="en-US" sz="1200" dirty="0">
                <a:latin typeface="Huawei Sans" panose="020C0503030203020204" pitchFamily="34" charset="0"/>
                <a:ea typeface="+mj-ea"/>
              </a:endParaRPr>
            </a:p>
          </p:txBody>
        </p:sp>
        <p:cxnSp>
          <p:nvCxnSpPr>
            <p:cNvPr id="49" name="直接连接符 17"/>
            <p:cNvCxnSpPr>
              <a:cxnSpLocks/>
              <a:endCxn id="43" idx="0"/>
            </p:cNvCxnSpPr>
            <p:nvPr/>
          </p:nvCxnSpPr>
          <p:spPr bwMode="gray">
            <a:xfrm>
              <a:off x="3487644" y="3387562"/>
              <a:ext cx="745697" cy="182026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52" name="TextBox 51"/>
            <p:cNvSpPr txBox="1"/>
            <p:nvPr/>
          </p:nvSpPr>
          <p:spPr bwMode="gray">
            <a:xfrm>
              <a:off x="5542607" y="5726505"/>
              <a:ext cx="752605" cy="329074"/>
            </a:xfrm>
            <a:prstGeom prst="rect">
              <a:avLst/>
            </a:prstGeom>
            <a:noFill/>
          </p:spPr>
          <p:txBody>
            <a:bodyPr wrap="none" rtlCol="0">
              <a:spAutoFit/>
            </a:bodyPr>
            <a:lstStyle/>
            <a:p>
              <a:pPr fontAlgn="ctr"/>
              <a:r>
                <a:rPr lang="en-US" sz="1200" dirty="0">
                  <a:latin typeface="Huawei Sans" panose="020C0503030203020204" pitchFamily="34" charset="0"/>
                </a:rPr>
                <a:t>AP700</a:t>
              </a:r>
              <a:endParaRPr lang="en-US" sz="1200" dirty="0">
                <a:latin typeface="Huawei Sans" panose="020C0503030203020204" pitchFamily="34" charset="0"/>
                <a:ea typeface="+mj-ea"/>
              </a:endParaRPr>
            </a:p>
          </p:txBody>
        </p:sp>
        <p:sp>
          <p:nvSpPr>
            <p:cNvPr id="53" name="TextBox 52"/>
            <p:cNvSpPr txBox="1"/>
            <p:nvPr/>
          </p:nvSpPr>
          <p:spPr bwMode="gray">
            <a:xfrm>
              <a:off x="2145886" y="5736821"/>
              <a:ext cx="752605" cy="329074"/>
            </a:xfrm>
            <a:prstGeom prst="rect">
              <a:avLst/>
            </a:prstGeom>
            <a:noFill/>
          </p:spPr>
          <p:txBody>
            <a:bodyPr wrap="none" rtlCol="0">
              <a:spAutoFit/>
            </a:bodyPr>
            <a:lstStyle/>
            <a:p>
              <a:pPr fontAlgn="ctr"/>
              <a:r>
                <a:rPr lang="en-US" sz="1200" dirty="0">
                  <a:latin typeface="Huawei Sans" panose="020C0503030203020204" pitchFamily="34" charset="0"/>
                </a:rPr>
                <a:t>AP300</a:t>
              </a:r>
              <a:endParaRPr lang="en-US" sz="1200" dirty="0">
                <a:latin typeface="Huawei Sans" panose="020C0503030203020204" pitchFamily="34" charset="0"/>
                <a:ea typeface="+mj-ea"/>
              </a:endParaRPr>
            </a:p>
          </p:txBody>
        </p:sp>
        <p:sp>
          <p:nvSpPr>
            <p:cNvPr id="54" name="Rectangle 53"/>
            <p:cNvSpPr/>
            <p:nvPr/>
          </p:nvSpPr>
          <p:spPr bwMode="gray">
            <a:xfrm>
              <a:off x="3923572" y="5736821"/>
              <a:ext cx="752605" cy="329074"/>
            </a:xfrm>
            <a:prstGeom prst="rect">
              <a:avLst/>
            </a:prstGeom>
          </p:spPr>
          <p:txBody>
            <a:bodyPr wrap="none">
              <a:spAutoFit/>
            </a:bodyPr>
            <a:lstStyle/>
            <a:p>
              <a:pPr fontAlgn="ctr"/>
              <a:r>
                <a:rPr lang="en-US" sz="1200" dirty="0">
                  <a:solidFill>
                    <a:srgbClr val="000000"/>
                  </a:solidFill>
                  <a:latin typeface="Huawei Sans" panose="020C0503030203020204" pitchFamily="34" charset="0"/>
                </a:rPr>
                <a:t>AP301</a:t>
              </a:r>
              <a:endParaRPr lang="en-US" sz="1200" dirty="0">
                <a:latin typeface="Huawei Sans" panose="020C0503030203020204" pitchFamily="34" charset="0"/>
                <a:ea typeface="+mj-ea"/>
              </a:endParaRPr>
            </a:p>
          </p:txBody>
        </p:sp>
        <p:sp>
          <p:nvSpPr>
            <p:cNvPr id="55" name="TextBox 54"/>
            <p:cNvSpPr txBox="1"/>
            <p:nvPr/>
          </p:nvSpPr>
          <p:spPr bwMode="gray">
            <a:xfrm>
              <a:off x="1403292" y="5310364"/>
              <a:ext cx="362211" cy="329074"/>
            </a:xfrm>
            <a:prstGeom prst="rect">
              <a:avLst/>
            </a:prstGeom>
            <a:noFill/>
          </p:spPr>
          <p:txBody>
            <a:bodyPr wrap="none" rtlCol="0">
              <a:spAutoFit/>
            </a:bodyPr>
            <a:lstStyle/>
            <a:p>
              <a:pPr fontAlgn="ctr"/>
              <a:r>
                <a:rPr lang="en-US" sz="1200" b="1" dirty="0">
                  <a:latin typeface="Huawei Sans" panose="020C0503030203020204" pitchFamily="34" charset="0"/>
                </a:rPr>
                <a:t>...</a:t>
              </a:r>
              <a:endParaRPr lang="en-US" sz="1200" b="1" dirty="0">
                <a:latin typeface="Huawei Sans" panose="020C0503030203020204" pitchFamily="34" charset="0"/>
                <a:ea typeface="+mj-ea"/>
              </a:endParaRPr>
            </a:p>
          </p:txBody>
        </p:sp>
        <p:sp>
          <p:nvSpPr>
            <p:cNvPr id="33" name="TextBox 54"/>
            <p:cNvSpPr txBox="1"/>
            <p:nvPr/>
          </p:nvSpPr>
          <p:spPr bwMode="gray">
            <a:xfrm>
              <a:off x="4735958" y="5300279"/>
              <a:ext cx="362211" cy="329074"/>
            </a:xfrm>
            <a:prstGeom prst="rect">
              <a:avLst/>
            </a:prstGeom>
            <a:noFill/>
          </p:spPr>
          <p:txBody>
            <a:bodyPr wrap="none" rtlCol="0">
              <a:spAutoFit/>
            </a:bodyPr>
            <a:lstStyle/>
            <a:p>
              <a:pPr fontAlgn="ctr"/>
              <a:r>
                <a:rPr lang="en-US" sz="1200" b="1" dirty="0">
                  <a:latin typeface="Huawei Sans" panose="020C0503030203020204" pitchFamily="34" charset="0"/>
                </a:rPr>
                <a:t>...</a:t>
              </a:r>
              <a:endParaRPr lang="en-US" sz="1200" b="1" dirty="0">
                <a:latin typeface="Huawei Sans" panose="020C0503030203020204" pitchFamily="34" charset="0"/>
                <a:ea typeface="+mj-ea"/>
              </a:endParaRPr>
            </a:p>
          </p:txBody>
        </p:sp>
        <p:pic>
          <p:nvPicPr>
            <p:cNvPr id="35" name="图片 105" descr="AP.png">
              <a:extLst>
                <a:ext uri="{FF2B5EF4-FFF2-40B4-BE49-F238E27FC236}">
                  <a16:creationId xmlns:a16="http://schemas.microsoft.com/office/drawing/2014/main" id="{97ECE134-46F4-495A-AF81-D83EB03945A9}"/>
                </a:ext>
              </a:extLst>
            </p:cNvPr>
            <p:cNvPicPr>
              <a:picLocks noChangeAspect="1"/>
            </p:cNvPicPr>
            <p:nvPr/>
          </p:nvPicPr>
          <p:blipFill>
            <a:blip r:embed="rId3" cstate="print"/>
            <a:stretch>
              <a:fillRect/>
            </a:stretch>
          </p:blipFill>
          <p:spPr bwMode="gray">
            <a:xfrm>
              <a:off x="635799" y="5207824"/>
              <a:ext cx="639488" cy="523219"/>
            </a:xfrm>
            <a:prstGeom prst="rect">
              <a:avLst/>
            </a:prstGeom>
          </p:spPr>
        </p:pic>
        <p:pic>
          <p:nvPicPr>
            <p:cNvPr id="36" name="图片 105" descr="AP.png">
              <a:extLst>
                <a:ext uri="{FF2B5EF4-FFF2-40B4-BE49-F238E27FC236}">
                  <a16:creationId xmlns:a16="http://schemas.microsoft.com/office/drawing/2014/main" id="{F9FFF568-8ED7-475D-AFA6-F0435CCD316E}"/>
                </a:ext>
              </a:extLst>
            </p:cNvPr>
            <p:cNvPicPr>
              <a:picLocks noChangeAspect="1"/>
            </p:cNvPicPr>
            <p:nvPr/>
          </p:nvPicPr>
          <p:blipFill>
            <a:blip r:embed="rId3" cstate="print"/>
            <a:stretch>
              <a:fillRect/>
            </a:stretch>
          </p:blipFill>
          <p:spPr bwMode="gray">
            <a:xfrm>
              <a:off x="2162783" y="5207824"/>
              <a:ext cx="639488" cy="523219"/>
            </a:xfrm>
            <a:prstGeom prst="rect">
              <a:avLst/>
            </a:prstGeom>
          </p:spPr>
        </p:pic>
        <p:pic>
          <p:nvPicPr>
            <p:cNvPr id="43" name="图片 105" descr="AP.png">
              <a:extLst>
                <a:ext uri="{FF2B5EF4-FFF2-40B4-BE49-F238E27FC236}">
                  <a16:creationId xmlns:a16="http://schemas.microsoft.com/office/drawing/2014/main" id="{3C48AD0A-A740-437A-BA74-DDC04CCD1616}"/>
                </a:ext>
              </a:extLst>
            </p:cNvPr>
            <p:cNvPicPr>
              <a:picLocks noChangeAspect="1"/>
            </p:cNvPicPr>
            <p:nvPr/>
          </p:nvPicPr>
          <p:blipFill>
            <a:blip r:embed="rId3" cstate="print"/>
            <a:stretch>
              <a:fillRect/>
            </a:stretch>
          </p:blipFill>
          <p:spPr bwMode="gray">
            <a:xfrm>
              <a:off x="3913597" y="5207824"/>
              <a:ext cx="639488" cy="523219"/>
            </a:xfrm>
            <a:prstGeom prst="rect">
              <a:avLst/>
            </a:prstGeom>
          </p:spPr>
        </p:pic>
        <p:pic>
          <p:nvPicPr>
            <p:cNvPr id="44" name="图片 105" descr="AP.png">
              <a:extLst>
                <a:ext uri="{FF2B5EF4-FFF2-40B4-BE49-F238E27FC236}">
                  <a16:creationId xmlns:a16="http://schemas.microsoft.com/office/drawing/2014/main" id="{4F3EB768-B68D-4B64-8A84-8F9BEEA0CEA2}"/>
                </a:ext>
              </a:extLst>
            </p:cNvPr>
            <p:cNvPicPr>
              <a:picLocks noChangeAspect="1"/>
            </p:cNvPicPr>
            <p:nvPr/>
          </p:nvPicPr>
          <p:blipFill>
            <a:blip r:embed="rId3" cstate="print"/>
            <a:stretch>
              <a:fillRect/>
            </a:stretch>
          </p:blipFill>
          <p:spPr bwMode="gray">
            <a:xfrm>
              <a:off x="5563330" y="5207824"/>
              <a:ext cx="639488" cy="523219"/>
            </a:xfrm>
            <a:prstGeom prst="rect">
              <a:avLst/>
            </a:prstGeom>
          </p:spPr>
        </p:pic>
        <p:pic>
          <p:nvPicPr>
            <p:cNvPr id="56" name="图片 86" descr="核心交换机.png">
              <a:extLst>
                <a:ext uri="{FF2B5EF4-FFF2-40B4-BE49-F238E27FC236}">
                  <a16:creationId xmlns:a16="http://schemas.microsoft.com/office/drawing/2014/main" id="{047E245A-7A53-45A7-8DBD-706B0F72D249}"/>
                </a:ext>
              </a:extLst>
            </p:cNvPr>
            <p:cNvPicPr>
              <a:picLocks noChangeAspect="1"/>
            </p:cNvPicPr>
            <p:nvPr/>
          </p:nvPicPr>
          <p:blipFill>
            <a:blip r:embed="rId4" cstate="print"/>
            <a:stretch>
              <a:fillRect/>
            </a:stretch>
          </p:blipFill>
          <p:spPr bwMode="gray">
            <a:xfrm>
              <a:off x="3167900" y="3121972"/>
              <a:ext cx="649209" cy="531171"/>
            </a:xfrm>
            <a:prstGeom prst="rect">
              <a:avLst/>
            </a:prstGeom>
          </p:spPr>
        </p:pic>
        <p:pic>
          <p:nvPicPr>
            <p:cNvPr id="57" name="图片 102" descr="AC-蓝.png">
              <a:extLst>
                <a:ext uri="{FF2B5EF4-FFF2-40B4-BE49-F238E27FC236}">
                  <a16:creationId xmlns:a16="http://schemas.microsoft.com/office/drawing/2014/main" id="{F75F97E3-9BD5-4CC9-AC10-623ED65F163B}"/>
                </a:ext>
              </a:extLst>
            </p:cNvPr>
            <p:cNvPicPr>
              <a:picLocks noChangeAspect="1"/>
            </p:cNvPicPr>
            <p:nvPr/>
          </p:nvPicPr>
          <p:blipFill>
            <a:blip r:embed="rId5" cstate="print"/>
            <a:stretch>
              <a:fillRect/>
            </a:stretch>
          </p:blipFill>
          <p:spPr bwMode="gray">
            <a:xfrm>
              <a:off x="1510587" y="3140840"/>
              <a:ext cx="603097" cy="493443"/>
            </a:xfrm>
            <a:prstGeom prst="rect">
              <a:avLst/>
            </a:prstGeom>
          </p:spPr>
        </p:pic>
        <p:pic>
          <p:nvPicPr>
            <p:cNvPr id="58" name="图片 102" descr="AC-蓝.png">
              <a:extLst>
                <a:ext uri="{FF2B5EF4-FFF2-40B4-BE49-F238E27FC236}">
                  <a16:creationId xmlns:a16="http://schemas.microsoft.com/office/drawing/2014/main" id="{A4A38F85-68D1-418D-9240-EA98356453DA}"/>
                </a:ext>
              </a:extLst>
            </p:cNvPr>
            <p:cNvPicPr>
              <a:picLocks noChangeAspect="1"/>
            </p:cNvPicPr>
            <p:nvPr/>
          </p:nvPicPr>
          <p:blipFill>
            <a:blip r:embed="rId5" cstate="print"/>
            <a:stretch>
              <a:fillRect/>
            </a:stretch>
          </p:blipFill>
          <p:spPr bwMode="gray">
            <a:xfrm>
              <a:off x="3190956" y="1499263"/>
              <a:ext cx="603097" cy="493443"/>
            </a:xfrm>
            <a:prstGeom prst="rect">
              <a:avLst/>
            </a:prstGeom>
          </p:spPr>
        </p:pic>
        <p:pic>
          <p:nvPicPr>
            <p:cNvPr id="59" name="图片 102" descr="AC-蓝.png">
              <a:extLst>
                <a:ext uri="{FF2B5EF4-FFF2-40B4-BE49-F238E27FC236}">
                  <a16:creationId xmlns:a16="http://schemas.microsoft.com/office/drawing/2014/main" id="{B9C2772F-38FF-4B38-9741-E1B1F64D03B2}"/>
                </a:ext>
              </a:extLst>
            </p:cNvPr>
            <p:cNvPicPr>
              <a:picLocks noChangeAspect="1"/>
            </p:cNvPicPr>
            <p:nvPr/>
          </p:nvPicPr>
          <p:blipFill>
            <a:blip r:embed="rId5" cstate="print"/>
            <a:stretch>
              <a:fillRect/>
            </a:stretch>
          </p:blipFill>
          <p:spPr bwMode="gray">
            <a:xfrm>
              <a:off x="4978147" y="3140836"/>
              <a:ext cx="603097" cy="493443"/>
            </a:xfrm>
            <a:prstGeom prst="rect">
              <a:avLst/>
            </a:prstGeom>
          </p:spPr>
        </p:pic>
      </p:grpSp>
      <p:sp>
        <p:nvSpPr>
          <p:cNvPr id="60" name="矩形 59">
            <a:extLst>
              <a:ext uri="{FF2B5EF4-FFF2-40B4-BE49-F238E27FC236}">
                <a16:creationId xmlns:a16="http://schemas.microsoft.com/office/drawing/2014/main" id="{B10FEA1C-EDFB-47FF-B2D8-B06D1CA47809}"/>
              </a:ext>
            </a:extLst>
          </p:cNvPr>
          <p:cNvSpPr/>
          <p:nvPr/>
        </p:nvSpPr>
        <p:spPr bwMode="gray">
          <a:xfrm>
            <a:off x="6096000" y="1426603"/>
            <a:ext cx="5649913" cy="3380413"/>
          </a:xfrm>
          <a:prstGeom prst="rect">
            <a:avLst/>
          </a:prstGeom>
        </p:spPr>
        <p:txBody>
          <a:bodyPr wrap="square">
            <a:spAutoFit/>
          </a:bodyPr>
          <a:lstStyle/>
          <a:p>
            <a:pPr marL="302400" indent="-30240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In the Discovery phase, after the AP discovers ACs, it selects the AC with the highest priority as the active AC and connects to it.</a:t>
            </a:r>
            <a:endParaRPr lang="en-US" altLang="zh-CN" sz="1400" dirty="0">
              <a:latin typeface="Huawei Sans" panose="020C0503030203020204" pitchFamily="34" charset="0"/>
            </a:endParaRPr>
          </a:p>
          <a:p>
            <a:pPr marL="302400" indent="-30240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An AC has two types of priorities:</a:t>
            </a:r>
          </a:p>
          <a:p>
            <a:pPr marL="628650" lvl="1" indent="-314325" defTabSz="914034" fontAlgn="ctr">
              <a:lnSpc>
                <a:spcPct val="140000"/>
              </a:lnSpc>
              <a:spcBef>
                <a:spcPts val="720"/>
              </a:spcBef>
              <a:spcAft>
                <a:spcPts val="600"/>
              </a:spcAft>
              <a:buFont typeface="Huawei Sans" panose="020C0503030203020204" pitchFamily="34" charset="0"/>
              <a:buChar char="▫"/>
            </a:pPr>
            <a:r>
              <a:rPr lang="en-US" sz="1400" dirty="0">
                <a:latin typeface="Huawei Sans" panose="020C0503030203020204" pitchFamily="34" charset="0"/>
              </a:rPr>
              <a:t>Global priority: AC priority configured for all APs. The default value is 0, and the maximum value is 7. A smaller value indicates a higher priority.</a:t>
            </a:r>
          </a:p>
          <a:p>
            <a:pPr marL="628650" lvl="1" indent="-314325" defTabSz="914034" fontAlgn="ctr">
              <a:lnSpc>
                <a:spcPct val="140000"/>
              </a:lnSpc>
              <a:spcBef>
                <a:spcPts val="720"/>
              </a:spcBef>
              <a:spcAft>
                <a:spcPts val="600"/>
              </a:spcAft>
              <a:buFont typeface="Huawei Sans" panose="020C0503030203020204" pitchFamily="34" charset="0"/>
              <a:buChar char="▫"/>
            </a:pPr>
            <a:r>
              <a:rPr lang="en-US" sz="1400" dirty="0">
                <a:latin typeface="Huawei Sans" panose="020C0503030203020204" pitchFamily="34" charset="0"/>
              </a:rPr>
              <a:t>Individual priority: AC priority configured for a single AP or APs in a specified AP group. No default value is available.</a:t>
            </a:r>
          </a:p>
          <a:p>
            <a:pPr marL="302400" indent="-30240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Global AC priority &lt; Individual AC priority for an AP</a:t>
            </a:r>
            <a:endParaRPr lang="en-US" altLang="zh-CN" sz="1400" dirty="0">
              <a:latin typeface="Huawei Sans" panose="020C0503030203020204" pitchFamily="34" charset="0"/>
            </a:endParaRPr>
          </a:p>
        </p:txBody>
      </p:sp>
      <p:sp>
        <p:nvSpPr>
          <p:cNvPr id="42"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6"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47"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38758904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(1/2)</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83138"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err="1">
                <a:latin typeface="Huawei Sans" panose="020C0503030203020204" pitchFamily="34" charset="0"/>
              </a:rPr>
              <a:t>ap</a:t>
            </a:r>
            <a:r>
              <a:rPr lang="en-US" sz="1400" b="1" dirty="0">
                <a:latin typeface="Huawei Sans" panose="020C0503030203020204" pitchFamily="34" charset="0"/>
              </a:rPr>
              <a:t>-system-profile name </a:t>
            </a:r>
            <a:r>
              <a:rPr lang="en-US" sz="1400" i="1" dirty="0">
                <a:latin typeface="Huawei Sans" panose="020C0503030203020204" pitchFamily="34" charset="0"/>
              </a:rPr>
              <a:t>profile-name</a:t>
            </a: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an AP system profile and enter the AP system profile view.</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83138" y="2536503"/>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a:t>
            </a:r>
            <a:r>
              <a:rPr lang="en-US" sz="1400" dirty="0" err="1">
                <a:latin typeface="Huawei Sans" panose="020C0503030203020204" pitchFamily="34" charset="0"/>
              </a:rPr>
              <a:t>ap</a:t>
            </a:r>
            <a:r>
              <a:rPr lang="en-US" sz="1400" dirty="0">
                <a:latin typeface="Huawei Sans" panose="020C0503030203020204" pitchFamily="34" charset="0"/>
              </a:rPr>
              <a:t>-system-prof-</a:t>
            </a:r>
            <a:r>
              <a:rPr lang="en-US" sz="1400" dirty="0" err="1">
                <a:latin typeface="Huawei Sans" panose="020C0503030203020204" pitchFamily="34" charset="0"/>
              </a:rPr>
              <a:t>huawei</a:t>
            </a:r>
            <a:r>
              <a:rPr lang="en-US" sz="1400" dirty="0">
                <a:latin typeface="Huawei Sans" panose="020C0503030203020204" pitchFamily="34" charset="0"/>
              </a:rPr>
              <a:t>] </a:t>
            </a:r>
            <a:r>
              <a:rPr lang="en-US" sz="1400" b="1" dirty="0">
                <a:latin typeface="Huawei Sans" panose="020C0503030203020204" pitchFamily="34" charset="0"/>
              </a:rPr>
              <a:t>primary-access { </a:t>
            </a:r>
            <a:r>
              <a:rPr lang="en-US" sz="1400" b="1" dirty="0" err="1">
                <a:latin typeface="Huawei Sans" panose="020C0503030203020204" pitchFamily="34" charset="0"/>
              </a:rPr>
              <a:t>ip</a:t>
            </a:r>
            <a:r>
              <a:rPr lang="en-US" sz="1400" b="1" dirty="0">
                <a:latin typeface="Huawei Sans" panose="020C0503030203020204" pitchFamily="34" charset="0"/>
              </a:rPr>
              <a:t>-address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a:latin typeface="Huawei Sans" panose="020C0503030203020204" pitchFamily="34" charset="0"/>
              </a:rPr>
              <a:t>ipv6-address</a:t>
            </a:r>
            <a:r>
              <a:rPr lang="en-US" sz="1400" dirty="0">
                <a:latin typeface="Huawei Sans" panose="020C0503030203020204" pitchFamily="34" charset="0"/>
              </a:rPr>
              <a:t> </a:t>
            </a:r>
            <a:r>
              <a:rPr lang="en-US" sz="1400" i="1" dirty="0" err="1">
                <a:latin typeface="Huawei Sans" panose="020C0503030203020204" pitchFamily="34" charset="0"/>
              </a:rPr>
              <a:t>ipv6-address</a:t>
            </a:r>
            <a:r>
              <a:rPr lang="en-US" sz="1400" dirty="0">
                <a:latin typeface="Huawei Sans" panose="020C0503030203020204" pitchFamily="34" charset="0"/>
              </a:rPr>
              <a:t> }</a:t>
            </a:r>
            <a:endParaRPr lang="en-US" altLang="zh-CN" sz="1400" i="1" dirty="0">
              <a:latin typeface="Huawei Sans" panose="020C0503030203020204" pitchFamily="34" charset="0"/>
            </a:endParaRP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094798"/>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an IP address for the primary AC.</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83138" y="3321660"/>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a:t>
            </a:r>
            <a:r>
              <a:rPr lang="en-US" sz="1400" dirty="0" err="1">
                <a:latin typeface="Huawei Sans" panose="020C0503030203020204" pitchFamily="34" charset="0"/>
              </a:rPr>
              <a:t>ap</a:t>
            </a:r>
            <a:r>
              <a:rPr lang="en-US" sz="1400" dirty="0">
                <a:latin typeface="Huawei Sans" panose="020C0503030203020204" pitchFamily="34" charset="0"/>
              </a:rPr>
              <a:t>-system-prof-</a:t>
            </a:r>
            <a:r>
              <a:rPr lang="en-US" sz="1400" dirty="0" err="1">
                <a:latin typeface="Huawei Sans" panose="020C0503030203020204" pitchFamily="34" charset="0"/>
              </a:rPr>
              <a:t>huawei</a:t>
            </a:r>
            <a:r>
              <a:rPr lang="en-US" sz="1400" dirty="0">
                <a:latin typeface="Huawei Sans" panose="020C0503030203020204" pitchFamily="34" charset="0"/>
              </a:rPr>
              <a:t>] </a:t>
            </a:r>
            <a:r>
              <a:rPr lang="en-US" sz="1400" b="1" dirty="0">
                <a:latin typeface="Huawei Sans" panose="020C0503030203020204" pitchFamily="34" charset="0"/>
              </a:rPr>
              <a:t>backup-access { </a:t>
            </a:r>
            <a:r>
              <a:rPr lang="en-US" sz="1400" b="1" dirty="0" err="1">
                <a:latin typeface="Huawei Sans" panose="020C0503030203020204" pitchFamily="34" charset="0"/>
              </a:rPr>
              <a:t>ip</a:t>
            </a:r>
            <a:r>
              <a:rPr lang="en-US" sz="1400" b="1" dirty="0">
                <a:latin typeface="Huawei Sans" panose="020C0503030203020204" pitchFamily="34" charset="0"/>
              </a:rPr>
              <a:t>-address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b="1" dirty="0">
                <a:latin typeface="Huawei Sans" panose="020C0503030203020204" pitchFamily="34" charset="0"/>
              </a:rPr>
              <a:t> | ipv6-address </a:t>
            </a:r>
            <a:r>
              <a:rPr lang="en-US" sz="1400" i="1" dirty="0" err="1">
                <a:latin typeface="Huawei Sans" panose="020C0503030203020204" pitchFamily="34" charset="0"/>
              </a:rPr>
              <a:t>ipv6-address</a:t>
            </a:r>
            <a:r>
              <a:rPr lang="en-US" sz="1400" b="1" dirty="0">
                <a:latin typeface="Huawei Sans" panose="020C0503030203020204" pitchFamily="34" charset="0"/>
              </a:rPr>
              <a:t> }</a:t>
            </a:r>
            <a:endParaRPr lang="en-US" altLang="zh-CN" sz="1400" dirty="0">
              <a:latin typeface="Huawei Sans" panose="020C0503030203020204" pitchFamily="34" charset="0"/>
            </a:endParaRP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2933412"/>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Configure an IP address for the backup AC.</a:t>
            </a:r>
          </a:p>
        </p:txBody>
      </p:sp>
      <p:sp>
        <p:nvSpPr>
          <p:cNvPr id="11" name="矩形 10">
            <a:extLst>
              <a:ext uri="{FF2B5EF4-FFF2-40B4-BE49-F238E27FC236}">
                <a16:creationId xmlns:a16="http://schemas.microsoft.com/office/drawing/2014/main" id="{ABCA2F39-3A48-4571-A398-895E0C613C24}"/>
              </a:ext>
            </a:extLst>
          </p:cNvPr>
          <p:cNvSpPr/>
          <p:nvPr/>
        </p:nvSpPr>
        <p:spPr bwMode="gray">
          <a:xfrm>
            <a:off x="883138" y="4142154"/>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a:t>
            </a:r>
            <a:r>
              <a:rPr lang="en-US" sz="1400" dirty="0" err="1">
                <a:latin typeface="Huawei Sans" panose="020C0503030203020204" pitchFamily="34" charset="0"/>
              </a:rPr>
              <a:t>ap</a:t>
            </a:r>
            <a:r>
              <a:rPr lang="en-US" sz="1400" dirty="0">
                <a:latin typeface="Huawei Sans" panose="020C0503030203020204" pitchFamily="34" charset="0"/>
              </a:rPr>
              <a:t>-group-</a:t>
            </a:r>
            <a:r>
              <a:rPr lang="en-US" sz="1400" dirty="0" err="1">
                <a:latin typeface="Huawei Sans" panose="020C0503030203020204" pitchFamily="34" charset="0"/>
              </a:rPr>
              <a:t>huawei</a:t>
            </a:r>
            <a:r>
              <a:rPr lang="en-US" sz="1400" dirty="0">
                <a:latin typeface="Huawei Sans" panose="020C0503030203020204" pitchFamily="34" charset="0"/>
              </a:rPr>
              <a:t>] </a:t>
            </a:r>
            <a:r>
              <a:rPr lang="en-US" sz="1400" b="1" dirty="0" err="1">
                <a:latin typeface="Huawei Sans" panose="020C0503030203020204" pitchFamily="34" charset="0"/>
              </a:rPr>
              <a:t>ap</a:t>
            </a:r>
            <a:r>
              <a:rPr lang="en-US" sz="1400" b="1" dirty="0">
                <a:latin typeface="Huawei Sans" panose="020C0503030203020204" pitchFamily="34" charset="0"/>
              </a:rPr>
              <a:t>-system-profile</a:t>
            </a:r>
            <a:r>
              <a:rPr lang="en-US" sz="1400" dirty="0">
                <a:latin typeface="Huawei Sans" panose="020C0503030203020204" pitchFamily="34" charset="0"/>
              </a:rPr>
              <a:t> </a:t>
            </a:r>
            <a:r>
              <a:rPr lang="en-US" sz="1400" i="1" dirty="0">
                <a:latin typeface="Huawei Sans" panose="020C0503030203020204" pitchFamily="34" charset="0"/>
              </a:rPr>
              <a:t>profile-name</a:t>
            </a:r>
            <a:r>
              <a:rPr lang="en-US" sz="1400" dirty="0">
                <a:latin typeface="Huawei Sans" panose="020C0503030203020204" pitchFamily="34" charset="0"/>
              </a:rPr>
              <a:t>  </a:t>
            </a:r>
          </a:p>
        </p:txBody>
      </p:sp>
      <p:sp>
        <p:nvSpPr>
          <p:cNvPr id="12" name="矩形 11">
            <a:extLst>
              <a:ext uri="{FF2B5EF4-FFF2-40B4-BE49-F238E27FC236}">
                <a16:creationId xmlns:a16="http://schemas.microsoft.com/office/drawing/2014/main" id="{4973578D-07A6-46A5-AF2D-09CB5B7FBB71}"/>
              </a:ext>
            </a:extLst>
          </p:cNvPr>
          <p:cNvSpPr/>
          <p:nvPr/>
        </p:nvSpPr>
        <p:spPr bwMode="gray">
          <a:xfrm>
            <a:off x="433388" y="3772027"/>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Bind the AP system profile to an AP group.</a:t>
            </a:r>
          </a:p>
        </p:txBody>
      </p:sp>
      <p:sp>
        <p:nvSpPr>
          <p:cNvPr id="13" name="矩形 12">
            <a:extLst>
              <a:ext uri="{FF2B5EF4-FFF2-40B4-BE49-F238E27FC236}">
                <a16:creationId xmlns:a16="http://schemas.microsoft.com/office/drawing/2014/main" id="{2D5D1713-00C7-4EF5-9236-340B80D5E4A0}"/>
              </a:ext>
            </a:extLst>
          </p:cNvPr>
          <p:cNvSpPr/>
          <p:nvPr/>
        </p:nvSpPr>
        <p:spPr bwMode="gray">
          <a:xfrm>
            <a:off x="883138" y="4964689"/>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[AC-wlan-ap-0] </a:t>
            </a:r>
            <a:r>
              <a:rPr lang="en-US" sz="1400" b="1" dirty="0" err="1">
                <a:latin typeface="Huawei Sans" panose="020C0503030203020204" pitchFamily="34" charset="0"/>
              </a:rPr>
              <a:t>ap</a:t>
            </a:r>
            <a:r>
              <a:rPr lang="en-US" sz="1400" b="1" dirty="0">
                <a:latin typeface="Huawei Sans" panose="020C0503030203020204" pitchFamily="34" charset="0"/>
              </a:rPr>
              <a:t>-system-profile</a:t>
            </a:r>
            <a:r>
              <a:rPr lang="en-US" sz="1400" dirty="0">
                <a:latin typeface="Huawei Sans" panose="020C0503030203020204" pitchFamily="34" charset="0"/>
              </a:rPr>
              <a:t> </a:t>
            </a:r>
            <a:r>
              <a:rPr lang="en-US" sz="1400" i="1" dirty="0">
                <a:latin typeface="Huawei Sans" panose="020C0503030203020204" pitchFamily="34" charset="0"/>
              </a:rPr>
              <a:t>profile-name</a:t>
            </a:r>
            <a:endParaRPr lang="en-US" altLang="zh-CN" sz="1400" dirty="0">
              <a:latin typeface="Huawei Sans" panose="020C0503030203020204" pitchFamily="34" charset="0"/>
            </a:endParaRPr>
          </a:p>
        </p:txBody>
      </p:sp>
      <p:sp>
        <p:nvSpPr>
          <p:cNvPr id="14" name="矩形 13">
            <a:extLst>
              <a:ext uri="{FF2B5EF4-FFF2-40B4-BE49-F238E27FC236}">
                <a16:creationId xmlns:a16="http://schemas.microsoft.com/office/drawing/2014/main" id="{2700E53A-D3F4-4C13-A291-8A5EE2331A03}"/>
              </a:ext>
            </a:extLst>
          </p:cNvPr>
          <p:cNvSpPr/>
          <p:nvPr/>
        </p:nvSpPr>
        <p:spPr bwMode="gray">
          <a:xfrm>
            <a:off x="446088" y="4594562"/>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Bind the AP system profile to an AP.</a:t>
            </a:r>
          </a:p>
        </p:txBody>
      </p:sp>
      <p:sp>
        <p:nvSpPr>
          <p:cNvPr id="15" name="矩形 14">
            <a:extLst>
              <a:ext uri="{FF2B5EF4-FFF2-40B4-BE49-F238E27FC236}">
                <a16:creationId xmlns:a16="http://schemas.microsoft.com/office/drawing/2014/main" id="{BA0F6050-F6A5-4EEC-A9A4-F28F9D64D843}"/>
              </a:ext>
            </a:extLst>
          </p:cNvPr>
          <p:cNvSpPr/>
          <p:nvPr/>
        </p:nvSpPr>
        <p:spPr bwMode="gray">
          <a:xfrm>
            <a:off x="883138" y="5801890"/>
            <a:ext cx="10604557" cy="523220"/>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err="1">
                <a:latin typeface="Huawei Sans" panose="020C0503030203020204" pitchFamily="34" charset="0"/>
              </a:rPr>
              <a:t>ap</a:t>
            </a:r>
            <a:r>
              <a:rPr lang="en-US" sz="1400" b="1" dirty="0">
                <a:latin typeface="Huawei Sans" panose="020C0503030203020204" pitchFamily="34" charset="0"/>
              </a:rPr>
              <a:t>-reset { all | </a:t>
            </a:r>
            <a:r>
              <a:rPr lang="en-US" sz="1400" b="1" dirty="0" err="1">
                <a:latin typeface="Huawei Sans" panose="020C0503030203020204" pitchFamily="34" charset="0"/>
              </a:rPr>
              <a:t>ap</a:t>
            </a:r>
            <a:r>
              <a:rPr lang="en-US" sz="1400" b="1" dirty="0">
                <a:latin typeface="Huawei Sans" panose="020C0503030203020204" pitchFamily="34" charset="0"/>
              </a:rPr>
              <a:t>-name </a:t>
            </a:r>
            <a:r>
              <a:rPr lang="en-US" sz="1400" i="1" dirty="0" err="1">
                <a:latin typeface="Huawei Sans" panose="020C0503030203020204" pitchFamily="34" charset="0"/>
              </a:rPr>
              <a:t>ap</a:t>
            </a:r>
            <a:r>
              <a:rPr lang="en-US" sz="1400" i="1" dirty="0">
                <a:latin typeface="Huawei Sans" panose="020C0503030203020204" pitchFamily="34" charset="0"/>
              </a:rPr>
              <a:t>-name</a:t>
            </a:r>
            <a:r>
              <a:rPr lang="en-US" sz="1400" b="1"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-mac </a:t>
            </a:r>
            <a:r>
              <a:rPr lang="en-US" sz="1400" i="1" dirty="0" err="1">
                <a:latin typeface="Huawei Sans" panose="020C0503030203020204" pitchFamily="34" charset="0"/>
              </a:rPr>
              <a:t>ap</a:t>
            </a:r>
            <a:r>
              <a:rPr lang="en-US" sz="1400" i="1" dirty="0">
                <a:latin typeface="Huawei Sans" panose="020C0503030203020204" pitchFamily="34" charset="0"/>
              </a:rPr>
              <a:t>-mac</a:t>
            </a:r>
            <a:r>
              <a:rPr lang="en-US" sz="1400" b="1"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-id </a:t>
            </a:r>
            <a:r>
              <a:rPr lang="en-US" sz="1400" i="1" dirty="0" err="1">
                <a:latin typeface="Huawei Sans" panose="020C0503030203020204" pitchFamily="34" charset="0"/>
              </a:rPr>
              <a:t>ap</a:t>
            </a:r>
            <a:r>
              <a:rPr lang="en-US" sz="1400" i="1" dirty="0">
                <a:latin typeface="Huawei Sans" panose="020C0503030203020204" pitchFamily="34" charset="0"/>
              </a:rPr>
              <a:t>-id</a:t>
            </a:r>
            <a:r>
              <a:rPr lang="en-US" sz="1400" b="1"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-group </a:t>
            </a:r>
            <a:r>
              <a:rPr lang="en-US" sz="1400" i="1" dirty="0" err="1">
                <a:latin typeface="Huawei Sans" panose="020C0503030203020204" pitchFamily="34" charset="0"/>
              </a:rPr>
              <a:t>ap</a:t>
            </a:r>
            <a:r>
              <a:rPr lang="en-US" sz="1400" i="1" dirty="0">
                <a:latin typeface="Huawei Sans" panose="020C0503030203020204" pitchFamily="34" charset="0"/>
              </a:rPr>
              <a:t>-group</a:t>
            </a:r>
            <a:r>
              <a:rPr lang="en-US" sz="1400" b="1" dirty="0">
                <a:latin typeface="Huawei Sans" panose="020C0503030203020204" pitchFamily="34" charset="0"/>
              </a:rPr>
              <a:t> | </a:t>
            </a:r>
            <a:r>
              <a:rPr lang="en-US" sz="1400" b="1" dirty="0" err="1">
                <a:latin typeface="Huawei Sans" panose="020C0503030203020204" pitchFamily="34" charset="0"/>
              </a:rPr>
              <a:t>ap</a:t>
            </a:r>
            <a:r>
              <a:rPr lang="en-US" sz="1400" b="1" dirty="0">
                <a:latin typeface="Huawei Sans" panose="020C0503030203020204" pitchFamily="34" charset="0"/>
              </a:rPr>
              <a:t>-type { type </a:t>
            </a:r>
            <a:r>
              <a:rPr lang="en-US" sz="1400" i="1" dirty="0">
                <a:latin typeface="Huawei Sans" panose="020C0503030203020204" pitchFamily="34" charset="0"/>
              </a:rPr>
              <a:t>type-name</a:t>
            </a:r>
            <a:r>
              <a:rPr lang="en-US" sz="1400" b="1" dirty="0">
                <a:latin typeface="Huawei Sans" panose="020C0503030203020204" pitchFamily="34" charset="0"/>
              </a:rPr>
              <a:t> | type-id </a:t>
            </a:r>
            <a:r>
              <a:rPr lang="en-US" sz="1400" i="1" dirty="0" err="1">
                <a:latin typeface="Huawei Sans" panose="020C0503030203020204" pitchFamily="34" charset="0"/>
              </a:rPr>
              <a:t>type-id</a:t>
            </a:r>
            <a:r>
              <a:rPr lang="en-US" sz="1400" b="1" dirty="0">
                <a:latin typeface="Huawei Sans" panose="020C0503030203020204" pitchFamily="34" charset="0"/>
              </a:rPr>
              <a:t> } }</a:t>
            </a:r>
            <a:endParaRPr lang="en-US" altLang="zh-CN" sz="1400" dirty="0">
              <a:latin typeface="Huawei Sans" panose="020C0503030203020204" pitchFamily="34" charset="0"/>
            </a:endParaRPr>
          </a:p>
        </p:txBody>
      </p:sp>
      <p:sp>
        <p:nvSpPr>
          <p:cNvPr id="16" name="矩形 15">
            <a:extLst>
              <a:ext uri="{FF2B5EF4-FFF2-40B4-BE49-F238E27FC236}">
                <a16:creationId xmlns:a16="http://schemas.microsoft.com/office/drawing/2014/main" id="{A4DC4740-2158-4758-B6DF-B2AF7637654F}"/>
              </a:ext>
            </a:extLst>
          </p:cNvPr>
          <p:cNvSpPr/>
          <p:nvPr/>
        </p:nvSpPr>
        <p:spPr bwMode="gray">
          <a:xfrm>
            <a:off x="420688" y="5431763"/>
            <a:ext cx="11089232" cy="338554"/>
          </a:xfrm>
          <a:prstGeom prst="rect">
            <a:avLst/>
          </a:prstGeom>
        </p:spPr>
        <p:txBody>
          <a:bodyPr wrap="square">
            <a:spAutoFit/>
          </a:bodyPr>
          <a:lstStyle/>
          <a:p>
            <a:pPr marL="342900" indent="-342900" fontAlgn="ctr">
              <a:buFont typeface="+mj-lt"/>
              <a:buAutoNum type="arabicPeriod" startAt="6"/>
            </a:pPr>
            <a:r>
              <a:rPr lang="en-US" sz="1600" dirty="0">
                <a:latin typeface="Huawei Sans" panose="020C0503030203020204" pitchFamily="34" charset="0"/>
              </a:rPr>
              <a:t>Restart APs to make the dual-link HSB function take effect.</a:t>
            </a:r>
          </a:p>
        </p:txBody>
      </p:sp>
      <p:sp>
        <p:nvSpPr>
          <p:cNvPr id="20"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21"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22"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362838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9C69C2D9-8CB4-483F-A37C-5E6A90DEDB49}"/>
              </a:ext>
            </a:extLst>
          </p:cNvPr>
          <p:cNvSpPr>
            <a:spLocks noGrp="1"/>
          </p:cNvSpPr>
          <p:nvPr>
            <p:ph type="title"/>
          </p:nvPr>
        </p:nvSpPr>
        <p:spPr bwMode="gray"/>
        <p:txBody>
          <a:bodyPr/>
          <a:lstStyle/>
          <a:p>
            <a:pPr fontAlgn="ctr"/>
            <a:r>
              <a:rPr lang="en-US" dirty="0">
                <a:latin typeface="Huawei Sans" panose="020C0503030203020204" pitchFamily="34" charset="0"/>
              </a:rPr>
              <a:t>Large-Scale WLAN Characteristics</a:t>
            </a:r>
          </a:p>
        </p:txBody>
      </p:sp>
      <p:grpSp>
        <p:nvGrpSpPr>
          <p:cNvPr id="7" name="组合 6">
            <a:extLst>
              <a:ext uri="{FF2B5EF4-FFF2-40B4-BE49-F238E27FC236}">
                <a16:creationId xmlns:a16="http://schemas.microsoft.com/office/drawing/2014/main" id="{BA90E680-A1DC-42B2-B37D-F3BAEA0EE953}"/>
              </a:ext>
            </a:extLst>
          </p:cNvPr>
          <p:cNvGrpSpPr/>
          <p:nvPr/>
        </p:nvGrpSpPr>
        <p:grpSpPr bwMode="gray">
          <a:xfrm>
            <a:off x="538554" y="1244650"/>
            <a:ext cx="5507003" cy="2520000"/>
            <a:chOff x="553091" y="1244650"/>
            <a:chExt cx="5400000" cy="2448000"/>
          </a:xfrm>
        </p:grpSpPr>
        <p:sp>
          <p:nvSpPr>
            <p:cNvPr id="11"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7E063A6A-40D1-4025-89C7-C6688F9CC753}"/>
                </a:ext>
              </a:extLst>
            </p:cNvPr>
            <p:cNvSpPr/>
            <p:nvPr/>
          </p:nvSpPr>
          <p:spPr bwMode="gray">
            <a:xfrm>
              <a:off x="553091" y="1244650"/>
              <a:ext cx="5400000" cy="2448000"/>
            </a:xfrm>
            <a:prstGeom prst="rect">
              <a:avLst/>
            </a:prstGeom>
            <a:solidFill>
              <a:srgbClr val="41A5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0000" rtlCol="0" anchor="ctr">
              <a:noAutofit/>
            </a:bodyPr>
            <a:lstStyle/>
            <a:p>
              <a:pPr algn="ctr" fontAlgn="ctr"/>
              <a:r>
                <a:rPr lang="en-US" sz="2000" dirty="0">
                  <a:solidFill>
                    <a:schemeClr val="lt1">
                      <a:alpha val="80000"/>
                    </a:schemeClr>
                  </a:solidFill>
                  <a:latin typeface="Huawei Sans" panose="020C0503030203020204" pitchFamily="34" charset="0"/>
                  <a:ea typeface="+mj-ea"/>
                </a:rPr>
                <a:t>                                   </a:t>
              </a:r>
              <a:endParaRPr lang="en-US" altLang="zh-CN" sz="2000" dirty="0">
                <a:solidFill>
                  <a:schemeClr val="lt1">
                    <a:alpha val="80000"/>
                  </a:schemeClr>
                </a:solidFill>
                <a:latin typeface="Huawei Sans" panose="020C0503030203020204" pitchFamily="34" charset="0"/>
                <a:ea typeface="+mj-ea"/>
              </a:endParaRPr>
            </a:p>
          </p:txBody>
        </p:sp>
        <p:grpSp>
          <p:nvGrpSpPr>
            <p:cNvPr id="41" name="组合 46372">
              <a:extLst>
                <a:ext uri="{FF2B5EF4-FFF2-40B4-BE49-F238E27FC236}">
                  <a16:creationId xmlns:a16="http://schemas.microsoft.com/office/drawing/2014/main" id="{2CED2B5E-6461-46D5-BFB1-AF284068F90B}"/>
                </a:ext>
              </a:extLst>
            </p:cNvPr>
            <p:cNvGrpSpPr>
              <a:grpSpLocks/>
            </p:cNvGrpSpPr>
            <p:nvPr/>
          </p:nvGrpSpPr>
          <p:grpSpPr bwMode="gray">
            <a:xfrm>
              <a:off x="1023823" y="2047879"/>
              <a:ext cx="1048371" cy="841542"/>
              <a:chOff x="692150" y="2405063"/>
              <a:chExt cx="585788" cy="471488"/>
            </a:xfrm>
          </p:grpSpPr>
          <p:sp>
            <p:nvSpPr>
              <p:cNvPr id="42" name="Freeform 54">
                <a:extLst>
                  <a:ext uri="{FF2B5EF4-FFF2-40B4-BE49-F238E27FC236}">
                    <a16:creationId xmlns:a16="http://schemas.microsoft.com/office/drawing/2014/main" id="{D7648CEC-D1B2-4798-8855-D6F8D5117852}"/>
                  </a:ext>
                </a:extLst>
              </p:cNvPr>
              <p:cNvSpPr>
                <a:spLocks/>
              </p:cNvSpPr>
              <p:nvPr/>
            </p:nvSpPr>
            <p:spPr bwMode="gray">
              <a:xfrm>
                <a:off x="692150" y="2405063"/>
                <a:ext cx="585788" cy="471488"/>
              </a:xfrm>
              <a:custGeom>
                <a:avLst/>
                <a:gdLst>
                  <a:gd name="T0" fmla="*/ 2147483646 w 1398"/>
                  <a:gd name="T1" fmla="*/ 0 h 1123"/>
                  <a:gd name="T2" fmla="*/ 2147483646 w 1398"/>
                  <a:gd name="T3" fmla="*/ 0 h 1123"/>
                  <a:gd name="T4" fmla="*/ 2147483646 w 1398"/>
                  <a:gd name="T5" fmla="*/ 0 h 1123"/>
                  <a:gd name="T6" fmla="*/ 0 w 1398"/>
                  <a:gd name="T7" fmla="*/ 2147483646 h 1123"/>
                  <a:gd name="T8" fmla="*/ 0 w 1398"/>
                  <a:gd name="T9" fmla="*/ 2147483646 h 1123"/>
                  <a:gd name="T10" fmla="*/ 2147483646 w 1398"/>
                  <a:gd name="T11" fmla="*/ 2147483646 h 1123"/>
                  <a:gd name="T12" fmla="*/ 2147483646 w 1398"/>
                  <a:gd name="T13" fmla="*/ 2147483646 h 1123"/>
                  <a:gd name="T14" fmla="*/ 2147483646 w 1398"/>
                  <a:gd name="T15" fmla="*/ 2147483646 h 1123"/>
                  <a:gd name="T16" fmla="*/ 2147483646 w 1398"/>
                  <a:gd name="T17" fmla="*/ 2147483646 h 1123"/>
                  <a:gd name="T18" fmla="*/ 2147483646 w 1398"/>
                  <a:gd name="T19" fmla="*/ 2147483646 h 1123"/>
                  <a:gd name="T20" fmla="*/ 2147483646 w 1398"/>
                  <a:gd name="T21" fmla="*/ 2147483646 h 1123"/>
                  <a:gd name="T22" fmla="*/ 2147483646 w 1398"/>
                  <a:gd name="T23" fmla="*/ 2147483646 h 1123"/>
                  <a:gd name="T24" fmla="*/ 2147483646 w 1398"/>
                  <a:gd name="T25" fmla="*/ 2147483646 h 1123"/>
                  <a:gd name="T26" fmla="*/ 2147483646 w 1398"/>
                  <a:gd name="T27" fmla="*/ 2147483646 h 1123"/>
                  <a:gd name="T28" fmla="*/ 2147483646 w 1398"/>
                  <a:gd name="T29" fmla="*/ 2147483646 h 1123"/>
                  <a:gd name="T30" fmla="*/ 2147483646 w 1398"/>
                  <a:gd name="T31" fmla="*/ 2147483646 h 1123"/>
                  <a:gd name="T32" fmla="*/ 2147483646 w 1398"/>
                  <a:gd name="T33" fmla="*/ 2147483646 h 1123"/>
                  <a:gd name="T34" fmla="*/ 2147483646 w 1398"/>
                  <a:gd name="T35" fmla="*/ 2147483646 h 1123"/>
                  <a:gd name="T36" fmla="*/ 2147483646 w 1398"/>
                  <a:gd name="T37" fmla="*/ 2147483646 h 1123"/>
                  <a:gd name="T38" fmla="*/ 2147483646 w 1398"/>
                  <a:gd name="T39" fmla="*/ 2147483646 h 1123"/>
                  <a:gd name="T40" fmla="*/ 2147483646 w 1398"/>
                  <a:gd name="T41" fmla="*/ 2147483646 h 1123"/>
                  <a:gd name="T42" fmla="*/ 2147483646 w 1398"/>
                  <a:gd name="T43" fmla="*/ 2147483646 h 1123"/>
                  <a:gd name="T44" fmla="*/ 2147483646 w 1398"/>
                  <a:gd name="T45" fmla="*/ 2147483646 h 1123"/>
                  <a:gd name="T46" fmla="*/ 2147483646 w 1398"/>
                  <a:gd name="T47" fmla="*/ 0 h 1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98" h="1123">
                    <a:moveTo>
                      <a:pt x="1331" y="0"/>
                    </a:moveTo>
                    <a:lnTo>
                      <a:pt x="1331" y="0"/>
                    </a:lnTo>
                    <a:lnTo>
                      <a:pt x="68" y="0"/>
                    </a:lnTo>
                    <a:cubicBezTo>
                      <a:pt x="30" y="0"/>
                      <a:pt x="0" y="30"/>
                      <a:pt x="0" y="67"/>
                    </a:cubicBezTo>
                    <a:lnTo>
                      <a:pt x="0" y="1020"/>
                    </a:lnTo>
                    <a:cubicBezTo>
                      <a:pt x="0" y="1057"/>
                      <a:pt x="30" y="1087"/>
                      <a:pt x="68" y="1087"/>
                    </a:cubicBezTo>
                    <a:lnTo>
                      <a:pt x="872" y="1087"/>
                    </a:lnTo>
                    <a:cubicBezTo>
                      <a:pt x="884" y="1108"/>
                      <a:pt x="906" y="1123"/>
                      <a:pt x="932" y="1123"/>
                    </a:cubicBezTo>
                    <a:cubicBezTo>
                      <a:pt x="970" y="1123"/>
                      <a:pt x="1002" y="1092"/>
                      <a:pt x="1002" y="1053"/>
                    </a:cubicBezTo>
                    <a:cubicBezTo>
                      <a:pt x="1002" y="1015"/>
                      <a:pt x="970" y="984"/>
                      <a:pt x="932" y="984"/>
                    </a:cubicBezTo>
                    <a:cubicBezTo>
                      <a:pt x="905" y="984"/>
                      <a:pt x="883" y="999"/>
                      <a:pt x="871" y="1021"/>
                    </a:cubicBezTo>
                    <a:lnTo>
                      <a:pt x="67" y="1020"/>
                    </a:lnTo>
                    <a:lnTo>
                      <a:pt x="68" y="66"/>
                    </a:lnTo>
                    <a:lnTo>
                      <a:pt x="1332" y="67"/>
                    </a:lnTo>
                    <a:lnTo>
                      <a:pt x="1331" y="1021"/>
                    </a:lnTo>
                    <a:lnTo>
                      <a:pt x="1206" y="1021"/>
                    </a:lnTo>
                    <a:cubicBezTo>
                      <a:pt x="1194" y="999"/>
                      <a:pt x="1172" y="984"/>
                      <a:pt x="1145" y="984"/>
                    </a:cubicBezTo>
                    <a:cubicBezTo>
                      <a:pt x="1107" y="984"/>
                      <a:pt x="1076" y="1015"/>
                      <a:pt x="1076" y="1053"/>
                    </a:cubicBezTo>
                    <a:cubicBezTo>
                      <a:pt x="1076" y="1092"/>
                      <a:pt x="1107" y="1123"/>
                      <a:pt x="1145" y="1123"/>
                    </a:cubicBezTo>
                    <a:cubicBezTo>
                      <a:pt x="1171" y="1123"/>
                      <a:pt x="1193" y="1108"/>
                      <a:pt x="1205" y="1087"/>
                    </a:cubicBezTo>
                    <a:lnTo>
                      <a:pt x="1331" y="1087"/>
                    </a:lnTo>
                    <a:cubicBezTo>
                      <a:pt x="1368" y="1087"/>
                      <a:pt x="1398" y="1057"/>
                      <a:pt x="1398" y="1020"/>
                    </a:cubicBezTo>
                    <a:lnTo>
                      <a:pt x="1398" y="67"/>
                    </a:lnTo>
                    <a:cubicBezTo>
                      <a:pt x="1398" y="30"/>
                      <a:pt x="1368" y="0"/>
                      <a:pt x="1331" y="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3" name="Freeform 55">
                <a:extLst>
                  <a:ext uri="{FF2B5EF4-FFF2-40B4-BE49-F238E27FC236}">
                    <a16:creationId xmlns:a16="http://schemas.microsoft.com/office/drawing/2014/main" id="{4CEADFEA-243F-476E-9DFB-17235E2A20AF}"/>
                  </a:ext>
                </a:extLst>
              </p:cNvPr>
              <p:cNvSpPr>
                <a:spLocks noEditPoints="1"/>
              </p:cNvSpPr>
              <p:nvPr/>
            </p:nvSpPr>
            <p:spPr bwMode="gray">
              <a:xfrm>
                <a:off x="811213" y="2466976"/>
                <a:ext cx="349250" cy="160338"/>
              </a:xfrm>
              <a:custGeom>
                <a:avLst/>
                <a:gdLst>
                  <a:gd name="T0" fmla="*/ 2147483646 w 831"/>
                  <a:gd name="T1" fmla="*/ 2147483646 h 380"/>
                  <a:gd name="T2" fmla="*/ 2147483646 w 831"/>
                  <a:gd name="T3" fmla="*/ 2147483646 h 380"/>
                  <a:gd name="T4" fmla="*/ 2147483646 w 831"/>
                  <a:gd name="T5" fmla="*/ 2147483646 h 380"/>
                  <a:gd name="T6" fmla="*/ 2147483646 w 831"/>
                  <a:gd name="T7" fmla="*/ 2147483646 h 380"/>
                  <a:gd name="T8" fmla="*/ 2147483646 w 831"/>
                  <a:gd name="T9" fmla="*/ 2147483646 h 380"/>
                  <a:gd name="T10" fmla="*/ 2147483646 w 831"/>
                  <a:gd name="T11" fmla="*/ 2147483646 h 380"/>
                  <a:gd name="T12" fmla="*/ 2147483646 w 831"/>
                  <a:gd name="T13" fmla="*/ 2147483646 h 380"/>
                  <a:gd name="T14" fmla="*/ 2147483646 w 831"/>
                  <a:gd name="T15" fmla="*/ 2147483646 h 380"/>
                  <a:gd name="T16" fmla="*/ 2147483646 w 831"/>
                  <a:gd name="T17" fmla="*/ 2147483646 h 380"/>
                  <a:gd name="T18" fmla="*/ 2147483646 w 831"/>
                  <a:gd name="T19" fmla="*/ 0 h 380"/>
                  <a:gd name="T20" fmla="*/ 2147483646 w 831"/>
                  <a:gd name="T21" fmla="*/ 0 h 380"/>
                  <a:gd name="T22" fmla="*/ 0 w 831"/>
                  <a:gd name="T23" fmla="*/ 2147483646 h 380"/>
                  <a:gd name="T24" fmla="*/ 0 w 831"/>
                  <a:gd name="T25" fmla="*/ 2147483646 h 380"/>
                  <a:gd name="T26" fmla="*/ 2147483646 w 831"/>
                  <a:gd name="T27" fmla="*/ 2147483646 h 380"/>
                  <a:gd name="T28" fmla="*/ 2147483646 w 831"/>
                  <a:gd name="T29" fmla="*/ 2147483646 h 380"/>
                  <a:gd name="T30" fmla="*/ 2147483646 w 831"/>
                  <a:gd name="T31" fmla="*/ 2147483646 h 3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31" h="380">
                    <a:moveTo>
                      <a:pt x="791" y="340"/>
                    </a:moveTo>
                    <a:lnTo>
                      <a:pt x="791" y="340"/>
                    </a:lnTo>
                    <a:lnTo>
                      <a:pt x="40" y="340"/>
                    </a:lnTo>
                    <a:lnTo>
                      <a:pt x="40" y="40"/>
                    </a:lnTo>
                    <a:lnTo>
                      <a:pt x="791" y="40"/>
                    </a:lnTo>
                    <a:lnTo>
                      <a:pt x="791" y="340"/>
                    </a:lnTo>
                    <a:close/>
                    <a:moveTo>
                      <a:pt x="831" y="347"/>
                    </a:moveTo>
                    <a:lnTo>
                      <a:pt x="831" y="347"/>
                    </a:lnTo>
                    <a:lnTo>
                      <a:pt x="831" y="33"/>
                    </a:lnTo>
                    <a:cubicBezTo>
                      <a:pt x="831" y="15"/>
                      <a:pt x="816" y="0"/>
                      <a:pt x="798" y="0"/>
                    </a:cubicBezTo>
                    <a:lnTo>
                      <a:pt x="33" y="0"/>
                    </a:lnTo>
                    <a:cubicBezTo>
                      <a:pt x="15" y="0"/>
                      <a:pt x="0" y="15"/>
                      <a:pt x="0" y="33"/>
                    </a:cubicBezTo>
                    <a:lnTo>
                      <a:pt x="0" y="347"/>
                    </a:lnTo>
                    <a:cubicBezTo>
                      <a:pt x="0" y="365"/>
                      <a:pt x="15" y="380"/>
                      <a:pt x="33" y="380"/>
                    </a:cubicBezTo>
                    <a:lnTo>
                      <a:pt x="798" y="380"/>
                    </a:lnTo>
                    <a:cubicBezTo>
                      <a:pt x="816" y="380"/>
                      <a:pt x="831" y="365"/>
                      <a:pt x="831" y="34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4" name="Freeform 56">
                <a:extLst>
                  <a:ext uri="{FF2B5EF4-FFF2-40B4-BE49-F238E27FC236}">
                    <a16:creationId xmlns:a16="http://schemas.microsoft.com/office/drawing/2014/main" id="{A2F5513F-CA9C-4E01-BE36-9AD7FBE2BE45}"/>
                  </a:ext>
                </a:extLst>
              </p:cNvPr>
              <p:cNvSpPr>
                <a:spLocks/>
              </p:cNvSpPr>
              <p:nvPr/>
            </p:nvSpPr>
            <p:spPr bwMode="gray">
              <a:xfrm>
                <a:off x="820738" y="2676526"/>
                <a:ext cx="330200" cy="14288"/>
              </a:xfrm>
              <a:custGeom>
                <a:avLst/>
                <a:gdLst>
                  <a:gd name="T0" fmla="*/ 2147483646 w 787"/>
                  <a:gd name="T1" fmla="*/ 0 h 34"/>
                  <a:gd name="T2" fmla="*/ 2147483646 w 787"/>
                  <a:gd name="T3" fmla="*/ 0 h 34"/>
                  <a:gd name="T4" fmla="*/ 0 w 787"/>
                  <a:gd name="T5" fmla="*/ 0 h 34"/>
                  <a:gd name="T6" fmla="*/ 0 w 787"/>
                  <a:gd name="T7" fmla="*/ 2147483646 h 34"/>
                  <a:gd name="T8" fmla="*/ 2147483646 w 787"/>
                  <a:gd name="T9" fmla="*/ 2147483646 h 34"/>
                  <a:gd name="T10" fmla="*/ 2147483646 w 787"/>
                  <a:gd name="T11" fmla="*/ 0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7" h="34">
                    <a:moveTo>
                      <a:pt x="787" y="0"/>
                    </a:moveTo>
                    <a:lnTo>
                      <a:pt x="787" y="0"/>
                    </a:lnTo>
                    <a:lnTo>
                      <a:pt x="0" y="0"/>
                    </a:lnTo>
                    <a:lnTo>
                      <a:pt x="0" y="34"/>
                    </a:lnTo>
                    <a:lnTo>
                      <a:pt x="787" y="34"/>
                    </a:lnTo>
                    <a:lnTo>
                      <a:pt x="787"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5" name="Freeform 57">
                <a:extLst>
                  <a:ext uri="{FF2B5EF4-FFF2-40B4-BE49-F238E27FC236}">
                    <a16:creationId xmlns:a16="http://schemas.microsoft.com/office/drawing/2014/main" id="{83A1FAE7-E0D8-4D06-B27C-0B683954CC4F}"/>
                  </a:ext>
                </a:extLst>
              </p:cNvPr>
              <p:cNvSpPr>
                <a:spLocks/>
              </p:cNvSpPr>
              <p:nvPr/>
            </p:nvSpPr>
            <p:spPr bwMode="gray">
              <a:xfrm>
                <a:off x="779463" y="2735263"/>
                <a:ext cx="411163" cy="55563"/>
              </a:xfrm>
              <a:custGeom>
                <a:avLst/>
                <a:gdLst>
                  <a:gd name="T0" fmla="*/ 2147483646 w 979"/>
                  <a:gd name="T1" fmla="*/ 2147483646 h 131"/>
                  <a:gd name="T2" fmla="*/ 2147483646 w 979"/>
                  <a:gd name="T3" fmla="*/ 2147483646 h 131"/>
                  <a:gd name="T4" fmla="*/ 2147483646 w 979"/>
                  <a:gd name="T5" fmla="*/ 2147483646 h 131"/>
                  <a:gd name="T6" fmla="*/ 2147483646 w 979"/>
                  <a:gd name="T7" fmla="*/ 2147483646 h 131"/>
                  <a:gd name="T8" fmla="*/ 2147483646 w 979"/>
                  <a:gd name="T9" fmla="*/ 2147483646 h 131"/>
                  <a:gd name="T10" fmla="*/ 2147483646 w 979"/>
                  <a:gd name="T11" fmla="*/ 2147483646 h 131"/>
                  <a:gd name="T12" fmla="*/ 2147483646 w 979"/>
                  <a:gd name="T13" fmla="*/ 2147483646 h 131"/>
                  <a:gd name="T14" fmla="*/ 2147483646 w 979"/>
                  <a:gd name="T15" fmla="*/ 2147483646 h 131"/>
                  <a:gd name="T16" fmla="*/ 2147483646 w 979"/>
                  <a:gd name="T17" fmla="*/ 0 h 131"/>
                  <a:gd name="T18" fmla="*/ 0 w 979"/>
                  <a:gd name="T19" fmla="*/ 0 h 131"/>
                  <a:gd name="T20" fmla="*/ 0 w 979"/>
                  <a:gd name="T21" fmla="*/ 2147483646 h 131"/>
                  <a:gd name="T22" fmla="*/ 2147483646 w 979"/>
                  <a:gd name="T23" fmla="*/ 2147483646 h 131"/>
                  <a:gd name="T24" fmla="*/ 2147483646 w 979"/>
                  <a:gd name="T25" fmla="*/ 2147483646 h 131"/>
                  <a:gd name="T26" fmla="*/ 2147483646 w 979"/>
                  <a:gd name="T27" fmla="*/ 2147483646 h 131"/>
                  <a:gd name="T28" fmla="*/ 2147483646 w 979"/>
                  <a:gd name="T29" fmla="*/ 2147483646 h 131"/>
                  <a:gd name="T30" fmla="*/ 2147483646 w 979"/>
                  <a:gd name="T31" fmla="*/ 2147483646 h 131"/>
                  <a:gd name="T32" fmla="*/ 2147483646 w 979"/>
                  <a:gd name="T33" fmla="*/ 2147483646 h 131"/>
                  <a:gd name="T34" fmla="*/ 2147483646 w 979"/>
                  <a:gd name="T35" fmla="*/ 2147483646 h 131"/>
                  <a:gd name="T36" fmla="*/ 2147483646 w 979"/>
                  <a:gd name="T37" fmla="*/ 2147483646 h 131"/>
                  <a:gd name="T38" fmla="*/ 2147483646 w 979"/>
                  <a:gd name="T39" fmla="*/ 2147483646 h 131"/>
                  <a:gd name="T40" fmla="*/ 2147483646 w 979"/>
                  <a:gd name="T41" fmla="*/ 2147483646 h 131"/>
                  <a:gd name="T42" fmla="*/ 2147483646 w 979"/>
                  <a:gd name="T43" fmla="*/ 2147483646 h 1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79" h="131">
                    <a:moveTo>
                      <a:pt x="641" y="131"/>
                    </a:moveTo>
                    <a:lnTo>
                      <a:pt x="641" y="131"/>
                    </a:lnTo>
                    <a:lnTo>
                      <a:pt x="641" y="35"/>
                    </a:lnTo>
                    <a:lnTo>
                      <a:pt x="875" y="35"/>
                    </a:lnTo>
                    <a:lnTo>
                      <a:pt x="875" y="131"/>
                    </a:lnTo>
                    <a:lnTo>
                      <a:pt x="909" y="131"/>
                    </a:lnTo>
                    <a:lnTo>
                      <a:pt x="909" y="35"/>
                    </a:lnTo>
                    <a:lnTo>
                      <a:pt x="979" y="35"/>
                    </a:lnTo>
                    <a:lnTo>
                      <a:pt x="979" y="0"/>
                    </a:lnTo>
                    <a:lnTo>
                      <a:pt x="0" y="0"/>
                    </a:lnTo>
                    <a:lnTo>
                      <a:pt x="0" y="35"/>
                    </a:lnTo>
                    <a:lnTo>
                      <a:pt x="70" y="35"/>
                    </a:lnTo>
                    <a:lnTo>
                      <a:pt x="70" y="131"/>
                    </a:lnTo>
                    <a:lnTo>
                      <a:pt x="104" y="131"/>
                    </a:lnTo>
                    <a:lnTo>
                      <a:pt x="104" y="35"/>
                    </a:lnTo>
                    <a:lnTo>
                      <a:pt x="338" y="35"/>
                    </a:lnTo>
                    <a:lnTo>
                      <a:pt x="338" y="131"/>
                    </a:lnTo>
                    <a:lnTo>
                      <a:pt x="372" y="131"/>
                    </a:lnTo>
                    <a:lnTo>
                      <a:pt x="372" y="35"/>
                    </a:lnTo>
                    <a:lnTo>
                      <a:pt x="606" y="35"/>
                    </a:lnTo>
                    <a:lnTo>
                      <a:pt x="606" y="131"/>
                    </a:lnTo>
                    <a:lnTo>
                      <a:pt x="641" y="131"/>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6" name="Freeform 58">
                <a:extLst>
                  <a:ext uri="{FF2B5EF4-FFF2-40B4-BE49-F238E27FC236}">
                    <a16:creationId xmlns:a16="http://schemas.microsoft.com/office/drawing/2014/main" id="{23A26B8B-5F7D-498E-8BEF-D5E56DEE24AF}"/>
                  </a:ext>
                </a:extLst>
              </p:cNvPr>
              <p:cNvSpPr>
                <a:spLocks noEditPoints="1"/>
              </p:cNvSpPr>
              <p:nvPr/>
            </p:nvSpPr>
            <p:spPr bwMode="gray">
              <a:xfrm>
                <a:off x="869950" y="2517776"/>
                <a:ext cx="69850" cy="58738"/>
              </a:xfrm>
              <a:custGeom>
                <a:avLst/>
                <a:gdLst>
                  <a:gd name="T0" fmla="*/ 2147483646 w 167"/>
                  <a:gd name="T1" fmla="*/ 2147483646 h 139"/>
                  <a:gd name="T2" fmla="*/ 2147483646 w 167"/>
                  <a:gd name="T3" fmla="*/ 2147483646 h 139"/>
                  <a:gd name="T4" fmla="*/ 2147483646 w 167"/>
                  <a:gd name="T5" fmla="*/ 2147483646 h 139"/>
                  <a:gd name="T6" fmla="*/ 2147483646 w 167"/>
                  <a:gd name="T7" fmla="*/ 2147483646 h 139"/>
                  <a:gd name="T8" fmla="*/ 2147483646 w 167"/>
                  <a:gd name="T9" fmla="*/ 2147483646 h 139"/>
                  <a:gd name="T10" fmla="*/ 2147483646 w 167"/>
                  <a:gd name="T11" fmla="*/ 2147483646 h 139"/>
                  <a:gd name="T12" fmla="*/ 2147483646 w 167"/>
                  <a:gd name="T13" fmla="*/ 2147483646 h 139"/>
                  <a:gd name="T14" fmla="*/ 2147483646 w 167"/>
                  <a:gd name="T15" fmla="*/ 2147483646 h 139"/>
                  <a:gd name="T16" fmla="*/ 2147483646 w 167"/>
                  <a:gd name="T17" fmla="*/ 2147483646 h 139"/>
                  <a:gd name="T18" fmla="*/ 2147483646 w 167"/>
                  <a:gd name="T19" fmla="*/ 0 h 139"/>
                  <a:gd name="T20" fmla="*/ 2147483646 w 167"/>
                  <a:gd name="T21" fmla="*/ 0 h 139"/>
                  <a:gd name="T22" fmla="*/ 0 w 167"/>
                  <a:gd name="T23" fmla="*/ 0 h 139"/>
                  <a:gd name="T24" fmla="*/ 0 w 167"/>
                  <a:gd name="T25" fmla="*/ 2147483646 h 139"/>
                  <a:gd name="T26" fmla="*/ 2147483646 w 167"/>
                  <a:gd name="T27" fmla="*/ 2147483646 h 139"/>
                  <a:gd name="T28" fmla="*/ 2147483646 w 167"/>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7" h="139">
                    <a:moveTo>
                      <a:pt x="140" y="113"/>
                    </a:moveTo>
                    <a:lnTo>
                      <a:pt x="140" y="113"/>
                    </a:lnTo>
                    <a:lnTo>
                      <a:pt x="117" y="113"/>
                    </a:lnTo>
                    <a:cubicBezTo>
                      <a:pt x="110" y="102"/>
                      <a:pt x="97" y="95"/>
                      <a:pt x="84" y="95"/>
                    </a:cubicBezTo>
                    <a:cubicBezTo>
                      <a:pt x="70" y="95"/>
                      <a:pt x="58" y="102"/>
                      <a:pt x="51" y="113"/>
                    </a:cubicBezTo>
                    <a:lnTo>
                      <a:pt x="27" y="113"/>
                    </a:lnTo>
                    <a:lnTo>
                      <a:pt x="27" y="27"/>
                    </a:lnTo>
                    <a:lnTo>
                      <a:pt x="140" y="27"/>
                    </a:lnTo>
                    <a:lnTo>
                      <a:pt x="140" y="113"/>
                    </a:lnTo>
                    <a:close/>
                    <a:moveTo>
                      <a:pt x="167" y="0"/>
                    </a:moveTo>
                    <a:lnTo>
                      <a:pt x="167" y="0"/>
                    </a:lnTo>
                    <a:lnTo>
                      <a:pt x="0" y="0"/>
                    </a:lnTo>
                    <a:lnTo>
                      <a:pt x="0" y="139"/>
                    </a:lnTo>
                    <a:lnTo>
                      <a:pt x="167" y="139"/>
                    </a:lnTo>
                    <a:lnTo>
                      <a:pt x="167"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7" name="Freeform 59">
                <a:extLst>
                  <a:ext uri="{FF2B5EF4-FFF2-40B4-BE49-F238E27FC236}">
                    <a16:creationId xmlns:a16="http://schemas.microsoft.com/office/drawing/2014/main" id="{79482E9E-8ADF-444C-8213-B514E9279443}"/>
                  </a:ext>
                </a:extLst>
              </p:cNvPr>
              <p:cNvSpPr>
                <a:spLocks/>
              </p:cNvSpPr>
              <p:nvPr/>
            </p:nvSpPr>
            <p:spPr bwMode="gray">
              <a:xfrm>
                <a:off x="893763" y="2538413"/>
                <a:ext cx="20638" cy="19050"/>
              </a:xfrm>
              <a:custGeom>
                <a:avLst/>
                <a:gdLst>
                  <a:gd name="T0" fmla="*/ 2147483646 w 47"/>
                  <a:gd name="T1" fmla="*/ 2147483646 h 47"/>
                  <a:gd name="T2" fmla="*/ 2147483646 w 47"/>
                  <a:gd name="T3" fmla="*/ 2147483646 h 47"/>
                  <a:gd name="T4" fmla="*/ 2147483646 w 47"/>
                  <a:gd name="T5" fmla="*/ 0 h 47"/>
                  <a:gd name="T6" fmla="*/ 0 w 47"/>
                  <a:gd name="T7" fmla="*/ 2147483646 h 47"/>
                  <a:gd name="T8" fmla="*/ 2147483646 w 47"/>
                  <a:gd name="T9" fmla="*/ 2147483646 h 47"/>
                  <a:gd name="T10" fmla="*/ 2147483646 w 47"/>
                  <a:gd name="T11" fmla="*/ 2147483646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47">
                    <a:moveTo>
                      <a:pt x="47" y="24"/>
                    </a:moveTo>
                    <a:lnTo>
                      <a:pt x="47" y="24"/>
                    </a:lnTo>
                    <a:cubicBezTo>
                      <a:pt x="47" y="11"/>
                      <a:pt x="37" y="0"/>
                      <a:pt x="24" y="0"/>
                    </a:cubicBezTo>
                    <a:cubicBezTo>
                      <a:pt x="11" y="0"/>
                      <a:pt x="0" y="11"/>
                      <a:pt x="0" y="24"/>
                    </a:cubicBezTo>
                    <a:cubicBezTo>
                      <a:pt x="0" y="37"/>
                      <a:pt x="11" y="47"/>
                      <a:pt x="24" y="47"/>
                    </a:cubicBezTo>
                    <a:cubicBezTo>
                      <a:pt x="37" y="47"/>
                      <a:pt x="47" y="37"/>
                      <a:pt x="47" y="2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8" name="Freeform 60">
                <a:extLst>
                  <a:ext uri="{FF2B5EF4-FFF2-40B4-BE49-F238E27FC236}">
                    <a16:creationId xmlns:a16="http://schemas.microsoft.com/office/drawing/2014/main" id="{BE093447-E187-4B18-9E55-D0D7F7DB4B99}"/>
                  </a:ext>
                </a:extLst>
              </p:cNvPr>
              <p:cNvSpPr>
                <a:spLocks noEditPoints="1"/>
              </p:cNvSpPr>
              <p:nvPr/>
            </p:nvSpPr>
            <p:spPr bwMode="gray">
              <a:xfrm>
                <a:off x="950913" y="2517776"/>
                <a:ext cx="69850" cy="58738"/>
              </a:xfrm>
              <a:custGeom>
                <a:avLst/>
                <a:gdLst>
                  <a:gd name="T0" fmla="*/ 2147483646 w 167"/>
                  <a:gd name="T1" fmla="*/ 2147483646 h 139"/>
                  <a:gd name="T2" fmla="*/ 2147483646 w 167"/>
                  <a:gd name="T3" fmla="*/ 2147483646 h 139"/>
                  <a:gd name="T4" fmla="*/ 2147483646 w 167"/>
                  <a:gd name="T5" fmla="*/ 2147483646 h 139"/>
                  <a:gd name="T6" fmla="*/ 2147483646 w 167"/>
                  <a:gd name="T7" fmla="*/ 2147483646 h 139"/>
                  <a:gd name="T8" fmla="*/ 2147483646 w 167"/>
                  <a:gd name="T9" fmla="*/ 2147483646 h 139"/>
                  <a:gd name="T10" fmla="*/ 2147483646 w 167"/>
                  <a:gd name="T11" fmla="*/ 2147483646 h 139"/>
                  <a:gd name="T12" fmla="*/ 2147483646 w 167"/>
                  <a:gd name="T13" fmla="*/ 2147483646 h 139"/>
                  <a:gd name="T14" fmla="*/ 2147483646 w 167"/>
                  <a:gd name="T15" fmla="*/ 2147483646 h 139"/>
                  <a:gd name="T16" fmla="*/ 2147483646 w 167"/>
                  <a:gd name="T17" fmla="*/ 2147483646 h 139"/>
                  <a:gd name="T18" fmla="*/ 2147483646 w 167"/>
                  <a:gd name="T19" fmla="*/ 0 h 139"/>
                  <a:gd name="T20" fmla="*/ 2147483646 w 167"/>
                  <a:gd name="T21" fmla="*/ 0 h 139"/>
                  <a:gd name="T22" fmla="*/ 0 w 167"/>
                  <a:gd name="T23" fmla="*/ 0 h 139"/>
                  <a:gd name="T24" fmla="*/ 0 w 167"/>
                  <a:gd name="T25" fmla="*/ 2147483646 h 139"/>
                  <a:gd name="T26" fmla="*/ 2147483646 w 167"/>
                  <a:gd name="T27" fmla="*/ 2147483646 h 139"/>
                  <a:gd name="T28" fmla="*/ 2147483646 w 167"/>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7" h="139">
                    <a:moveTo>
                      <a:pt x="140" y="113"/>
                    </a:moveTo>
                    <a:lnTo>
                      <a:pt x="140" y="113"/>
                    </a:lnTo>
                    <a:lnTo>
                      <a:pt x="116" y="113"/>
                    </a:lnTo>
                    <a:cubicBezTo>
                      <a:pt x="109" y="102"/>
                      <a:pt x="97" y="95"/>
                      <a:pt x="83" y="95"/>
                    </a:cubicBezTo>
                    <a:cubicBezTo>
                      <a:pt x="70" y="95"/>
                      <a:pt x="57" y="102"/>
                      <a:pt x="50" y="113"/>
                    </a:cubicBezTo>
                    <a:lnTo>
                      <a:pt x="27" y="113"/>
                    </a:lnTo>
                    <a:lnTo>
                      <a:pt x="27" y="27"/>
                    </a:lnTo>
                    <a:lnTo>
                      <a:pt x="140" y="27"/>
                    </a:lnTo>
                    <a:lnTo>
                      <a:pt x="140" y="113"/>
                    </a:lnTo>
                    <a:close/>
                    <a:moveTo>
                      <a:pt x="167" y="0"/>
                    </a:moveTo>
                    <a:lnTo>
                      <a:pt x="167" y="0"/>
                    </a:lnTo>
                    <a:lnTo>
                      <a:pt x="0" y="0"/>
                    </a:lnTo>
                    <a:lnTo>
                      <a:pt x="0" y="139"/>
                    </a:lnTo>
                    <a:lnTo>
                      <a:pt x="167" y="139"/>
                    </a:lnTo>
                    <a:lnTo>
                      <a:pt x="167"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49" name="Freeform 61">
                <a:extLst>
                  <a:ext uri="{FF2B5EF4-FFF2-40B4-BE49-F238E27FC236}">
                    <a16:creationId xmlns:a16="http://schemas.microsoft.com/office/drawing/2014/main" id="{6B4E1633-6767-48B6-93C1-842FF41B5310}"/>
                  </a:ext>
                </a:extLst>
              </p:cNvPr>
              <p:cNvSpPr>
                <a:spLocks/>
              </p:cNvSpPr>
              <p:nvPr/>
            </p:nvSpPr>
            <p:spPr bwMode="gray">
              <a:xfrm>
                <a:off x="976313" y="2538413"/>
                <a:ext cx="19050" cy="19050"/>
              </a:xfrm>
              <a:custGeom>
                <a:avLst/>
                <a:gdLst>
                  <a:gd name="T0" fmla="*/ 2147483646 w 47"/>
                  <a:gd name="T1" fmla="*/ 2147483646 h 47"/>
                  <a:gd name="T2" fmla="*/ 2147483646 w 47"/>
                  <a:gd name="T3" fmla="*/ 2147483646 h 47"/>
                  <a:gd name="T4" fmla="*/ 2147483646 w 47"/>
                  <a:gd name="T5" fmla="*/ 0 h 47"/>
                  <a:gd name="T6" fmla="*/ 0 w 47"/>
                  <a:gd name="T7" fmla="*/ 2147483646 h 47"/>
                  <a:gd name="T8" fmla="*/ 2147483646 w 47"/>
                  <a:gd name="T9" fmla="*/ 2147483646 h 47"/>
                  <a:gd name="T10" fmla="*/ 2147483646 w 47"/>
                  <a:gd name="T11" fmla="*/ 2147483646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47">
                    <a:moveTo>
                      <a:pt x="47" y="24"/>
                    </a:moveTo>
                    <a:lnTo>
                      <a:pt x="47" y="24"/>
                    </a:lnTo>
                    <a:cubicBezTo>
                      <a:pt x="47" y="11"/>
                      <a:pt x="36" y="0"/>
                      <a:pt x="23" y="0"/>
                    </a:cubicBezTo>
                    <a:cubicBezTo>
                      <a:pt x="10" y="0"/>
                      <a:pt x="0" y="11"/>
                      <a:pt x="0" y="24"/>
                    </a:cubicBezTo>
                    <a:cubicBezTo>
                      <a:pt x="0" y="37"/>
                      <a:pt x="10" y="47"/>
                      <a:pt x="23" y="47"/>
                    </a:cubicBezTo>
                    <a:cubicBezTo>
                      <a:pt x="36" y="47"/>
                      <a:pt x="47" y="37"/>
                      <a:pt x="47" y="2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0" name="Freeform 62">
                <a:extLst>
                  <a:ext uri="{FF2B5EF4-FFF2-40B4-BE49-F238E27FC236}">
                    <a16:creationId xmlns:a16="http://schemas.microsoft.com/office/drawing/2014/main" id="{D30A0D94-174D-468F-845B-4366A597BB70}"/>
                  </a:ext>
                </a:extLst>
              </p:cNvPr>
              <p:cNvSpPr>
                <a:spLocks noEditPoints="1"/>
              </p:cNvSpPr>
              <p:nvPr/>
            </p:nvSpPr>
            <p:spPr bwMode="gray">
              <a:xfrm>
                <a:off x="1031875" y="2517776"/>
                <a:ext cx="69850" cy="58738"/>
              </a:xfrm>
              <a:custGeom>
                <a:avLst/>
                <a:gdLst>
                  <a:gd name="T0" fmla="*/ 2147483646 w 166"/>
                  <a:gd name="T1" fmla="*/ 2147483646 h 139"/>
                  <a:gd name="T2" fmla="*/ 2147483646 w 166"/>
                  <a:gd name="T3" fmla="*/ 2147483646 h 139"/>
                  <a:gd name="T4" fmla="*/ 2147483646 w 166"/>
                  <a:gd name="T5" fmla="*/ 2147483646 h 139"/>
                  <a:gd name="T6" fmla="*/ 2147483646 w 166"/>
                  <a:gd name="T7" fmla="*/ 2147483646 h 139"/>
                  <a:gd name="T8" fmla="*/ 2147483646 w 166"/>
                  <a:gd name="T9" fmla="*/ 2147483646 h 139"/>
                  <a:gd name="T10" fmla="*/ 2147483646 w 166"/>
                  <a:gd name="T11" fmla="*/ 2147483646 h 139"/>
                  <a:gd name="T12" fmla="*/ 2147483646 w 166"/>
                  <a:gd name="T13" fmla="*/ 2147483646 h 139"/>
                  <a:gd name="T14" fmla="*/ 2147483646 w 166"/>
                  <a:gd name="T15" fmla="*/ 2147483646 h 139"/>
                  <a:gd name="T16" fmla="*/ 2147483646 w 166"/>
                  <a:gd name="T17" fmla="*/ 2147483646 h 139"/>
                  <a:gd name="T18" fmla="*/ 2147483646 w 166"/>
                  <a:gd name="T19" fmla="*/ 0 h 139"/>
                  <a:gd name="T20" fmla="*/ 2147483646 w 166"/>
                  <a:gd name="T21" fmla="*/ 0 h 139"/>
                  <a:gd name="T22" fmla="*/ 0 w 166"/>
                  <a:gd name="T23" fmla="*/ 0 h 139"/>
                  <a:gd name="T24" fmla="*/ 0 w 166"/>
                  <a:gd name="T25" fmla="*/ 2147483646 h 139"/>
                  <a:gd name="T26" fmla="*/ 2147483646 w 166"/>
                  <a:gd name="T27" fmla="*/ 2147483646 h 139"/>
                  <a:gd name="T28" fmla="*/ 2147483646 w 166"/>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6" h="139">
                    <a:moveTo>
                      <a:pt x="140" y="113"/>
                    </a:moveTo>
                    <a:lnTo>
                      <a:pt x="140" y="113"/>
                    </a:lnTo>
                    <a:lnTo>
                      <a:pt x="116" y="113"/>
                    </a:lnTo>
                    <a:cubicBezTo>
                      <a:pt x="109" y="102"/>
                      <a:pt x="97" y="95"/>
                      <a:pt x="83" y="95"/>
                    </a:cubicBezTo>
                    <a:cubicBezTo>
                      <a:pt x="69" y="95"/>
                      <a:pt x="57" y="102"/>
                      <a:pt x="50" y="113"/>
                    </a:cubicBezTo>
                    <a:lnTo>
                      <a:pt x="26" y="113"/>
                    </a:lnTo>
                    <a:lnTo>
                      <a:pt x="26" y="27"/>
                    </a:lnTo>
                    <a:lnTo>
                      <a:pt x="140" y="27"/>
                    </a:lnTo>
                    <a:lnTo>
                      <a:pt x="140" y="113"/>
                    </a:lnTo>
                    <a:close/>
                    <a:moveTo>
                      <a:pt x="166" y="0"/>
                    </a:moveTo>
                    <a:lnTo>
                      <a:pt x="166" y="0"/>
                    </a:lnTo>
                    <a:lnTo>
                      <a:pt x="0" y="0"/>
                    </a:lnTo>
                    <a:lnTo>
                      <a:pt x="0" y="139"/>
                    </a:lnTo>
                    <a:lnTo>
                      <a:pt x="166" y="139"/>
                    </a:lnTo>
                    <a:lnTo>
                      <a:pt x="166"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1" name="Freeform 63">
                <a:extLst>
                  <a:ext uri="{FF2B5EF4-FFF2-40B4-BE49-F238E27FC236}">
                    <a16:creationId xmlns:a16="http://schemas.microsoft.com/office/drawing/2014/main" id="{E1338C1D-E77C-4AC4-8945-B5A0D31FE0A7}"/>
                  </a:ext>
                </a:extLst>
              </p:cNvPr>
              <p:cNvSpPr>
                <a:spLocks/>
              </p:cNvSpPr>
              <p:nvPr/>
            </p:nvSpPr>
            <p:spPr bwMode="gray">
              <a:xfrm>
                <a:off x="1057275" y="2538413"/>
                <a:ext cx="19050" cy="19050"/>
              </a:xfrm>
              <a:custGeom>
                <a:avLst/>
                <a:gdLst>
                  <a:gd name="T0" fmla="*/ 2147483646 w 46"/>
                  <a:gd name="T1" fmla="*/ 2147483646 h 47"/>
                  <a:gd name="T2" fmla="*/ 2147483646 w 46"/>
                  <a:gd name="T3" fmla="*/ 2147483646 h 47"/>
                  <a:gd name="T4" fmla="*/ 2147483646 w 46"/>
                  <a:gd name="T5" fmla="*/ 0 h 47"/>
                  <a:gd name="T6" fmla="*/ 0 w 46"/>
                  <a:gd name="T7" fmla="*/ 2147483646 h 47"/>
                  <a:gd name="T8" fmla="*/ 2147483646 w 46"/>
                  <a:gd name="T9" fmla="*/ 2147483646 h 47"/>
                  <a:gd name="T10" fmla="*/ 2147483646 w 46"/>
                  <a:gd name="T11" fmla="*/ 2147483646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47">
                    <a:moveTo>
                      <a:pt x="46" y="24"/>
                    </a:moveTo>
                    <a:lnTo>
                      <a:pt x="46" y="24"/>
                    </a:lnTo>
                    <a:cubicBezTo>
                      <a:pt x="46" y="11"/>
                      <a:pt x="36" y="0"/>
                      <a:pt x="23" y="0"/>
                    </a:cubicBezTo>
                    <a:cubicBezTo>
                      <a:pt x="10" y="0"/>
                      <a:pt x="0" y="11"/>
                      <a:pt x="0" y="24"/>
                    </a:cubicBezTo>
                    <a:cubicBezTo>
                      <a:pt x="0" y="37"/>
                      <a:pt x="10" y="47"/>
                      <a:pt x="23" y="47"/>
                    </a:cubicBezTo>
                    <a:cubicBezTo>
                      <a:pt x="36" y="47"/>
                      <a:pt x="46" y="37"/>
                      <a:pt x="46" y="2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2" name="Freeform 64">
                <a:extLst>
                  <a:ext uri="{FF2B5EF4-FFF2-40B4-BE49-F238E27FC236}">
                    <a16:creationId xmlns:a16="http://schemas.microsoft.com/office/drawing/2014/main" id="{B5878049-A9D8-4360-AEDD-42D1941799AF}"/>
                  </a:ext>
                </a:extLst>
              </p:cNvPr>
              <p:cNvSpPr>
                <a:spLocks noEditPoints="1"/>
              </p:cNvSpPr>
              <p:nvPr/>
            </p:nvSpPr>
            <p:spPr bwMode="gray">
              <a:xfrm>
                <a:off x="841375" y="2492376"/>
                <a:ext cx="288925" cy="109538"/>
              </a:xfrm>
              <a:custGeom>
                <a:avLst/>
                <a:gdLst>
                  <a:gd name="T0" fmla="*/ 2147483646 w 690"/>
                  <a:gd name="T1" fmla="*/ 2147483646 h 262"/>
                  <a:gd name="T2" fmla="*/ 2147483646 w 690"/>
                  <a:gd name="T3" fmla="*/ 2147483646 h 262"/>
                  <a:gd name="T4" fmla="*/ 2147483646 w 690"/>
                  <a:gd name="T5" fmla="*/ 2147483646 h 262"/>
                  <a:gd name="T6" fmla="*/ 2147483646 w 690"/>
                  <a:gd name="T7" fmla="*/ 2147483646 h 262"/>
                  <a:gd name="T8" fmla="*/ 2147483646 w 690"/>
                  <a:gd name="T9" fmla="*/ 2147483646 h 262"/>
                  <a:gd name="T10" fmla="*/ 2147483646 w 690"/>
                  <a:gd name="T11" fmla="*/ 2147483646 h 262"/>
                  <a:gd name="T12" fmla="*/ 2147483646 w 690"/>
                  <a:gd name="T13" fmla="*/ 2147483646 h 262"/>
                  <a:gd name="T14" fmla="*/ 2147483646 w 690"/>
                  <a:gd name="T15" fmla="*/ 2147483646 h 262"/>
                  <a:gd name="T16" fmla="*/ 2147483646 w 690"/>
                  <a:gd name="T17" fmla="*/ 2147483646 h 262"/>
                  <a:gd name="T18" fmla="*/ 2147483646 w 690"/>
                  <a:gd name="T19" fmla="*/ 2147483646 h 262"/>
                  <a:gd name="T20" fmla="*/ 2147483646 w 690"/>
                  <a:gd name="T21" fmla="*/ 2147483646 h 262"/>
                  <a:gd name="T22" fmla="*/ 2147483646 w 690"/>
                  <a:gd name="T23" fmla="*/ 2147483646 h 262"/>
                  <a:gd name="T24" fmla="*/ 2147483646 w 690"/>
                  <a:gd name="T25" fmla="*/ 2147483646 h 262"/>
                  <a:gd name="T26" fmla="*/ 2147483646 w 690"/>
                  <a:gd name="T27" fmla="*/ 2147483646 h 262"/>
                  <a:gd name="T28" fmla="*/ 2147483646 w 690"/>
                  <a:gd name="T29" fmla="*/ 2147483646 h 262"/>
                  <a:gd name="T30" fmla="*/ 2147483646 w 690"/>
                  <a:gd name="T31" fmla="*/ 0 h 262"/>
                  <a:gd name="T32" fmla="*/ 2147483646 w 690"/>
                  <a:gd name="T33" fmla="*/ 0 h 262"/>
                  <a:gd name="T34" fmla="*/ 0 w 690"/>
                  <a:gd name="T35" fmla="*/ 2147483646 h 262"/>
                  <a:gd name="T36" fmla="*/ 0 w 690"/>
                  <a:gd name="T37" fmla="*/ 2147483646 h 262"/>
                  <a:gd name="T38" fmla="*/ 2147483646 w 690"/>
                  <a:gd name="T39" fmla="*/ 2147483646 h 2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0" h="262">
                    <a:moveTo>
                      <a:pt x="27" y="97"/>
                    </a:moveTo>
                    <a:lnTo>
                      <a:pt x="27" y="97"/>
                    </a:lnTo>
                    <a:cubicBezTo>
                      <a:pt x="27" y="58"/>
                      <a:pt x="58" y="27"/>
                      <a:pt x="96" y="27"/>
                    </a:cubicBezTo>
                    <a:lnTo>
                      <a:pt x="594" y="27"/>
                    </a:lnTo>
                    <a:cubicBezTo>
                      <a:pt x="633" y="27"/>
                      <a:pt x="664" y="58"/>
                      <a:pt x="664" y="97"/>
                    </a:cubicBezTo>
                    <a:lnTo>
                      <a:pt x="664" y="166"/>
                    </a:lnTo>
                    <a:cubicBezTo>
                      <a:pt x="664" y="204"/>
                      <a:pt x="633" y="235"/>
                      <a:pt x="594" y="235"/>
                    </a:cubicBezTo>
                    <a:lnTo>
                      <a:pt x="96" y="235"/>
                    </a:lnTo>
                    <a:cubicBezTo>
                      <a:pt x="58" y="235"/>
                      <a:pt x="27" y="204"/>
                      <a:pt x="27" y="166"/>
                    </a:cubicBezTo>
                    <a:lnTo>
                      <a:pt x="27" y="97"/>
                    </a:lnTo>
                    <a:close/>
                    <a:moveTo>
                      <a:pt x="96" y="262"/>
                    </a:moveTo>
                    <a:lnTo>
                      <a:pt x="96" y="262"/>
                    </a:lnTo>
                    <a:lnTo>
                      <a:pt x="594" y="262"/>
                    </a:lnTo>
                    <a:cubicBezTo>
                      <a:pt x="647" y="262"/>
                      <a:pt x="690" y="219"/>
                      <a:pt x="690" y="166"/>
                    </a:cubicBezTo>
                    <a:lnTo>
                      <a:pt x="690" y="97"/>
                    </a:lnTo>
                    <a:cubicBezTo>
                      <a:pt x="690" y="44"/>
                      <a:pt x="647" y="0"/>
                      <a:pt x="594" y="0"/>
                    </a:cubicBezTo>
                    <a:lnTo>
                      <a:pt x="96" y="0"/>
                    </a:lnTo>
                    <a:cubicBezTo>
                      <a:pt x="43" y="0"/>
                      <a:pt x="0" y="44"/>
                      <a:pt x="0" y="97"/>
                    </a:cubicBezTo>
                    <a:lnTo>
                      <a:pt x="0" y="166"/>
                    </a:lnTo>
                    <a:cubicBezTo>
                      <a:pt x="0" y="219"/>
                      <a:pt x="43" y="262"/>
                      <a:pt x="96" y="262"/>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3" name="Freeform 65">
                <a:extLst>
                  <a:ext uri="{FF2B5EF4-FFF2-40B4-BE49-F238E27FC236}">
                    <a16:creationId xmlns:a16="http://schemas.microsoft.com/office/drawing/2014/main" id="{57F08D9A-B4B4-43F5-B545-6C5755972FBE}"/>
                  </a:ext>
                </a:extLst>
              </p:cNvPr>
              <p:cNvSpPr>
                <a:spLocks noEditPoints="1"/>
              </p:cNvSpPr>
              <p:nvPr/>
            </p:nvSpPr>
            <p:spPr bwMode="gray">
              <a:xfrm>
                <a:off x="881063" y="2640013"/>
                <a:ext cx="50800" cy="34925"/>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2147483646 h 84"/>
                  <a:gd name="T14" fmla="*/ 2147483646 w 124"/>
                  <a:gd name="T15" fmla="*/ 2147483646 h 84"/>
                  <a:gd name="T16" fmla="*/ 2147483646 w 124"/>
                  <a:gd name="T17" fmla="*/ 2147483646 h 84"/>
                  <a:gd name="T18" fmla="*/ 2147483646 w 124"/>
                  <a:gd name="T19" fmla="*/ 2147483646 h 84"/>
                  <a:gd name="T20" fmla="*/ 2147483646 w 124"/>
                  <a:gd name="T21" fmla="*/ 0 h 84"/>
                  <a:gd name="T22" fmla="*/ 2147483646 w 124"/>
                  <a:gd name="T23" fmla="*/ 0 h 84"/>
                  <a:gd name="T24" fmla="*/ 0 w 124"/>
                  <a:gd name="T25" fmla="*/ 2147483646 h 84"/>
                  <a:gd name="T26" fmla="*/ 0 w 124"/>
                  <a:gd name="T27" fmla="*/ 2147483646 h 84"/>
                  <a:gd name="T28" fmla="*/ 2147483646 w 124"/>
                  <a:gd name="T29" fmla="*/ 2147483646 h 84"/>
                  <a:gd name="T30" fmla="*/ 2147483646 w 124"/>
                  <a:gd name="T31" fmla="*/ 2147483646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27" y="26"/>
                    </a:moveTo>
                    <a:lnTo>
                      <a:pt x="27" y="26"/>
                    </a:lnTo>
                    <a:lnTo>
                      <a:pt x="97" y="26"/>
                    </a:lnTo>
                    <a:lnTo>
                      <a:pt x="97" y="58"/>
                    </a:lnTo>
                    <a:lnTo>
                      <a:pt x="27" y="58"/>
                    </a:lnTo>
                    <a:lnTo>
                      <a:pt x="27" y="26"/>
                    </a:lnTo>
                    <a:close/>
                    <a:moveTo>
                      <a:pt x="109" y="84"/>
                    </a:moveTo>
                    <a:lnTo>
                      <a:pt x="109" y="84"/>
                    </a:lnTo>
                    <a:cubicBezTo>
                      <a:pt x="117" y="84"/>
                      <a:pt x="124" y="78"/>
                      <a:pt x="124" y="70"/>
                    </a:cubicBezTo>
                    <a:lnTo>
                      <a:pt x="124" y="15"/>
                    </a:lnTo>
                    <a:cubicBezTo>
                      <a:pt x="124" y="6"/>
                      <a:pt x="117" y="0"/>
                      <a:pt x="109" y="0"/>
                    </a:cubicBezTo>
                    <a:lnTo>
                      <a:pt x="15" y="0"/>
                    </a:lnTo>
                    <a:cubicBezTo>
                      <a:pt x="7" y="0"/>
                      <a:pt x="0" y="6"/>
                      <a:pt x="0" y="15"/>
                    </a:cubicBezTo>
                    <a:lnTo>
                      <a:pt x="0" y="70"/>
                    </a:lnTo>
                    <a:cubicBezTo>
                      <a:pt x="0" y="78"/>
                      <a:pt x="7" y="84"/>
                      <a:pt x="15" y="84"/>
                    </a:cubicBezTo>
                    <a:lnTo>
                      <a:pt x="109" y="8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4" name="Freeform 66">
                <a:extLst>
                  <a:ext uri="{FF2B5EF4-FFF2-40B4-BE49-F238E27FC236}">
                    <a16:creationId xmlns:a16="http://schemas.microsoft.com/office/drawing/2014/main" id="{ED404B6E-840C-4B40-9594-50D280C38F75}"/>
                  </a:ext>
                </a:extLst>
              </p:cNvPr>
              <p:cNvSpPr>
                <a:spLocks noEditPoints="1"/>
              </p:cNvSpPr>
              <p:nvPr/>
            </p:nvSpPr>
            <p:spPr bwMode="gray">
              <a:xfrm>
                <a:off x="958850" y="2640013"/>
                <a:ext cx="52388" cy="34925"/>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2147483646 h 84"/>
                  <a:gd name="T14" fmla="*/ 2147483646 w 124"/>
                  <a:gd name="T15" fmla="*/ 2147483646 h 84"/>
                  <a:gd name="T16" fmla="*/ 2147483646 w 124"/>
                  <a:gd name="T17" fmla="*/ 2147483646 h 84"/>
                  <a:gd name="T18" fmla="*/ 2147483646 w 124"/>
                  <a:gd name="T19" fmla="*/ 2147483646 h 84"/>
                  <a:gd name="T20" fmla="*/ 2147483646 w 124"/>
                  <a:gd name="T21" fmla="*/ 0 h 84"/>
                  <a:gd name="T22" fmla="*/ 2147483646 w 124"/>
                  <a:gd name="T23" fmla="*/ 0 h 84"/>
                  <a:gd name="T24" fmla="*/ 0 w 124"/>
                  <a:gd name="T25" fmla="*/ 2147483646 h 84"/>
                  <a:gd name="T26" fmla="*/ 0 w 124"/>
                  <a:gd name="T27" fmla="*/ 2147483646 h 84"/>
                  <a:gd name="T28" fmla="*/ 2147483646 w 124"/>
                  <a:gd name="T29" fmla="*/ 2147483646 h 84"/>
                  <a:gd name="T30" fmla="*/ 2147483646 w 124"/>
                  <a:gd name="T31" fmla="*/ 2147483646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27" y="26"/>
                    </a:moveTo>
                    <a:lnTo>
                      <a:pt x="27" y="26"/>
                    </a:lnTo>
                    <a:lnTo>
                      <a:pt x="98" y="26"/>
                    </a:lnTo>
                    <a:lnTo>
                      <a:pt x="98" y="58"/>
                    </a:lnTo>
                    <a:lnTo>
                      <a:pt x="27" y="58"/>
                    </a:lnTo>
                    <a:lnTo>
                      <a:pt x="27" y="26"/>
                    </a:lnTo>
                    <a:close/>
                    <a:moveTo>
                      <a:pt x="109" y="84"/>
                    </a:moveTo>
                    <a:lnTo>
                      <a:pt x="109" y="84"/>
                    </a:lnTo>
                    <a:cubicBezTo>
                      <a:pt x="118" y="84"/>
                      <a:pt x="124" y="78"/>
                      <a:pt x="124" y="70"/>
                    </a:cubicBezTo>
                    <a:lnTo>
                      <a:pt x="124" y="15"/>
                    </a:lnTo>
                    <a:cubicBezTo>
                      <a:pt x="124" y="6"/>
                      <a:pt x="118" y="0"/>
                      <a:pt x="109" y="0"/>
                    </a:cubicBezTo>
                    <a:lnTo>
                      <a:pt x="15" y="0"/>
                    </a:lnTo>
                    <a:cubicBezTo>
                      <a:pt x="7" y="0"/>
                      <a:pt x="0" y="6"/>
                      <a:pt x="0" y="15"/>
                    </a:cubicBezTo>
                    <a:lnTo>
                      <a:pt x="0" y="70"/>
                    </a:lnTo>
                    <a:cubicBezTo>
                      <a:pt x="0" y="78"/>
                      <a:pt x="7" y="84"/>
                      <a:pt x="15" y="84"/>
                    </a:cubicBezTo>
                    <a:lnTo>
                      <a:pt x="109" y="8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5" name="Freeform 67">
                <a:extLst>
                  <a:ext uri="{FF2B5EF4-FFF2-40B4-BE49-F238E27FC236}">
                    <a16:creationId xmlns:a16="http://schemas.microsoft.com/office/drawing/2014/main" id="{B4F6FB09-C390-484F-84A9-75EB9B856DB4}"/>
                  </a:ext>
                </a:extLst>
              </p:cNvPr>
              <p:cNvSpPr>
                <a:spLocks noEditPoints="1"/>
              </p:cNvSpPr>
              <p:nvPr/>
            </p:nvSpPr>
            <p:spPr bwMode="gray">
              <a:xfrm>
                <a:off x="1038225" y="2640013"/>
                <a:ext cx="52388" cy="34925"/>
              </a:xfrm>
              <a:custGeom>
                <a:avLst/>
                <a:gdLst>
                  <a:gd name="T0" fmla="*/ 2147483646 w 123"/>
                  <a:gd name="T1" fmla="*/ 2147483646 h 84"/>
                  <a:gd name="T2" fmla="*/ 2147483646 w 123"/>
                  <a:gd name="T3" fmla="*/ 2147483646 h 84"/>
                  <a:gd name="T4" fmla="*/ 2147483646 w 123"/>
                  <a:gd name="T5" fmla="*/ 2147483646 h 84"/>
                  <a:gd name="T6" fmla="*/ 2147483646 w 123"/>
                  <a:gd name="T7" fmla="*/ 2147483646 h 84"/>
                  <a:gd name="T8" fmla="*/ 2147483646 w 123"/>
                  <a:gd name="T9" fmla="*/ 2147483646 h 84"/>
                  <a:gd name="T10" fmla="*/ 2147483646 w 123"/>
                  <a:gd name="T11" fmla="*/ 2147483646 h 84"/>
                  <a:gd name="T12" fmla="*/ 2147483646 w 123"/>
                  <a:gd name="T13" fmla="*/ 2147483646 h 84"/>
                  <a:gd name="T14" fmla="*/ 2147483646 w 123"/>
                  <a:gd name="T15" fmla="*/ 2147483646 h 84"/>
                  <a:gd name="T16" fmla="*/ 2147483646 w 123"/>
                  <a:gd name="T17" fmla="*/ 2147483646 h 84"/>
                  <a:gd name="T18" fmla="*/ 2147483646 w 123"/>
                  <a:gd name="T19" fmla="*/ 2147483646 h 84"/>
                  <a:gd name="T20" fmla="*/ 2147483646 w 123"/>
                  <a:gd name="T21" fmla="*/ 0 h 84"/>
                  <a:gd name="T22" fmla="*/ 2147483646 w 123"/>
                  <a:gd name="T23" fmla="*/ 0 h 84"/>
                  <a:gd name="T24" fmla="*/ 0 w 123"/>
                  <a:gd name="T25" fmla="*/ 2147483646 h 84"/>
                  <a:gd name="T26" fmla="*/ 0 w 123"/>
                  <a:gd name="T27" fmla="*/ 2147483646 h 84"/>
                  <a:gd name="T28" fmla="*/ 2147483646 w 123"/>
                  <a:gd name="T29" fmla="*/ 2147483646 h 84"/>
                  <a:gd name="T30" fmla="*/ 2147483646 w 123"/>
                  <a:gd name="T31" fmla="*/ 2147483646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3" h="84">
                    <a:moveTo>
                      <a:pt x="26" y="26"/>
                    </a:moveTo>
                    <a:lnTo>
                      <a:pt x="26" y="26"/>
                    </a:lnTo>
                    <a:lnTo>
                      <a:pt x="97" y="26"/>
                    </a:lnTo>
                    <a:lnTo>
                      <a:pt x="97" y="58"/>
                    </a:lnTo>
                    <a:lnTo>
                      <a:pt x="26" y="58"/>
                    </a:lnTo>
                    <a:lnTo>
                      <a:pt x="26" y="26"/>
                    </a:lnTo>
                    <a:close/>
                    <a:moveTo>
                      <a:pt x="109" y="84"/>
                    </a:moveTo>
                    <a:lnTo>
                      <a:pt x="109" y="84"/>
                    </a:lnTo>
                    <a:cubicBezTo>
                      <a:pt x="117" y="84"/>
                      <a:pt x="123" y="78"/>
                      <a:pt x="123" y="70"/>
                    </a:cubicBezTo>
                    <a:lnTo>
                      <a:pt x="123" y="15"/>
                    </a:lnTo>
                    <a:cubicBezTo>
                      <a:pt x="123" y="6"/>
                      <a:pt x="117" y="0"/>
                      <a:pt x="109" y="0"/>
                    </a:cubicBezTo>
                    <a:lnTo>
                      <a:pt x="14" y="0"/>
                    </a:lnTo>
                    <a:cubicBezTo>
                      <a:pt x="6" y="0"/>
                      <a:pt x="0" y="6"/>
                      <a:pt x="0" y="15"/>
                    </a:cubicBezTo>
                    <a:lnTo>
                      <a:pt x="0" y="70"/>
                    </a:lnTo>
                    <a:cubicBezTo>
                      <a:pt x="0" y="78"/>
                      <a:pt x="6" y="84"/>
                      <a:pt x="14" y="84"/>
                    </a:cubicBezTo>
                    <a:lnTo>
                      <a:pt x="109" y="8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6" name="Freeform 68">
                <a:extLst>
                  <a:ext uri="{FF2B5EF4-FFF2-40B4-BE49-F238E27FC236}">
                    <a16:creationId xmlns:a16="http://schemas.microsoft.com/office/drawing/2014/main" id="{176B3EEE-ECE3-46A2-B383-6D8ECE65656F}"/>
                  </a:ext>
                </a:extLst>
              </p:cNvPr>
              <p:cNvSpPr>
                <a:spLocks noEditPoints="1"/>
              </p:cNvSpPr>
              <p:nvPr/>
            </p:nvSpPr>
            <p:spPr bwMode="gray">
              <a:xfrm>
                <a:off x="915988"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7" y="58"/>
                    </a:moveTo>
                    <a:lnTo>
                      <a:pt x="97" y="58"/>
                    </a:lnTo>
                    <a:lnTo>
                      <a:pt x="27" y="58"/>
                    </a:lnTo>
                    <a:lnTo>
                      <a:pt x="27" y="26"/>
                    </a:lnTo>
                    <a:lnTo>
                      <a:pt x="97" y="26"/>
                    </a:lnTo>
                    <a:lnTo>
                      <a:pt x="97" y="58"/>
                    </a:lnTo>
                    <a:close/>
                    <a:moveTo>
                      <a:pt x="15" y="0"/>
                    </a:moveTo>
                    <a:lnTo>
                      <a:pt x="15" y="0"/>
                    </a:lnTo>
                    <a:cubicBezTo>
                      <a:pt x="7" y="0"/>
                      <a:pt x="0" y="6"/>
                      <a:pt x="0" y="14"/>
                    </a:cubicBezTo>
                    <a:lnTo>
                      <a:pt x="0" y="70"/>
                    </a:lnTo>
                    <a:cubicBezTo>
                      <a:pt x="0" y="78"/>
                      <a:pt x="7" y="84"/>
                      <a:pt x="15" y="84"/>
                    </a:cubicBezTo>
                    <a:lnTo>
                      <a:pt x="109" y="84"/>
                    </a:lnTo>
                    <a:cubicBezTo>
                      <a:pt x="117" y="84"/>
                      <a:pt x="124" y="78"/>
                      <a:pt x="124" y="70"/>
                    </a:cubicBezTo>
                    <a:lnTo>
                      <a:pt x="124" y="14"/>
                    </a:lnTo>
                    <a:cubicBezTo>
                      <a:pt x="124" y="6"/>
                      <a:pt x="117"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59" name="Freeform 69">
                <a:extLst>
                  <a:ext uri="{FF2B5EF4-FFF2-40B4-BE49-F238E27FC236}">
                    <a16:creationId xmlns:a16="http://schemas.microsoft.com/office/drawing/2014/main" id="{EF7A9E7A-395A-419D-9A41-DAED2682F6E0}"/>
                  </a:ext>
                </a:extLst>
              </p:cNvPr>
              <p:cNvSpPr>
                <a:spLocks noEditPoints="1"/>
              </p:cNvSpPr>
              <p:nvPr/>
            </p:nvSpPr>
            <p:spPr bwMode="gray">
              <a:xfrm>
                <a:off x="828675"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8" y="58"/>
                    </a:moveTo>
                    <a:lnTo>
                      <a:pt x="98" y="58"/>
                    </a:lnTo>
                    <a:lnTo>
                      <a:pt x="27" y="58"/>
                    </a:lnTo>
                    <a:lnTo>
                      <a:pt x="27" y="26"/>
                    </a:lnTo>
                    <a:lnTo>
                      <a:pt x="98" y="26"/>
                    </a:lnTo>
                    <a:lnTo>
                      <a:pt x="98" y="58"/>
                    </a:lnTo>
                    <a:close/>
                    <a:moveTo>
                      <a:pt x="15" y="0"/>
                    </a:moveTo>
                    <a:lnTo>
                      <a:pt x="15" y="0"/>
                    </a:lnTo>
                    <a:cubicBezTo>
                      <a:pt x="7" y="0"/>
                      <a:pt x="0" y="6"/>
                      <a:pt x="0" y="14"/>
                    </a:cubicBezTo>
                    <a:lnTo>
                      <a:pt x="0" y="70"/>
                    </a:lnTo>
                    <a:cubicBezTo>
                      <a:pt x="0" y="78"/>
                      <a:pt x="7" y="84"/>
                      <a:pt x="15" y="84"/>
                    </a:cubicBezTo>
                    <a:lnTo>
                      <a:pt x="109" y="84"/>
                    </a:lnTo>
                    <a:cubicBezTo>
                      <a:pt x="118" y="84"/>
                      <a:pt x="124" y="78"/>
                      <a:pt x="124" y="70"/>
                    </a:cubicBezTo>
                    <a:lnTo>
                      <a:pt x="124" y="14"/>
                    </a:lnTo>
                    <a:cubicBezTo>
                      <a:pt x="124" y="6"/>
                      <a:pt x="118"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60" name="Freeform 70">
                <a:extLst>
                  <a:ext uri="{FF2B5EF4-FFF2-40B4-BE49-F238E27FC236}">
                    <a16:creationId xmlns:a16="http://schemas.microsoft.com/office/drawing/2014/main" id="{BC12204C-3BF3-4849-A5EA-3D3259A05EBA}"/>
                  </a:ext>
                </a:extLst>
              </p:cNvPr>
              <p:cNvSpPr>
                <a:spLocks noEditPoints="1"/>
              </p:cNvSpPr>
              <p:nvPr/>
            </p:nvSpPr>
            <p:spPr bwMode="gray">
              <a:xfrm>
                <a:off x="1003300"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7" y="58"/>
                    </a:moveTo>
                    <a:lnTo>
                      <a:pt x="97" y="58"/>
                    </a:lnTo>
                    <a:lnTo>
                      <a:pt x="26" y="58"/>
                    </a:lnTo>
                    <a:lnTo>
                      <a:pt x="26" y="26"/>
                    </a:lnTo>
                    <a:lnTo>
                      <a:pt x="97" y="26"/>
                    </a:lnTo>
                    <a:lnTo>
                      <a:pt x="97" y="58"/>
                    </a:lnTo>
                    <a:close/>
                    <a:moveTo>
                      <a:pt x="15" y="0"/>
                    </a:moveTo>
                    <a:lnTo>
                      <a:pt x="15" y="0"/>
                    </a:lnTo>
                    <a:cubicBezTo>
                      <a:pt x="6" y="0"/>
                      <a:pt x="0" y="6"/>
                      <a:pt x="0" y="14"/>
                    </a:cubicBezTo>
                    <a:lnTo>
                      <a:pt x="0" y="70"/>
                    </a:lnTo>
                    <a:cubicBezTo>
                      <a:pt x="0" y="78"/>
                      <a:pt x="6" y="84"/>
                      <a:pt x="15" y="84"/>
                    </a:cubicBezTo>
                    <a:lnTo>
                      <a:pt x="109" y="84"/>
                    </a:lnTo>
                    <a:cubicBezTo>
                      <a:pt x="117" y="84"/>
                      <a:pt x="124" y="78"/>
                      <a:pt x="124" y="70"/>
                    </a:cubicBezTo>
                    <a:lnTo>
                      <a:pt x="124" y="14"/>
                    </a:lnTo>
                    <a:cubicBezTo>
                      <a:pt x="124" y="6"/>
                      <a:pt x="117"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sp>
            <p:nvSpPr>
              <p:cNvPr id="65" name="Freeform 71">
                <a:extLst>
                  <a:ext uri="{FF2B5EF4-FFF2-40B4-BE49-F238E27FC236}">
                    <a16:creationId xmlns:a16="http://schemas.microsoft.com/office/drawing/2014/main" id="{A85628A9-C0B3-4D63-BAAD-950DBE8BD22D}"/>
                  </a:ext>
                </a:extLst>
              </p:cNvPr>
              <p:cNvSpPr>
                <a:spLocks noEditPoints="1"/>
              </p:cNvSpPr>
              <p:nvPr/>
            </p:nvSpPr>
            <p:spPr bwMode="gray">
              <a:xfrm>
                <a:off x="1089025"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8" y="58"/>
                    </a:moveTo>
                    <a:lnTo>
                      <a:pt x="98" y="58"/>
                    </a:lnTo>
                    <a:lnTo>
                      <a:pt x="27" y="58"/>
                    </a:lnTo>
                    <a:lnTo>
                      <a:pt x="27" y="26"/>
                    </a:lnTo>
                    <a:lnTo>
                      <a:pt x="98" y="26"/>
                    </a:lnTo>
                    <a:lnTo>
                      <a:pt x="98" y="58"/>
                    </a:lnTo>
                    <a:close/>
                    <a:moveTo>
                      <a:pt x="15" y="0"/>
                    </a:moveTo>
                    <a:lnTo>
                      <a:pt x="15" y="0"/>
                    </a:lnTo>
                    <a:cubicBezTo>
                      <a:pt x="7" y="0"/>
                      <a:pt x="0" y="6"/>
                      <a:pt x="0" y="14"/>
                    </a:cubicBezTo>
                    <a:lnTo>
                      <a:pt x="0" y="70"/>
                    </a:lnTo>
                    <a:cubicBezTo>
                      <a:pt x="0" y="78"/>
                      <a:pt x="7" y="84"/>
                      <a:pt x="15" y="84"/>
                    </a:cubicBezTo>
                    <a:lnTo>
                      <a:pt x="109" y="84"/>
                    </a:lnTo>
                    <a:cubicBezTo>
                      <a:pt x="118" y="84"/>
                      <a:pt x="124" y="78"/>
                      <a:pt x="124" y="70"/>
                    </a:cubicBezTo>
                    <a:lnTo>
                      <a:pt x="124" y="14"/>
                    </a:lnTo>
                    <a:cubicBezTo>
                      <a:pt x="124" y="6"/>
                      <a:pt x="118"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900000"/>
              <a:lstStyle/>
              <a:p>
                <a:pPr algn="ctr" fontAlgn="ctr"/>
                <a:endParaRPr lang="en-US" altLang="zh-CN" sz="2000" dirty="0">
                  <a:latin typeface="Huawei Sans" panose="020C0503030203020204" pitchFamily="34" charset="0"/>
                  <a:ea typeface="+mj-ea"/>
                </a:endParaRPr>
              </a:p>
            </p:txBody>
          </p:sp>
        </p:grpSp>
      </p:grpSp>
      <p:sp>
        <p:nvSpPr>
          <p:cNvPr id="15"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32312A40-BD68-4780-867B-57B9B1E6D39B}"/>
              </a:ext>
            </a:extLst>
          </p:cNvPr>
          <p:cNvSpPr/>
          <p:nvPr/>
        </p:nvSpPr>
        <p:spPr bwMode="gray">
          <a:xfrm>
            <a:off x="6146481" y="1244650"/>
            <a:ext cx="5508000" cy="2520000"/>
          </a:xfrm>
          <a:prstGeom prst="rect">
            <a:avLst/>
          </a:prstGeom>
          <a:solidFill>
            <a:srgbClr val="41A5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24000" bIns="216000" rtlCol="0" anchor="ctr">
            <a:noAutofit/>
          </a:bodyPr>
          <a:lstStyle/>
          <a:p>
            <a:pPr lvl="0" algn="ctr" fontAlgn="ctr"/>
            <a:endParaRPr lang="en-US" altLang="zh-CN" sz="2000" spc="300" dirty="0">
              <a:solidFill>
                <a:prstClr val="white"/>
              </a:solidFill>
              <a:latin typeface="Huawei Sans" panose="020C0503030203020204" pitchFamily="34" charset="0"/>
              <a:ea typeface="+mj-ea"/>
            </a:endParaRPr>
          </a:p>
        </p:txBody>
      </p:sp>
      <p:grpSp>
        <p:nvGrpSpPr>
          <p:cNvPr id="6" name="组合 5">
            <a:extLst>
              <a:ext uri="{FF2B5EF4-FFF2-40B4-BE49-F238E27FC236}">
                <a16:creationId xmlns:a16="http://schemas.microsoft.com/office/drawing/2014/main" id="{3373D843-4499-48C0-BB10-015F37AB2A62}"/>
              </a:ext>
            </a:extLst>
          </p:cNvPr>
          <p:cNvGrpSpPr/>
          <p:nvPr/>
        </p:nvGrpSpPr>
        <p:grpSpPr bwMode="gray">
          <a:xfrm>
            <a:off x="528280" y="3856769"/>
            <a:ext cx="5507003" cy="2520000"/>
            <a:chOff x="446086" y="3958274"/>
            <a:chExt cx="5400000" cy="2448000"/>
          </a:xfrm>
        </p:grpSpPr>
        <p:sp>
          <p:nvSpPr>
            <p:cNvPr id="14"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5D9EB15F-D77E-4657-BF70-FC5D2A7FC7A4}"/>
                </a:ext>
              </a:extLst>
            </p:cNvPr>
            <p:cNvSpPr/>
            <p:nvPr/>
          </p:nvSpPr>
          <p:spPr bwMode="gray">
            <a:xfrm>
              <a:off x="446086" y="3958274"/>
              <a:ext cx="5400000" cy="2448000"/>
            </a:xfrm>
            <a:prstGeom prst="rect">
              <a:avLst/>
            </a:prstGeom>
            <a:solidFill>
              <a:srgbClr val="103F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0" rtlCol="0" anchor="ctr">
              <a:noAutofit/>
            </a:bodyPr>
            <a:lstStyle/>
            <a:p>
              <a:pPr lvl="0" algn="ctr" fontAlgn="ctr"/>
              <a:endParaRPr lang="en-US" sz="2000" dirty="0">
                <a:solidFill>
                  <a:prstClr val="white"/>
                </a:solidFill>
                <a:latin typeface="Huawei Sans" panose="020C0503030203020204" pitchFamily="34" charset="0"/>
              </a:endParaRPr>
            </a:p>
          </p:txBody>
        </p:sp>
        <p:sp>
          <p:nvSpPr>
            <p:cNvPr id="68" name="iconfont-1043-184482">
              <a:extLst>
                <a:ext uri="{FF2B5EF4-FFF2-40B4-BE49-F238E27FC236}">
                  <a16:creationId xmlns:a16="http://schemas.microsoft.com/office/drawing/2014/main" id="{47C02948-E493-45BF-8B59-31C4EE560975}"/>
                </a:ext>
              </a:extLst>
            </p:cNvPr>
            <p:cNvSpPr>
              <a:spLocks noChangeAspect="1"/>
            </p:cNvSpPr>
            <p:nvPr/>
          </p:nvSpPr>
          <p:spPr bwMode="gray">
            <a:xfrm>
              <a:off x="620547" y="4738480"/>
              <a:ext cx="1101362" cy="887589"/>
            </a:xfrm>
            <a:custGeom>
              <a:avLst/>
              <a:gdLst>
                <a:gd name="T0" fmla="*/ 11327 w 15884"/>
                <a:gd name="T1" fmla="*/ 1731 h 12800"/>
                <a:gd name="T2" fmla="*/ 10089 w 15884"/>
                <a:gd name="T3" fmla="*/ 2600 h 12800"/>
                <a:gd name="T4" fmla="*/ 11144 w 15884"/>
                <a:gd name="T5" fmla="*/ 2789 h 12800"/>
                <a:gd name="T6" fmla="*/ 10704 w 15884"/>
                <a:gd name="T7" fmla="*/ 1085 h 12800"/>
                <a:gd name="T8" fmla="*/ 12494 w 15884"/>
                <a:gd name="T9" fmla="*/ 35 h 12800"/>
                <a:gd name="T10" fmla="*/ 8529 w 15884"/>
                <a:gd name="T11" fmla="*/ 1876 h 12800"/>
                <a:gd name="T12" fmla="*/ 8370 w 15884"/>
                <a:gd name="T13" fmla="*/ 385 h 12800"/>
                <a:gd name="T14" fmla="*/ 5449 w 15884"/>
                <a:gd name="T15" fmla="*/ 543 h 12800"/>
                <a:gd name="T16" fmla="*/ 5449 w 15884"/>
                <a:gd name="T17" fmla="*/ 2521 h 12800"/>
                <a:gd name="T18" fmla="*/ 8529 w 15884"/>
                <a:gd name="T19" fmla="*/ 1979 h 12800"/>
                <a:gd name="T20" fmla="*/ 658 w 15884"/>
                <a:gd name="T21" fmla="*/ 4393 h 12800"/>
                <a:gd name="T22" fmla="*/ 509 w 15884"/>
                <a:gd name="T23" fmla="*/ 1319 h 12800"/>
                <a:gd name="T24" fmla="*/ 4575 w 15884"/>
                <a:gd name="T25" fmla="*/ 1170 h 12800"/>
                <a:gd name="T26" fmla="*/ 4724 w 15884"/>
                <a:gd name="T27" fmla="*/ 2810 h 12800"/>
                <a:gd name="T28" fmla="*/ 5232 w 15884"/>
                <a:gd name="T29" fmla="*/ 987 h 12800"/>
                <a:gd name="T30" fmla="*/ 201 w 15884"/>
                <a:gd name="T31" fmla="*/ 786 h 12800"/>
                <a:gd name="T32" fmla="*/ 0 w 15884"/>
                <a:gd name="T33" fmla="*/ 4912 h 12800"/>
                <a:gd name="T34" fmla="*/ 2178 w 15884"/>
                <a:gd name="T35" fmla="*/ 5114 h 12800"/>
                <a:gd name="T36" fmla="*/ 1479 w 15884"/>
                <a:gd name="T37" fmla="*/ 5537 h 12800"/>
                <a:gd name="T38" fmla="*/ 1181 w 15884"/>
                <a:gd name="T39" fmla="*/ 5867 h 12800"/>
                <a:gd name="T40" fmla="*/ 2405 w 15884"/>
                <a:gd name="T41" fmla="*/ 4393 h 12800"/>
                <a:gd name="T42" fmla="*/ 13092 w 15884"/>
                <a:gd name="T43" fmla="*/ 1916 h 12800"/>
                <a:gd name="T44" fmla="*/ 13092 w 15884"/>
                <a:gd name="T45" fmla="*/ 0 h 12800"/>
                <a:gd name="T46" fmla="*/ 11573 w 15884"/>
                <a:gd name="T47" fmla="*/ 1628 h 12800"/>
                <a:gd name="T48" fmla="*/ 12867 w 15884"/>
                <a:gd name="T49" fmla="*/ 0 h 12800"/>
                <a:gd name="T50" fmla="*/ 15882 w 15884"/>
                <a:gd name="T51" fmla="*/ 2789 h 12800"/>
                <a:gd name="T52" fmla="*/ 14632 w 15884"/>
                <a:gd name="T53" fmla="*/ 1731 h 12800"/>
                <a:gd name="T54" fmla="*/ 14452 w 15884"/>
                <a:gd name="T55" fmla="*/ 1813 h 12800"/>
                <a:gd name="T56" fmla="*/ 13092 w 15884"/>
                <a:gd name="T57" fmla="*/ 2790 h 12800"/>
                <a:gd name="T58" fmla="*/ 14452 w 15884"/>
                <a:gd name="T59" fmla="*/ 1813 h 12800"/>
                <a:gd name="T60" fmla="*/ 15255 w 15884"/>
                <a:gd name="T61" fmla="*/ 1085 h 12800"/>
                <a:gd name="T62" fmla="*/ 14565 w 15884"/>
                <a:gd name="T63" fmla="*/ 1545 h 12800"/>
                <a:gd name="T64" fmla="*/ 11507 w 15884"/>
                <a:gd name="T65" fmla="*/ 1813 h 12800"/>
                <a:gd name="T66" fmla="*/ 12867 w 15884"/>
                <a:gd name="T67" fmla="*/ 2790 h 12800"/>
                <a:gd name="T68" fmla="*/ 14620 w 15884"/>
                <a:gd name="T69" fmla="*/ 2981 h 12800"/>
                <a:gd name="T70" fmla="*/ 13092 w 15884"/>
                <a:gd name="T71" fmla="*/ 3755 h 12800"/>
                <a:gd name="T72" fmla="*/ 14620 w 15884"/>
                <a:gd name="T73" fmla="*/ 2981 h 12800"/>
                <a:gd name="T74" fmla="*/ 11339 w 15884"/>
                <a:gd name="T75" fmla="*/ 2981 h 12800"/>
                <a:gd name="T76" fmla="*/ 12868 w 15884"/>
                <a:gd name="T77" fmla="*/ 3705 h 12800"/>
                <a:gd name="T78" fmla="*/ 12867 w 15884"/>
                <a:gd name="T79" fmla="*/ 2981 h 12800"/>
                <a:gd name="T80" fmla="*/ 13092 w 15884"/>
                <a:gd name="T81" fmla="*/ 3951 h 12800"/>
                <a:gd name="T82" fmla="*/ 14387 w 15884"/>
                <a:gd name="T83" fmla="*/ 4239 h 12800"/>
                <a:gd name="T84" fmla="*/ 14632 w 15884"/>
                <a:gd name="T85" fmla="*/ 4136 h 12800"/>
                <a:gd name="T86" fmla="*/ 15884 w 15884"/>
                <a:gd name="T87" fmla="*/ 2981 h 12800"/>
                <a:gd name="T88" fmla="*/ 13466 w 15884"/>
                <a:gd name="T89" fmla="*/ 5832 h 12800"/>
                <a:gd name="T90" fmla="*/ 14565 w 15884"/>
                <a:gd name="T91" fmla="*/ 4323 h 12800"/>
                <a:gd name="T92" fmla="*/ 2929 w 15884"/>
                <a:gd name="T93" fmla="*/ 4123 h 12800"/>
                <a:gd name="T94" fmla="*/ 12412 w 15884"/>
                <a:gd name="T95" fmla="*/ 4123 h 12800"/>
                <a:gd name="T96" fmla="*/ 2929 w 15884"/>
                <a:gd name="T97" fmla="*/ 4123 h 12800"/>
                <a:gd name="T98" fmla="*/ 7670 w 15884"/>
                <a:gd name="T99" fmla="*/ 7429 h 12800"/>
                <a:gd name="T100" fmla="*/ 4034 w 15884"/>
                <a:gd name="T101" fmla="*/ 4812 h 12800"/>
                <a:gd name="T102" fmla="*/ 7671 w 15884"/>
                <a:gd name="T103" fmla="*/ 7429 h 12800"/>
                <a:gd name="T104" fmla="*/ 7670 w 15884"/>
                <a:gd name="T105" fmla="*/ 115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84" h="12800">
                  <a:moveTo>
                    <a:pt x="11144" y="2789"/>
                  </a:moveTo>
                  <a:cubicBezTo>
                    <a:pt x="11153" y="2420"/>
                    <a:pt x="11217" y="2065"/>
                    <a:pt x="11327" y="1731"/>
                  </a:cubicBezTo>
                  <a:cubicBezTo>
                    <a:pt x="11060" y="1598"/>
                    <a:pt x="10812" y="1434"/>
                    <a:pt x="10587" y="1243"/>
                  </a:cubicBezTo>
                  <a:cubicBezTo>
                    <a:pt x="10315" y="1636"/>
                    <a:pt x="10137" y="2099"/>
                    <a:pt x="10089" y="2600"/>
                  </a:cubicBezTo>
                  <a:lnTo>
                    <a:pt x="10566" y="2789"/>
                  </a:lnTo>
                  <a:lnTo>
                    <a:pt x="11144" y="2789"/>
                  </a:lnTo>
                  <a:close/>
                  <a:moveTo>
                    <a:pt x="12494" y="35"/>
                  </a:moveTo>
                  <a:cubicBezTo>
                    <a:pt x="11772" y="153"/>
                    <a:pt x="11141" y="538"/>
                    <a:pt x="10704" y="1085"/>
                  </a:cubicBezTo>
                  <a:cubicBezTo>
                    <a:pt x="10914" y="1265"/>
                    <a:pt x="11145" y="1419"/>
                    <a:pt x="11394" y="1545"/>
                  </a:cubicBezTo>
                  <a:cubicBezTo>
                    <a:pt x="11626" y="951"/>
                    <a:pt x="12008" y="433"/>
                    <a:pt x="12494" y="35"/>
                  </a:cubicBezTo>
                  <a:close/>
                  <a:moveTo>
                    <a:pt x="8529" y="1979"/>
                  </a:moveTo>
                  <a:lnTo>
                    <a:pt x="8529" y="1876"/>
                  </a:lnTo>
                  <a:lnTo>
                    <a:pt x="8529" y="543"/>
                  </a:lnTo>
                  <a:cubicBezTo>
                    <a:pt x="8529" y="456"/>
                    <a:pt x="8458" y="385"/>
                    <a:pt x="8370" y="385"/>
                  </a:cubicBezTo>
                  <a:lnTo>
                    <a:pt x="5608" y="385"/>
                  </a:lnTo>
                  <a:cubicBezTo>
                    <a:pt x="5520" y="385"/>
                    <a:pt x="5449" y="456"/>
                    <a:pt x="5449" y="543"/>
                  </a:cubicBezTo>
                  <a:lnTo>
                    <a:pt x="5449" y="1876"/>
                  </a:lnTo>
                  <a:lnTo>
                    <a:pt x="5449" y="2521"/>
                  </a:lnTo>
                  <a:lnTo>
                    <a:pt x="7671" y="1638"/>
                  </a:lnTo>
                  <a:lnTo>
                    <a:pt x="8529" y="1979"/>
                  </a:lnTo>
                  <a:close/>
                  <a:moveTo>
                    <a:pt x="2405" y="4393"/>
                  </a:moveTo>
                  <a:lnTo>
                    <a:pt x="658" y="4393"/>
                  </a:lnTo>
                  <a:cubicBezTo>
                    <a:pt x="576" y="4393"/>
                    <a:pt x="509" y="4326"/>
                    <a:pt x="509" y="4244"/>
                  </a:cubicBezTo>
                  <a:lnTo>
                    <a:pt x="509" y="1319"/>
                  </a:lnTo>
                  <a:cubicBezTo>
                    <a:pt x="509" y="1236"/>
                    <a:pt x="576" y="1170"/>
                    <a:pt x="658" y="1170"/>
                  </a:cubicBezTo>
                  <a:lnTo>
                    <a:pt x="4575" y="1170"/>
                  </a:lnTo>
                  <a:cubicBezTo>
                    <a:pt x="4657" y="1170"/>
                    <a:pt x="4724" y="1236"/>
                    <a:pt x="4724" y="1319"/>
                  </a:cubicBezTo>
                  <a:lnTo>
                    <a:pt x="4724" y="2810"/>
                  </a:lnTo>
                  <a:lnTo>
                    <a:pt x="5232" y="2607"/>
                  </a:lnTo>
                  <a:lnTo>
                    <a:pt x="5232" y="987"/>
                  </a:lnTo>
                  <a:cubicBezTo>
                    <a:pt x="5232" y="876"/>
                    <a:pt x="5141" y="786"/>
                    <a:pt x="5032" y="786"/>
                  </a:cubicBezTo>
                  <a:lnTo>
                    <a:pt x="201" y="786"/>
                  </a:lnTo>
                  <a:cubicBezTo>
                    <a:pt x="90" y="786"/>
                    <a:pt x="0" y="876"/>
                    <a:pt x="0" y="987"/>
                  </a:cubicBezTo>
                  <a:lnTo>
                    <a:pt x="0" y="4912"/>
                  </a:lnTo>
                  <a:cubicBezTo>
                    <a:pt x="0" y="5023"/>
                    <a:pt x="90" y="5114"/>
                    <a:pt x="201" y="5114"/>
                  </a:cubicBezTo>
                  <a:lnTo>
                    <a:pt x="2178" y="5114"/>
                  </a:lnTo>
                  <a:lnTo>
                    <a:pt x="2178" y="5537"/>
                  </a:lnTo>
                  <a:lnTo>
                    <a:pt x="1479" y="5537"/>
                  </a:lnTo>
                  <a:cubicBezTo>
                    <a:pt x="1315" y="5537"/>
                    <a:pt x="1180" y="5672"/>
                    <a:pt x="1180" y="5837"/>
                  </a:cubicBezTo>
                  <a:cubicBezTo>
                    <a:pt x="1180" y="5847"/>
                    <a:pt x="1180" y="5857"/>
                    <a:pt x="1181" y="5867"/>
                  </a:cubicBezTo>
                  <a:lnTo>
                    <a:pt x="2688" y="5867"/>
                  </a:lnTo>
                  <a:cubicBezTo>
                    <a:pt x="2573" y="5383"/>
                    <a:pt x="2479" y="4890"/>
                    <a:pt x="2405" y="4393"/>
                  </a:cubicBezTo>
                  <a:close/>
                  <a:moveTo>
                    <a:pt x="13092" y="0"/>
                  </a:moveTo>
                  <a:lnTo>
                    <a:pt x="13092" y="1916"/>
                  </a:lnTo>
                  <a:cubicBezTo>
                    <a:pt x="13551" y="1903"/>
                    <a:pt x="13988" y="1802"/>
                    <a:pt x="14387" y="1628"/>
                  </a:cubicBezTo>
                  <a:cubicBezTo>
                    <a:pt x="14130" y="963"/>
                    <a:pt x="13673" y="395"/>
                    <a:pt x="13092" y="0"/>
                  </a:cubicBezTo>
                  <a:close/>
                  <a:moveTo>
                    <a:pt x="12867" y="0"/>
                  </a:moveTo>
                  <a:cubicBezTo>
                    <a:pt x="12286" y="395"/>
                    <a:pt x="11830" y="963"/>
                    <a:pt x="11573" y="1628"/>
                  </a:cubicBezTo>
                  <a:cubicBezTo>
                    <a:pt x="11971" y="1802"/>
                    <a:pt x="12408" y="1903"/>
                    <a:pt x="12867" y="1916"/>
                  </a:cubicBezTo>
                  <a:lnTo>
                    <a:pt x="12867" y="0"/>
                  </a:lnTo>
                  <a:close/>
                  <a:moveTo>
                    <a:pt x="14815" y="2789"/>
                  </a:moveTo>
                  <a:lnTo>
                    <a:pt x="15882" y="2789"/>
                  </a:lnTo>
                  <a:cubicBezTo>
                    <a:pt x="15864" y="2216"/>
                    <a:pt x="15678" y="1685"/>
                    <a:pt x="15373" y="1243"/>
                  </a:cubicBezTo>
                  <a:cubicBezTo>
                    <a:pt x="15147" y="1434"/>
                    <a:pt x="14899" y="1598"/>
                    <a:pt x="14632" y="1731"/>
                  </a:cubicBezTo>
                  <a:cubicBezTo>
                    <a:pt x="14742" y="2065"/>
                    <a:pt x="14806" y="2420"/>
                    <a:pt x="14815" y="2789"/>
                  </a:cubicBezTo>
                  <a:close/>
                  <a:moveTo>
                    <a:pt x="14452" y="1813"/>
                  </a:moveTo>
                  <a:cubicBezTo>
                    <a:pt x="14033" y="1994"/>
                    <a:pt x="13574" y="2100"/>
                    <a:pt x="13092" y="2112"/>
                  </a:cubicBezTo>
                  <a:lnTo>
                    <a:pt x="13092" y="2790"/>
                  </a:lnTo>
                  <a:lnTo>
                    <a:pt x="14619" y="2790"/>
                  </a:lnTo>
                  <a:cubicBezTo>
                    <a:pt x="14610" y="2450"/>
                    <a:pt x="14552" y="2122"/>
                    <a:pt x="14452" y="1813"/>
                  </a:cubicBezTo>
                  <a:close/>
                  <a:moveTo>
                    <a:pt x="14565" y="1545"/>
                  </a:moveTo>
                  <a:cubicBezTo>
                    <a:pt x="14813" y="1419"/>
                    <a:pt x="15045" y="1264"/>
                    <a:pt x="15255" y="1085"/>
                  </a:cubicBezTo>
                  <a:cubicBezTo>
                    <a:pt x="14818" y="538"/>
                    <a:pt x="14187" y="153"/>
                    <a:pt x="13466" y="35"/>
                  </a:cubicBezTo>
                  <a:cubicBezTo>
                    <a:pt x="13950" y="433"/>
                    <a:pt x="14333" y="951"/>
                    <a:pt x="14565" y="1545"/>
                  </a:cubicBezTo>
                  <a:close/>
                  <a:moveTo>
                    <a:pt x="12867" y="2112"/>
                  </a:moveTo>
                  <a:cubicBezTo>
                    <a:pt x="12385" y="2100"/>
                    <a:pt x="11925" y="1994"/>
                    <a:pt x="11507" y="1813"/>
                  </a:cubicBezTo>
                  <a:cubicBezTo>
                    <a:pt x="11407" y="2122"/>
                    <a:pt x="11349" y="2450"/>
                    <a:pt x="11340" y="2790"/>
                  </a:cubicBezTo>
                  <a:lnTo>
                    <a:pt x="12867" y="2790"/>
                  </a:lnTo>
                  <a:lnTo>
                    <a:pt x="12867" y="2112"/>
                  </a:lnTo>
                  <a:close/>
                  <a:moveTo>
                    <a:pt x="14620" y="2981"/>
                  </a:moveTo>
                  <a:lnTo>
                    <a:pt x="13092" y="2981"/>
                  </a:lnTo>
                  <a:lnTo>
                    <a:pt x="13092" y="3755"/>
                  </a:lnTo>
                  <a:cubicBezTo>
                    <a:pt x="13574" y="3768"/>
                    <a:pt x="14033" y="3873"/>
                    <a:pt x="14452" y="4054"/>
                  </a:cubicBezTo>
                  <a:cubicBezTo>
                    <a:pt x="14561" y="3716"/>
                    <a:pt x="14620" y="3355"/>
                    <a:pt x="14620" y="2981"/>
                  </a:cubicBezTo>
                  <a:close/>
                  <a:moveTo>
                    <a:pt x="12867" y="2981"/>
                  </a:moveTo>
                  <a:lnTo>
                    <a:pt x="11339" y="2981"/>
                  </a:lnTo>
                  <a:cubicBezTo>
                    <a:pt x="11339" y="3020"/>
                    <a:pt x="11340" y="3059"/>
                    <a:pt x="11341" y="3098"/>
                  </a:cubicBezTo>
                  <a:lnTo>
                    <a:pt x="12868" y="3705"/>
                  </a:lnTo>
                  <a:lnTo>
                    <a:pt x="12868" y="2981"/>
                  </a:lnTo>
                  <a:lnTo>
                    <a:pt x="12867" y="2981"/>
                  </a:lnTo>
                  <a:close/>
                  <a:moveTo>
                    <a:pt x="14387" y="4239"/>
                  </a:moveTo>
                  <a:cubicBezTo>
                    <a:pt x="13988" y="4065"/>
                    <a:pt x="13551" y="3964"/>
                    <a:pt x="13092" y="3951"/>
                  </a:cubicBezTo>
                  <a:lnTo>
                    <a:pt x="13092" y="5867"/>
                  </a:lnTo>
                  <a:cubicBezTo>
                    <a:pt x="13673" y="5472"/>
                    <a:pt x="14130" y="4904"/>
                    <a:pt x="14387" y="4239"/>
                  </a:cubicBezTo>
                  <a:close/>
                  <a:moveTo>
                    <a:pt x="14816" y="2981"/>
                  </a:moveTo>
                  <a:cubicBezTo>
                    <a:pt x="14816" y="3385"/>
                    <a:pt x="14752" y="3774"/>
                    <a:pt x="14632" y="4136"/>
                  </a:cubicBezTo>
                  <a:cubicBezTo>
                    <a:pt x="14899" y="4269"/>
                    <a:pt x="15147" y="4433"/>
                    <a:pt x="15373" y="4624"/>
                  </a:cubicBezTo>
                  <a:cubicBezTo>
                    <a:pt x="15695" y="4158"/>
                    <a:pt x="15884" y="3592"/>
                    <a:pt x="15884" y="2981"/>
                  </a:cubicBezTo>
                  <a:lnTo>
                    <a:pt x="14816" y="2981"/>
                  </a:lnTo>
                  <a:close/>
                  <a:moveTo>
                    <a:pt x="13466" y="5832"/>
                  </a:moveTo>
                  <a:cubicBezTo>
                    <a:pt x="14187" y="5714"/>
                    <a:pt x="14818" y="5329"/>
                    <a:pt x="15255" y="4782"/>
                  </a:cubicBezTo>
                  <a:cubicBezTo>
                    <a:pt x="15045" y="4603"/>
                    <a:pt x="14813" y="4448"/>
                    <a:pt x="14565" y="4323"/>
                  </a:cubicBezTo>
                  <a:cubicBezTo>
                    <a:pt x="14333" y="4916"/>
                    <a:pt x="13950" y="5435"/>
                    <a:pt x="13466" y="5832"/>
                  </a:cubicBezTo>
                  <a:close/>
                  <a:moveTo>
                    <a:pt x="2929" y="4123"/>
                  </a:moveTo>
                  <a:cubicBezTo>
                    <a:pt x="3453" y="7921"/>
                    <a:pt x="5084" y="10912"/>
                    <a:pt x="7670" y="12800"/>
                  </a:cubicBezTo>
                  <a:cubicBezTo>
                    <a:pt x="10257" y="10912"/>
                    <a:pt x="11888" y="7921"/>
                    <a:pt x="12412" y="4123"/>
                  </a:cubicBezTo>
                  <a:lnTo>
                    <a:pt x="7670" y="2237"/>
                  </a:lnTo>
                  <a:lnTo>
                    <a:pt x="2929" y="4123"/>
                  </a:lnTo>
                  <a:close/>
                  <a:moveTo>
                    <a:pt x="7670" y="11500"/>
                  </a:moveTo>
                  <a:lnTo>
                    <a:pt x="7670" y="7429"/>
                  </a:lnTo>
                  <a:lnTo>
                    <a:pt x="4679" y="7429"/>
                  </a:lnTo>
                  <a:cubicBezTo>
                    <a:pt x="4380" y="6626"/>
                    <a:pt x="4163" y="5751"/>
                    <a:pt x="4034" y="4812"/>
                  </a:cubicBezTo>
                  <a:lnTo>
                    <a:pt x="7671" y="3358"/>
                  </a:lnTo>
                  <a:lnTo>
                    <a:pt x="7671" y="7429"/>
                  </a:lnTo>
                  <a:lnTo>
                    <a:pt x="10662" y="7429"/>
                  </a:lnTo>
                  <a:cubicBezTo>
                    <a:pt x="10027" y="9131"/>
                    <a:pt x="9017" y="10512"/>
                    <a:pt x="7670" y="11500"/>
                  </a:cubicBezTo>
                  <a:close/>
                </a:path>
              </a:pathLst>
            </a:custGeom>
            <a:solidFill>
              <a:schemeClr val="bg1"/>
            </a:solidFill>
            <a:ln>
              <a:noFill/>
            </a:ln>
          </p:spPr>
        </p:sp>
      </p:grpSp>
      <p:sp>
        <p:nvSpPr>
          <p:cNvPr id="70"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DC791EE8-26AC-4AE0-937B-112F5BF70E3E}"/>
              </a:ext>
            </a:extLst>
          </p:cNvPr>
          <p:cNvSpPr/>
          <p:nvPr/>
        </p:nvSpPr>
        <p:spPr bwMode="gray">
          <a:xfrm>
            <a:off x="6156755" y="3856770"/>
            <a:ext cx="5508000" cy="2520000"/>
          </a:xfrm>
          <a:prstGeom prst="rect">
            <a:avLst/>
          </a:prstGeom>
          <a:solidFill>
            <a:srgbClr val="103F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Autofit/>
          </a:bodyPr>
          <a:lstStyle/>
          <a:p>
            <a:pPr lvl="0" algn="ctr" fontAlgn="ctr"/>
            <a:endParaRPr lang="en-US" altLang="zh-CN" sz="2000" spc="300" dirty="0">
              <a:solidFill>
                <a:prstClr val="white"/>
              </a:solidFill>
              <a:latin typeface="Huawei Sans" panose="020C0503030203020204" pitchFamily="34" charset="0"/>
              <a:ea typeface="+mj-ea"/>
            </a:endParaRPr>
          </a:p>
        </p:txBody>
      </p:sp>
      <p:cxnSp>
        <p:nvCxnSpPr>
          <p:cNvPr id="9" name="直接连接符 8">
            <a:extLst>
              <a:ext uri="{FF2B5EF4-FFF2-40B4-BE49-F238E27FC236}">
                <a16:creationId xmlns:a16="http://schemas.microsoft.com/office/drawing/2014/main" id="{549EF4BE-0CF5-4ACB-87DA-7F3DDED9A199}"/>
              </a:ext>
            </a:extLst>
          </p:cNvPr>
          <p:cNvCxnSpPr/>
          <p:nvPr/>
        </p:nvCxnSpPr>
        <p:spPr bwMode="gray">
          <a:xfrm>
            <a:off x="548828" y="3798530"/>
            <a:ext cx="110880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D97E457E-C9E3-424D-B108-20FEA38A3FD9}"/>
              </a:ext>
            </a:extLst>
          </p:cNvPr>
          <p:cNvCxnSpPr>
            <a:cxnSpLocks/>
          </p:cNvCxnSpPr>
          <p:nvPr/>
        </p:nvCxnSpPr>
        <p:spPr bwMode="gray">
          <a:xfrm flipV="1">
            <a:off x="6096000" y="1244650"/>
            <a:ext cx="0" cy="513710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5" name="multiple-users-silhouette_33308">
            <a:extLst>
              <a:ext uri="{FF2B5EF4-FFF2-40B4-BE49-F238E27FC236}">
                <a16:creationId xmlns:a16="http://schemas.microsoft.com/office/drawing/2014/main" id="{CE75BFF3-29F2-4097-AED7-8E339AAC1519}"/>
              </a:ext>
            </a:extLst>
          </p:cNvPr>
          <p:cNvSpPr>
            <a:spLocks noChangeAspect="1"/>
          </p:cNvSpPr>
          <p:nvPr/>
        </p:nvSpPr>
        <p:spPr bwMode="gray">
          <a:xfrm>
            <a:off x="6423795" y="2061169"/>
            <a:ext cx="1051779" cy="884044"/>
          </a:xfrm>
          <a:custGeom>
            <a:avLst/>
            <a:gdLst>
              <a:gd name="T0" fmla="*/ 645 w 1068"/>
              <a:gd name="T1" fmla="*/ 154 h 899"/>
              <a:gd name="T2" fmla="*/ 735 w 1068"/>
              <a:gd name="T3" fmla="*/ 298 h 899"/>
              <a:gd name="T4" fmla="*/ 801 w 1068"/>
              <a:gd name="T5" fmla="*/ 313 h 899"/>
              <a:gd name="T6" fmla="*/ 958 w 1068"/>
              <a:gd name="T7" fmla="*/ 156 h 899"/>
              <a:gd name="T8" fmla="*/ 801 w 1068"/>
              <a:gd name="T9" fmla="*/ 0 h 899"/>
              <a:gd name="T10" fmla="*/ 645 w 1068"/>
              <a:gd name="T11" fmla="*/ 154 h 899"/>
              <a:gd name="T12" fmla="*/ 542 w 1068"/>
              <a:gd name="T13" fmla="*/ 475 h 899"/>
              <a:gd name="T14" fmla="*/ 699 w 1068"/>
              <a:gd name="T15" fmla="*/ 318 h 899"/>
              <a:gd name="T16" fmla="*/ 542 w 1068"/>
              <a:gd name="T17" fmla="*/ 161 h 899"/>
              <a:gd name="T18" fmla="*/ 385 w 1068"/>
              <a:gd name="T19" fmla="*/ 318 h 899"/>
              <a:gd name="T20" fmla="*/ 542 w 1068"/>
              <a:gd name="T21" fmla="*/ 475 h 899"/>
              <a:gd name="T22" fmla="*/ 609 w 1068"/>
              <a:gd name="T23" fmla="*/ 485 h 899"/>
              <a:gd name="T24" fmla="*/ 476 w 1068"/>
              <a:gd name="T25" fmla="*/ 485 h 899"/>
              <a:gd name="T26" fmla="*/ 275 w 1068"/>
              <a:gd name="T27" fmla="*/ 686 h 899"/>
              <a:gd name="T28" fmla="*/ 275 w 1068"/>
              <a:gd name="T29" fmla="*/ 849 h 899"/>
              <a:gd name="T30" fmla="*/ 275 w 1068"/>
              <a:gd name="T31" fmla="*/ 851 h 899"/>
              <a:gd name="T32" fmla="*/ 287 w 1068"/>
              <a:gd name="T33" fmla="*/ 855 h 899"/>
              <a:gd name="T34" fmla="*/ 559 w 1068"/>
              <a:gd name="T35" fmla="*/ 899 h 899"/>
              <a:gd name="T36" fmla="*/ 798 w 1068"/>
              <a:gd name="T37" fmla="*/ 854 h 899"/>
              <a:gd name="T38" fmla="*/ 808 w 1068"/>
              <a:gd name="T39" fmla="*/ 849 h 899"/>
              <a:gd name="T40" fmla="*/ 809 w 1068"/>
              <a:gd name="T41" fmla="*/ 849 h 899"/>
              <a:gd name="T42" fmla="*/ 809 w 1068"/>
              <a:gd name="T43" fmla="*/ 686 h 899"/>
              <a:gd name="T44" fmla="*/ 609 w 1068"/>
              <a:gd name="T45" fmla="*/ 485 h 899"/>
              <a:gd name="T46" fmla="*/ 868 w 1068"/>
              <a:gd name="T47" fmla="*/ 324 h 899"/>
              <a:gd name="T48" fmla="*/ 736 w 1068"/>
              <a:gd name="T49" fmla="*/ 324 h 899"/>
              <a:gd name="T50" fmla="*/ 676 w 1068"/>
              <a:gd name="T51" fmla="*/ 458 h 899"/>
              <a:gd name="T52" fmla="*/ 847 w 1068"/>
              <a:gd name="T53" fmla="*/ 686 h 899"/>
              <a:gd name="T54" fmla="*/ 847 w 1068"/>
              <a:gd name="T55" fmla="*/ 736 h 899"/>
              <a:gd name="T56" fmla="*/ 1057 w 1068"/>
              <a:gd name="T57" fmla="*/ 692 h 899"/>
              <a:gd name="T58" fmla="*/ 1067 w 1068"/>
              <a:gd name="T59" fmla="*/ 687 h 899"/>
              <a:gd name="T60" fmla="*/ 1068 w 1068"/>
              <a:gd name="T61" fmla="*/ 687 h 899"/>
              <a:gd name="T62" fmla="*/ 1068 w 1068"/>
              <a:gd name="T63" fmla="*/ 524 h 899"/>
              <a:gd name="T64" fmla="*/ 868 w 1068"/>
              <a:gd name="T65" fmla="*/ 324 h 899"/>
              <a:gd name="T66" fmla="*/ 267 w 1068"/>
              <a:gd name="T67" fmla="*/ 313 h 899"/>
              <a:gd name="T68" fmla="*/ 350 w 1068"/>
              <a:gd name="T69" fmla="*/ 289 h 899"/>
              <a:gd name="T70" fmla="*/ 423 w 1068"/>
              <a:gd name="T71" fmla="*/ 165 h 899"/>
              <a:gd name="T72" fmla="*/ 424 w 1068"/>
              <a:gd name="T73" fmla="*/ 156 h 899"/>
              <a:gd name="T74" fmla="*/ 267 w 1068"/>
              <a:gd name="T75" fmla="*/ 0 h 899"/>
              <a:gd name="T76" fmla="*/ 110 w 1068"/>
              <a:gd name="T77" fmla="*/ 156 h 899"/>
              <a:gd name="T78" fmla="*/ 267 w 1068"/>
              <a:gd name="T79" fmla="*/ 313 h 899"/>
              <a:gd name="T80" fmla="*/ 408 w 1068"/>
              <a:gd name="T81" fmla="*/ 458 h 899"/>
              <a:gd name="T82" fmla="*/ 348 w 1068"/>
              <a:gd name="T83" fmla="*/ 324 h 899"/>
              <a:gd name="T84" fmla="*/ 334 w 1068"/>
              <a:gd name="T85" fmla="*/ 324 h 899"/>
              <a:gd name="T86" fmla="*/ 201 w 1068"/>
              <a:gd name="T87" fmla="*/ 324 h 899"/>
              <a:gd name="T88" fmla="*/ 0 w 1068"/>
              <a:gd name="T89" fmla="*/ 524 h 899"/>
              <a:gd name="T90" fmla="*/ 0 w 1068"/>
              <a:gd name="T91" fmla="*/ 687 h 899"/>
              <a:gd name="T92" fmla="*/ 0 w 1068"/>
              <a:gd name="T93" fmla="*/ 689 h 899"/>
              <a:gd name="T94" fmla="*/ 12 w 1068"/>
              <a:gd name="T95" fmla="*/ 693 h 899"/>
              <a:gd name="T96" fmla="*/ 238 w 1068"/>
              <a:gd name="T97" fmla="*/ 735 h 899"/>
              <a:gd name="T98" fmla="*/ 238 w 1068"/>
              <a:gd name="T99" fmla="*/ 686 h 899"/>
              <a:gd name="T100" fmla="*/ 408 w 1068"/>
              <a:gd name="T101" fmla="*/ 458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8" h="899">
                <a:moveTo>
                  <a:pt x="645" y="154"/>
                </a:moveTo>
                <a:cubicBezTo>
                  <a:pt x="694" y="185"/>
                  <a:pt x="729" y="237"/>
                  <a:pt x="735" y="298"/>
                </a:cubicBezTo>
                <a:cubicBezTo>
                  <a:pt x="755" y="308"/>
                  <a:pt x="778" y="313"/>
                  <a:pt x="801" y="313"/>
                </a:cubicBezTo>
                <a:cubicBezTo>
                  <a:pt x="888" y="313"/>
                  <a:pt x="958" y="243"/>
                  <a:pt x="958" y="156"/>
                </a:cubicBezTo>
                <a:cubicBezTo>
                  <a:pt x="958" y="70"/>
                  <a:pt x="888" y="0"/>
                  <a:pt x="801" y="0"/>
                </a:cubicBezTo>
                <a:cubicBezTo>
                  <a:pt x="716" y="0"/>
                  <a:pt x="646" y="69"/>
                  <a:pt x="645" y="154"/>
                </a:cubicBezTo>
                <a:close/>
                <a:moveTo>
                  <a:pt x="542" y="475"/>
                </a:moveTo>
                <a:cubicBezTo>
                  <a:pt x="629" y="475"/>
                  <a:pt x="699" y="405"/>
                  <a:pt x="699" y="318"/>
                </a:cubicBezTo>
                <a:cubicBezTo>
                  <a:pt x="699" y="232"/>
                  <a:pt x="629" y="161"/>
                  <a:pt x="542" y="161"/>
                </a:cubicBezTo>
                <a:cubicBezTo>
                  <a:pt x="456" y="161"/>
                  <a:pt x="385" y="232"/>
                  <a:pt x="385" y="318"/>
                </a:cubicBezTo>
                <a:cubicBezTo>
                  <a:pt x="385" y="405"/>
                  <a:pt x="456" y="475"/>
                  <a:pt x="542" y="475"/>
                </a:cubicBezTo>
                <a:close/>
                <a:moveTo>
                  <a:pt x="609" y="485"/>
                </a:moveTo>
                <a:lnTo>
                  <a:pt x="476" y="485"/>
                </a:lnTo>
                <a:cubicBezTo>
                  <a:pt x="365" y="485"/>
                  <a:pt x="275" y="575"/>
                  <a:pt x="275" y="686"/>
                </a:cubicBezTo>
                <a:lnTo>
                  <a:pt x="275" y="849"/>
                </a:lnTo>
                <a:lnTo>
                  <a:pt x="275" y="851"/>
                </a:lnTo>
                <a:lnTo>
                  <a:pt x="287" y="855"/>
                </a:lnTo>
                <a:cubicBezTo>
                  <a:pt x="392" y="888"/>
                  <a:pt x="484" y="899"/>
                  <a:pt x="559" y="899"/>
                </a:cubicBezTo>
                <a:cubicBezTo>
                  <a:pt x="707" y="899"/>
                  <a:pt x="792" y="857"/>
                  <a:pt x="798" y="854"/>
                </a:cubicBezTo>
                <a:lnTo>
                  <a:pt x="808" y="849"/>
                </a:lnTo>
                <a:lnTo>
                  <a:pt x="809" y="849"/>
                </a:lnTo>
                <a:lnTo>
                  <a:pt x="809" y="686"/>
                </a:lnTo>
                <a:cubicBezTo>
                  <a:pt x="809" y="575"/>
                  <a:pt x="719" y="485"/>
                  <a:pt x="609" y="485"/>
                </a:cubicBezTo>
                <a:close/>
                <a:moveTo>
                  <a:pt x="868" y="324"/>
                </a:moveTo>
                <a:lnTo>
                  <a:pt x="736" y="324"/>
                </a:lnTo>
                <a:cubicBezTo>
                  <a:pt x="734" y="376"/>
                  <a:pt x="712" y="424"/>
                  <a:pt x="676" y="458"/>
                </a:cubicBezTo>
                <a:cubicBezTo>
                  <a:pt x="775" y="487"/>
                  <a:pt x="847" y="579"/>
                  <a:pt x="847" y="686"/>
                </a:cubicBezTo>
                <a:lnTo>
                  <a:pt x="847" y="736"/>
                </a:lnTo>
                <a:cubicBezTo>
                  <a:pt x="977" y="732"/>
                  <a:pt x="1052" y="695"/>
                  <a:pt x="1057" y="692"/>
                </a:cubicBezTo>
                <a:lnTo>
                  <a:pt x="1067" y="687"/>
                </a:lnTo>
                <a:lnTo>
                  <a:pt x="1068" y="687"/>
                </a:lnTo>
                <a:lnTo>
                  <a:pt x="1068" y="524"/>
                </a:lnTo>
                <a:cubicBezTo>
                  <a:pt x="1068" y="414"/>
                  <a:pt x="978" y="324"/>
                  <a:pt x="868" y="324"/>
                </a:cubicBezTo>
                <a:close/>
                <a:moveTo>
                  <a:pt x="267" y="313"/>
                </a:moveTo>
                <a:cubicBezTo>
                  <a:pt x="298" y="313"/>
                  <a:pt x="326" y="304"/>
                  <a:pt x="350" y="289"/>
                </a:cubicBezTo>
                <a:cubicBezTo>
                  <a:pt x="358" y="239"/>
                  <a:pt x="385" y="195"/>
                  <a:pt x="423" y="165"/>
                </a:cubicBezTo>
                <a:cubicBezTo>
                  <a:pt x="424" y="162"/>
                  <a:pt x="424" y="159"/>
                  <a:pt x="424" y="156"/>
                </a:cubicBezTo>
                <a:cubicBezTo>
                  <a:pt x="424" y="70"/>
                  <a:pt x="354" y="0"/>
                  <a:pt x="267" y="0"/>
                </a:cubicBezTo>
                <a:cubicBezTo>
                  <a:pt x="181" y="0"/>
                  <a:pt x="110" y="70"/>
                  <a:pt x="110" y="156"/>
                </a:cubicBezTo>
                <a:cubicBezTo>
                  <a:pt x="110" y="243"/>
                  <a:pt x="181" y="313"/>
                  <a:pt x="267" y="313"/>
                </a:cubicBezTo>
                <a:close/>
                <a:moveTo>
                  <a:pt x="408" y="458"/>
                </a:moveTo>
                <a:cubicBezTo>
                  <a:pt x="372" y="424"/>
                  <a:pt x="350" y="377"/>
                  <a:pt x="348" y="324"/>
                </a:cubicBezTo>
                <a:cubicBezTo>
                  <a:pt x="343" y="324"/>
                  <a:pt x="339" y="324"/>
                  <a:pt x="334" y="324"/>
                </a:cubicBezTo>
                <a:lnTo>
                  <a:pt x="201" y="324"/>
                </a:lnTo>
                <a:cubicBezTo>
                  <a:pt x="90" y="324"/>
                  <a:pt x="0" y="414"/>
                  <a:pt x="0" y="524"/>
                </a:cubicBezTo>
                <a:lnTo>
                  <a:pt x="0" y="687"/>
                </a:lnTo>
                <a:lnTo>
                  <a:pt x="0" y="689"/>
                </a:lnTo>
                <a:lnTo>
                  <a:pt x="12" y="693"/>
                </a:lnTo>
                <a:cubicBezTo>
                  <a:pt x="96" y="719"/>
                  <a:pt x="172" y="732"/>
                  <a:pt x="238" y="735"/>
                </a:cubicBezTo>
                <a:lnTo>
                  <a:pt x="238" y="686"/>
                </a:lnTo>
                <a:cubicBezTo>
                  <a:pt x="238" y="579"/>
                  <a:pt x="309" y="487"/>
                  <a:pt x="408" y="458"/>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76" name="文本框 75">
            <a:extLst>
              <a:ext uri="{FF2B5EF4-FFF2-40B4-BE49-F238E27FC236}">
                <a16:creationId xmlns:a16="http://schemas.microsoft.com/office/drawing/2014/main" id="{3A3370E8-23DA-463B-9FEE-B48795755CAD}"/>
              </a:ext>
            </a:extLst>
          </p:cNvPr>
          <p:cNvSpPr txBox="1"/>
          <p:nvPr/>
        </p:nvSpPr>
        <p:spPr bwMode="gray">
          <a:xfrm>
            <a:off x="2280452" y="2776384"/>
            <a:ext cx="3616914" cy="646331"/>
          </a:xfrm>
          <a:prstGeom prst="rect">
            <a:avLst/>
          </a:prstGeom>
          <a:noFill/>
        </p:spPr>
        <p:txBody>
          <a:bodyPr wrap="square" rtlCol="0">
            <a:spAutoFit/>
          </a:bodyPr>
          <a:lstStyle/>
          <a:p>
            <a:pPr fontAlgn="ctr"/>
            <a:r>
              <a:rPr lang="en-US" sz="1200" dirty="0">
                <a:solidFill>
                  <a:schemeClr val="lt1">
                    <a:alpha val="80000"/>
                  </a:schemeClr>
                </a:solidFill>
                <a:latin typeface="Huawei Sans" panose="020C0503030203020204" pitchFamily="34" charset="0"/>
              </a:rPr>
              <a:t>There are a large number of widely distributed devices with various models, resulting in high O&amp;M costs.</a:t>
            </a:r>
          </a:p>
        </p:txBody>
      </p:sp>
      <p:sp>
        <p:nvSpPr>
          <p:cNvPr id="77" name="文本框 76">
            <a:extLst>
              <a:ext uri="{FF2B5EF4-FFF2-40B4-BE49-F238E27FC236}">
                <a16:creationId xmlns:a16="http://schemas.microsoft.com/office/drawing/2014/main" id="{75E84C5E-8371-42B8-8E56-E5A25B2E9293}"/>
              </a:ext>
            </a:extLst>
          </p:cNvPr>
          <p:cNvSpPr txBox="1"/>
          <p:nvPr/>
        </p:nvSpPr>
        <p:spPr bwMode="gray">
          <a:xfrm>
            <a:off x="7711193" y="2776384"/>
            <a:ext cx="3410505" cy="646331"/>
          </a:xfrm>
          <a:prstGeom prst="rect">
            <a:avLst/>
          </a:prstGeom>
          <a:noFill/>
        </p:spPr>
        <p:txBody>
          <a:bodyPr wrap="square" rtlCol="0">
            <a:spAutoFit/>
          </a:bodyPr>
          <a:lstStyle/>
          <a:p>
            <a:pPr fontAlgn="ctr"/>
            <a:r>
              <a:rPr lang="en-US" sz="1200" dirty="0">
                <a:solidFill>
                  <a:prstClr val="white">
                    <a:alpha val="80000"/>
                  </a:prstClr>
                </a:solidFill>
                <a:latin typeface="Huawei Sans" panose="020C0503030203020204" pitchFamily="34" charset="0"/>
              </a:rPr>
              <a:t>A large number of users are widely distributed, which pose high requirements on network experience.</a:t>
            </a:r>
            <a:endParaRPr lang="en-US" altLang="zh-CN" sz="1200" dirty="0">
              <a:solidFill>
                <a:schemeClr val="lt1">
                  <a:alpha val="80000"/>
                </a:schemeClr>
              </a:solidFill>
              <a:latin typeface="Huawei Sans" panose="020C0503030203020204" pitchFamily="34" charset="0"/>
            </a:endParaRPr>
          </a:p>
        </p:txBody>
      </p:sp>
      <p:sp>
        <p:nvSpPr>
          <p:cNvPr id="78" name="文本框 77">
            <a:extLst>
              <a:ext uri="{FF2B5EF4-FFF2-40B4-BE49-F238E27FC236}">
                <a16:creationId xmlns:a16="http://schemas.microsoft.com/office/drawing/2014/main" id="{517F7007-B8AE-48E3-B45E-4DCF36CED611}"/>
              </a:ext>
            </a:extLst>
          </p:cNvPr>
          <p:cNvSpPr txBox="1"/>
          <p:nvPr/>
        </p:nvSpPr>
        <p:spPr bwMode="gray">
          <a:xfrm>
            <a:off x="1838581" y="5382517"/>
            <a:ext cx="4161895" cy="646331"/>
          </a:xfrm>
          <a:prstGeom prst="rect">
            <a:avLst/>
          </a:prstGeom>
          <a:noFill/>
        </p:spPr>
        <p:txBody>
          <a:bodyPr wrap="square" rtlCol="0">
            <a:spAutoFit/>
          </a:bodyPr>
          <a:lstStyle/>
          <a:p>
            <a:pPr fontAlgn="ctr"/>
            <a:r>
              <a:rPr lang="en-US" sz="1200" dirty="0">
                <a:solidFill>
                  <a:prstClr val="white">
                    <a:alpha val="80000"/>
                  </a:prstClr>
                </a:solidFill>
                <a:latin typeface="Huawei Sans" panose="020C0503030203020204" pitchFamily="34" charset="0"/>
              </a:rPr>
              <a:t>Guests, employees, and partners access the internal network irregularly. "One password for all" is no longer applicable to such a scenario.</a:t>
            </a:r>
            <a:endParaRPr lang="en-US" altLang="zh-CN" sz="1200" dirty="0">
              <a:solidFill>
                <a:schemeClr val="lt1">
                  <a:alpha val="80000"/>
                </a:schemeClr>
              </a:solidFill>
              <a:latin typeface="Huawei Sans" panose="020C0503030203020204" pitchFamily="34" charset="0"/>
            </a:endParaRPr>
          </a:p>
        </p:txBody>
      </p:sp>
      <p:sp>
        <p:nvSpPr>
          <p:cNvPr id="80" name="personal-configuration_30422">
            <a:extLst>
              <a:ext uri="{FF2B5EF4-FFF2-40B4-BE49-F238E27FC236}">
                <a16:creationId xmlns:a16="http://schemas.microsoft.com/office/drawing/2014/main" id="{2C8A398B-B5F4-436A-BC9D-0FB29F227BF9}"/>
              </a:ext>
            </a:extLst>
          </p:cNvPr>
          <p:cNvSpPr>
            <a:spLocks noChangeAspect="1"/>
          </p:cNvSpPr>
          <p:nvPr/>
        </p:nvSpPr>
        <p:spPr bwMode="gray">
          <a:xfrm>
            <a:off x="6532959" y="4659921"/>
            <a:ext cx="985986" cy="913695"/>
          </a:xfrm>
          <a:custGeom>
            <a:avLst/>
            <a:gdLst>
              <a:gd name="connsiteX0" fmla="*/ 460509 w 602487"/>
              <a:gd name="connsiteY0" fmla="*/ 352333 h 558314"/>
              <a:gd name="connsiteX1" fmla="*/ 524794 w 602487"/>
              <a:gd name="connsiteY1" fmla="*/ 416513 h 558314"/>
              <a:gd name="connsiteX2" fmla="*/ 460509 w 602487"/>
              <a:gd name="connsiteY2" fmla="*/ 480693 h 558314"/>
              <a:gd name="connsiteX3" fmla="*/ 396224 w 602487"/>
              <a:gd name="connsiteY3" fmla="*/ 416513 h 558314"/>
              <a:gd name="connsiteX4" fmla="*/ 460509 w 602487"/>
              <a:gd name="connsiteY4" fmla="*/ 352333 h 558314"/>
              <a:gd name="connsiteX5" fmla="*/ 469031 w 602487"/>
              <a:gd name="connsiteY5" fmla="*/ 300551 h 558314"/>
              <a:gd name="connsiteX6" fmla="*/ 463869 w 602487"/>
              <a:gd name="connsiteY6" fmla="*/ 322719 h 558314"/>
              <a:gd name="connsiteX7" fmla="*/ 426697 w 602487"/>
              <a:gd name="connsiteY7" fmla="*/ 328905 h 558314"/>
              <a:gd name="connsiteX8" fmla="*/ 414565 w 602487"/>
              <a:gd name="connsiteY8" fmla="*/ 309573 h 558314"/>
              <a:gd name="connsiteX9" fmla="*/ 384363 w 602487"/>
              <a:gd name="connsiteY9" fmla="*/ 328390 h 558314"/>
              <a:gd name="connsiteX10" fmla="*/ 396495 w 602487"/>
              <a:gd name="connsiteY10" fmla="*/ 347722 h 558314"/>
              <a:gd name="connsiteX11" fmla="*/ 374554 w 602487"/>
              <a:gd name="connsiteY11" fmla="*/ 378396 h 558314"/>
              <a:gd name="connsiteX12" fmla="*/ 352354 w 602487"/>
              <a:gd name="connsiteY12" fmla="*/ 373240 h 558314"/>
              <a:gd name="connsiteX13" fmla="*/ 344352 w 602487"/>
              <a:gd name="connsiteY13" fmla="*/ 408038 h 558314"/>
              <a:gd name="connsiteX14" fmla="*/ 366552 w 602487"/>
              <a:gd name="connsiteY14" fmla="*/ 413194 h 558314"/>
              <a:gd name="connsiteX15" fmla="*/ 372747 w 602487"/>
              <a:gd name="connsiteY15" fmla="*/ 450311 h 558314"/>
              <a:gd name="connsiteX16" fmla="*/ 353387 w 602487"/>
              <a:gd name="connsiteY16" fmla="*/ 462426 h 558314"/>
              <a:gd name="connsiteX17" fmla="*/ 372489 w 602487"/>
              <a:gd name="connsiteY17" fmla="*/ 492585 h 558314"/>
              <a:gd name="connsiteX18" fmla="*/ 391591 w 602487"/>
              <a:gd name="connsiteY18" fmla="*/ 480470 h 558314"/>
              <a:gd name="connsiteX19" fmla="*/ 422309 w 602487"/>
              <a:gd name="connsiteY19" fmla="*/ 502379 h 558314"/>
              <a:gd name="connsiteX20" fmla="*/ 417404 w 602487"/>
              <a:gd name="connsiteY20" fmla="*/ 524547 h 558314"/>
              <a:gd name="connsiteX21" fmla="*/ 451994 w 602487"/>
              <a:gd name="connsiteY21" fmla="*/ 532538 h 558314"/>
              <a:gd name="connsiteX22" fmla="*/ 457157 w 602487"/>
              <a:gd name="connsiteY22" fmla="*/ 510370 h 558314"/>
              <a:gd name="connsiteX23" fmla="*/ 494328 w 602487"/>
              <a:gd name="connsiteY23" fmla="*/ 504184 h 558314"/>
              <a:gd name="connsiteX24" fmla="*/ 506461 w 602487"/>
              <a:gd name="connsiteY24" fmla="*/ 523516 h 558314"/>
              <a:gd name="connsiteX25" fmla="*/ 536663 w 602487"/>
              <a:gd name="connsiteY25" fmla="*/ 504699 h 558314"/>
              <a:gd name="connsiteX26" fmla="*/ 524530 w 602487"/>
              <a:gd name="connsiteY26" fmla="*/ 485367 h 558314"/>
              <a:gd name="connsiteX27" fmla="*/ 546472 w 602487"/>
              <a:gd name="connsiteY27" fmla="*/ 454693 h 558314"/>
              <a:gd name="connsiteX28" fmla="*/ 568671 w 602487"/>
              <a:gd name="connsiteY28" fmla="*/ 459849 h 558314"/>
              <a:gd name="connsiteX29" fmla="*/ 576674 w 602487"/>
              <a:gd name="connsiteY29" fmla="*/ 425051 h 558314"/>
              <a:gd name="connsiteX30" fmla="*/ 554474 w 602487"/>
              <a:gd name="connsiteY30" fmla="*/ 419895 h 558314"/>
              <a:gd name="connsiteX31" fmla="*/ 548279 w 602487"/>
              <a:gd name="connsiteY31" fmla="*/ 382778 h 558314"/>
              <a:gd name="connsiteX32" fmla="*/ 567639 w 602487"/>
              <a:gd name="connsiteY32" fmla="*/ 370663 h 558314"/>
              <a:gd name="connsiteX33" fmla="*/ 548795 w 602487"/>
              <a:gd name="connsiteY33" fmla="*/ 340505 h 558314"/>
              <a:gd name="connsiteX34" fmla="*/ 529435 w 602487"/>
              <a:gd name="connsiteY34" fmla="*/ 352619 h 558314"/>
              <a:gd name="connsiteX35" fmla="*/ 498717 w 602487"/>
              <a:gd name="connsiteY35" fmla="*/ 330710 h 558314"/>
              <a:gd name="connsiteX36" fmla="*/ 503879 w 602487"/>
              <a:gd name="connsiteY36" fmla="*/ 308542 h 558314"/>
              <a:gd name="connsiteX37" fmla="*/ 257102 w 602487"/>
              <a:gd name="connsiteY37" fmla="*/ 0 h 558314"/>
              <a:gd name="connsiteX38" fmla="*/ 399077 w 602487"/>
              <a:gd name="connsiteY38" fmla="*/ 141769 h 558314"/>
              <a:gd name="connsiteX39" fmla="*/ 320604 w 602487"/>
              <a:gd name="connsiteY39" fmla="*/ 290241 h 558314"/>
              <a:gd name="connsiteX40" fmla="*/ 373779 w 602487"/>
              <a:gd name="connsiteY40" fmla="*/ 309831 h 558314"/>
              <a:gd name="connsiteX41" fmla="*/ 421534 w 602487"/>
              <a:gd name="connsiteY41" fmla="*/ 280188 h 558314"/>
              <a:gd name="connsiteX42" fmla="*/ 436248 w 602487"/>
              <a:gd name="connsiteY42" fmla="*/ 303644 h 558314"/>
              <a:gd name="connsiteX43" fmla="*/ 446573 w 602487"/>
              <a:gd name="connsiteY43" fmla="*/ 302098 h 558314"/>
              <a:gd name="connsiteX44" fmla="*/ 452769 w 602487"/>
              <a:gd name="connsiteY44" fmla="*/ 274775 h 558314"/>
              <a:gd name="connsiteX45" fmla="*/ 529693 w 602487"/>
              <a:gd name="connsiteY45" fmla="*/ 292561 h 558314"/>
              <a:gd name="connsiteX46" fmla="*/ 523240 w 602487"/>
              <a:gd name="connsiteY46" fmla="*/ 319626 h 558314"/>
              <a:gd name="connsiteX47" fmla="*/ 531758 w 602487"/>
              <a:gd name="connsiteY47" fmla="*/ 325812 h 558314"/>
              <a:gd name="connsiteX48" fmla="*/ 555506 w 602487"/>
              <a:gd name="connsiteY48" fmla="*/ 310862 h 558314"/>
              <a:gd name="connsiteX49" fmla="*/ 597324 w 602487"/>
              <a:gd name="connsiteY49" fmla="*/ 377622 h 558314"/>
              <a:gd name="connsiteX50" fmla="*/ 573576 w 602487"/>
              <a:gd name="connsiteY50" fmla="*/ 392315 h 558314"/>
              <a:gd name="connsiteX51" fmla="*/ 575125 w 602487"/>
              <a:gd name="connsiteY51" fmla="*/ 402625 h 558314"/>
              <a:gd name="connsiteX52" fmla="*/ 602487 w 602487"/>
              <a:gd name="connsiteY52" fmla="*/ 409069 h 558314"/>
              <a:gd name="connsiteX53" fmla="*/ 584676 w 602487"/>
              <a:gd name="connsiteY53" fmla="*/ 485367 h 558314"/>
              <a:gd name="connsiteX54" fmla="*/ 557572 w 602487"/>
              <a:gd name="connsiteY54" fmla="*/ 479181 h 558314"/>
              <a:gd name="connsiteX55" fmla="*/ 551376 w 602487"/>
              <a:gd name="connsiteY55" fmla="*/ 487687 h 558314"/>
              <a:gd name="connsiteX56" fmla="*/ 566348 w 602487"/>
              <a:gd name="connsiteY56" fmla="*/ 511401 h 558314"/>
              <a:gd name="connsiteX57" fmla="*/ 499491 w 602487"/>
              <a:gd name="connsiteY57" fmla="*/ 552901 h 558314"/>
              <a:gd name="connsiteX58" fmla="*/ 484777 w 602487"/>
              <a:gd name="connsiteY58" fmla="*/ 529445 h 558314"/>
              <a:gd name="connsiteX59" fmla="*/ 474452 w 602487"/>
              <a:gd name="connsiteY59" fmla="*/ 530991 h 558314"/>
              <a:gd name="connsiteX60" fmla="*/ 467999 w 602487"/>
              <a:gd name="connsiteY60" fmla="*/ 558314 h 558314"/>
              <a:gd name="connsiteX61" fmla="*/ 393398 w 602487"/>
              <a:gd name="connsiteY61" fmla="*/ 541044 h 558314"/>
              <a:gd name="connsiteX62" fmla="*/ 257102 w 602487"/>
              <a:gd name="connsiteY62" fmla="*/ 549550 h 558314"/>
              <a:gd name="connsiteX63" fmla="*/ 329122 w 602487"/>
              <a:gd name="connsiteY63" fmla="*/ 477634 h 558314"/>
              <a:gd name="connsiteX64" fmla="*/ 268460 w 602487"/>
              <a:gd name="connsiteY64" fmla="*/ 331225 h 558314"/>
              <a:gd name="connsiteX65" fmla="*/ 269235 w 602487"/>
              <a:gd name="connsiteY65" fmla="*/ 331225 h 558314"/>
              <a:gd name="connsiteX66" fmla="*/ 292725 w 602487"/>
              <a:gd name="connsiteY66" fmla="*/ 304418 h 558314"/>
              <a:gd name="connsiteX67" fmla="*/ 257102 w 602487"/>
              <a:gd name="connsiteY67" fmla="*/ 310862 h 558314"/>
              <a:gd name="connsiteX68" fmla="*/ 221480 w 602487"/>
              <a:gd name="connsiteY68" fmla="*/ 304418 h 558314"/>
              <a:gd name="connsiteX69" fmla="*/ 245228 w 602487"/>
              <a:gd name="connsiteY69" fmla="*/ 331225 h 558314"/>
              <a:gd name="connsiteX70" fmla="*/ 245744 w 602487"/>
              <a:gd name="connsiteY70" fmla="*/ 331225 h 558314"/>
              <a:gd name="connsiteX71" fmla="*/ 185083 w 602487"/>
              <a:gd name="connsiteY71" fmla="*/ 477634 h 558314"/>
              <a:gd name="connsiteX72" fmla="*/ 257102 w 602487"/>
              <a:gd name="connsiteY72" fmla="*/ 549550 h 558314"/>
              <a:gd name="connsiteX73" fmla="*/ 0 w 602487"/>
              <a:gd name="connsiteY73" fmla="*/ 486398 h 558314"/>
              <a:gd name="connsiteX74" fmla="*/ 193859 w 602487"/>
              <a:gd name="connsiteY74" fmla="*/ 290241 h 558314"/>
              <a:gd name="connsiteX75" fmla="*/ 115128 w 602487"/>
              <a:gd name="connsiteY75" fmla="*/ 141769 h 558314"/>
              <a:gd name="connsiteX76" fmla="*/ 257102 w 602487"/>
              <a:gd name="connsiteY76" fmla="*/ 0 h 55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2487" h="558314">
                <a:moveTo>
                  <a:pt x="460509" y="352333"/>
                </a:moveTo>
                <a:cubicBezTo>
                  <a:pt x="496013" y="352333"/>
                  <a:pt x="524794" y="381067"/>
                  <a:pt x="524794" y="416513"/>
                </a:cubicBezTo>
                <a:cubicBezTo>
                  <a:pt x="524794" y="451959"/>
                  <a:pt x="496013" y="480693"/>
                  <a:pt x="460509" y="480693"/>
                </a:cubicBezTo>
                <a:cubicBezTo>
                  <a:pt x="425005" y="480693"/>
                  <a:pt x="396224" y="451959"/>
                  <a:pt x="396224" y="416513"/>
                </a:cubicBezTo>
                <a:cubicBezTo>
                  <a:pt x="396224" y="381067"/>
                  <a:pt x="425005" y="352333"/>
                  <a:pt x="460509" y="352333"/>
                </a:cubicBezTo>
                <a:close/>
                <a:moveTo>
                  <a:pt x="469031" y="300551"/>
                </a:moveTo>
                <a:lnTo>
                  <a:pt x="463869" y="322719"/>
                </a:lnTo>
                <a:cubicBezTo>
                  <a:pt x="451478" y="322203"/>
                  <a:pt x="438829" y="324265"/>
                  <a:pt x="426697" y="328905"/>
                </a:cubicBezTo>
                <a:lnTo>
                  <a:pt x="414565" y="309573"/>
                </a:lnTo>
                <a:lnTo>
                  <a:pt x="384363" y="328390"/>
                </a:lnTo>
                <a:lnTo>
                  <a:pt x="396495" y="347722"/>
                </a:lnTo>
                <a:cubicBezTo>
                  <a:pt x="386944" y="356486"/>
                  <a:pt x="379458" y="367054"/>
                  <a:pt x="374554" y="378396"/>
                </a:cubicBezTo>
                <a:lnTo>
                  <a:pt x="352354" y="373240"/>
                </a:lnTo>
                <a:lnTo>
                  <a:pt x="344352" y="408038"/>
                </a:lnTo>
                <a:lnTo>
                  <a:pt x="366552" y="413194"/>
                </a:lnTo>
                <a:cubicBezTo>
                  <a:pt x="366035" y="425566"/>
                  <a:pt x="368100" y="438197"/>
                  <a:pt x="372747" y="450311"/>
                </a:cubicBezTo>
                <a:lnTo>
                  <a:pt x="353387" y="462426"/>
                </a:lnTo>
                <a:lnTo>
                  <a:pt x="372489" y="492585"/>
                </a:lnTo>
                <a:lnTo>
                  <a:pt x="391591" y="480470"/>
                </a:lnTo>
                <a:cubicBezTo>
                  <a:pt x="400625" y="490007"/>
                  <a:pt x="410951" y="497482"/>
                  <a:pt x="422309" y="502379"/>
                </a:cubicBezTo>
                <a:lnTo>
                  <a:pt x="417404" y="524547"/>
                </a:lnTo>
                <a:lnTo>
                  <a:pt x="451994" y="532538"/>
                </a:lnTo>
                <a:lnTo>
                  <a:pt x="457157" y="510370"/>
                </a:lnTo>
                <a:cubicBezTo>
                  <a:pt x="469548" y="510886"/>
                  <a:pt x="482196" y="508824"/>
                  <a:pt x="494328" y="504184"/>
                </a:cubicBezTo>
                <a:lnTo>
                  <a:pt x="506461" y="523516"/>
                </a:lnTo>
                <a:lnTo>
                  <a:pt x="536663" y="504699"/>
                </a:lnTo>
                <a:lnTo>
                  <a:pt x="524530" y="485367"/>
                </a:lnTo>
                <a:cubicBezTo>
                  <a:pt x="534081" y="476603"/>
                  <a:pt x="541567" y="466035"/>
                  <a:pt x="546472" y="454693"/>
                </a:cubicBezTo>
                <a:lnTo>
                  <a:pt x="568671" y="459849"/>
                </a:lnTo>
                <a:lnTo>
                  <a:pt x="576674" y="425051"/>
                </a:lnTo>
                <a:lnTo>
                  <a:pt x="554474" y="419895"/>
                </a:lnTo>
                <a:cubicBezTo>
                  <a:pt x="554990" y="407523"/>
                  <a:pt x="552925" y="394892"/>
                  <a:pt x="548279" y="382778"/>
                </a:cubicBezTo>
                <a:lnTo>
                  <a:pt x="567639" y="370663"/>
                </a:lnTo>
                <a:lnTo>
                  <a:pt x="548795" y="340505"/>
                </a:lnTo>
                <a:lnTo>
                  <a:pt x="529435" y="352619"/>
                </a:lnTo>
                <a:cubicBezTo>
                  <a:pt x="520658" y="343082"/>
                  <a:pt x="510075" y="335607"/>
                  <a:pt x="498717" y="330710"/>
                </a:cubicBezTo>
                <a:lnTo>
                  <a:pt x="503879" y="308542"/>
                </a:lnTo>
                <a:close/>
                <a:moveTo>
                  <a:pt x="257102" y="0"/>
                </a:moveTo>
                <a:cubicBezTo>
                  <a:pt x="335575" y="0"/>
                  <a:pt x="399077" y="63410"/>
                  <a:pt x="399077" y="141769"/>
                </a:cubicBezTo>
                <a:cubicBezTo>
                  <a:pt x="399077" y="197446"/>
                  <a:pt x="367068" y="259052"/>
                  <a:pt x="320604" y="290241"/>
                </a:cubicBezTo>
                <a:cubicBezTo>
                  <a:pt x="339189" y="294881"/>
                  <a:pt x="357001" y="301840"/>
                  <a:pt x="373779" y="309831"/>
                </a:cubicBezTo>
                <a:lnTo>
                  <a:pt x="421534" y="280188"/>
                </a:lnTo>
                <a:lnTo>
                  <a:pt x="436248" y="303644"/>
                </a:lnTo>
                <a:cubicBezTo>
                  <a:pt x="439862" y="303129"/>
                  <a:pt x="443218" y="302356"/>
                  <a:pt x="446573" y="302098"/>
                </a:cubicBezTo>
                <a:lnTo>
                  <a:pt x="452769" y="274775"/>
                </a:lnTo>
                <a:lnTo>
                  <a:pt x="529693" y="292561"/>
                </a:lnTo>
                <a:lnTo>
                  <a:pt x="523240" y="319626"/>
                </a:lnTo>
                <a:cubicBezTo>
                  <a:pt x="526337" y="321430"/>
                  <a:pt x="529177" y="323492"/>
                  <a:pt x="531758" y="325812"/>
                </a:cubicBezTo>
                <a:lnTo>
                  <a:pt x="555506" y="310862"/>
                </a:lnTo>
                <a:lnTo>
                  <a:pt x="597324" y="377622"/>
                </a:lnTo>
                <a:lnTo>
                  <a:pt x="573576" y="392315"/>
                </a:lnTo>
                <a:cubicBezTo>
                  <a:pt x="574350" y="395666"/>
                  <a:pt x="574867" y="399274"/>
                  <a:pt x="575125" y="402625"/>
                </a:cubicBezTo>
                <a:lnTo>
                  <a:pt x="602487" y="409069"/>
                </a:lnTo>
                <a:lnTo>
                  <a:pt x="584676" y="485367"/>
                </a:lnTo>
                <a:lnTo>
                  <a:pt x="557572" y="479181"/>
                </a:lnTo>
                <a:cubicBezTo>
                  <a:pt x="555765" y="482016"/>
                  <a:pt x="553700" y="485109"/>
                  <a:pt x="551376" y="487687"/>
                </a:cubicBezTo>
                <a:lnTo>
                  <a:pt x="566348" y="511401"/>
                </a:lnTo>
                <a:lnTo>
                  <a:pt x="499491" y="552901"/>
                </a:lnTo>
                <a:lnTo>
                  <a:pt x="484777" y="529445"/>
                </a:lnTo>
                <a:cubicBezTo>
                  <a:pt x="481422" y="530218"/>
                  <a:pt x="477808" y="530733"/>
                  <a:pt x="474452" y="530991"/>
                </a:cubicBezTo>
                <a:lnTo>
                  <a:pt x="467999" y="558314"/>
                </a:lnTo>
                <a:lnTo>
                  <a:pt x="393398" y="541044"/>
                </a:lnTo>
                <a:cubicBezTo>
                  <a:pt x="352354" y="546715"/>
                  <a:pt x="304857" y="549550"/>
                  <a:pt x="257102" y="549550"/>
                </a:cubicBezTo>
                <a:lnTo>
                  <a:pt x="329122" y="477634"/>
                </a:lnTo>
                <a:lnTo>
                  <a:pt x="268460" y="331225"/>
                </a:lnTo>
                <a:lnTo>
                  <a:pt x="269235" y="331225"/>
                </a:lnTo>
                <a:lnTo>
                  <a:pt x="292725" y="304418"/>
                </a:lnTo>
                <a:cubicBezTo>
                  <a:pt x="281367" y="308542"/>
                  <a:pt x="269493" y="310862"/>
                  <a:pt x="257102" y="310862"/>
                </a:cubicBezTo>
                <a:cubicBezTo>
                  <a:pt x="244970" y="310862"/>
                  <a:pt x="232838" y="308542"/>
                  <a:pt x="221480" y="304418"/>
                </a:cubicBezTo>
                <a:lnTo>
                  <a:pt x="245228" y="331225"/>
                </a:lnTo>
                <a:lnTo>
                  <a:pt x="245744" y="331225"/>
                </a:lnTo>
                <a:lnTo>
                  <a:pt x="185083" y="477634"/>
                </a:lnTo>
                <a:lnTo>
                  <a:pt x="257102" y="549550"/>
                </a:lnTo>
                <a:cubicBezTo>
                  <a:pt x="128551" y="549550"/>
                  <a:pt x="0" y="528671"/>
                  <a:pt x="0" y="486398"/>
                </a:cubicBezTo>
                <a:cubicBezTo>
                  <a:pt x="0" y="414740"/>
                  <a:pt x="82345" y="318337"/>
                  <a:pt x="193859" y="290241"/>
                </a:cubicBezTo>
                <a:cubicBezTo>
                  <a:pt x="147137" y="259052"/>
                  <a:pt x="115128" y="197446"/>
                  <a:pt x="115128" y="141769"/>
                </a:cubicBezTo>
                <a:cubicBezTo>
                  <a:pt x="115128" y="63410"/>
                  <a:pt x="178629" y="0"/>
                  <a:pt x="2571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81" name="文本框 80">
            <a:extLst>
              <a:ext uri="{FF2B5EF4-FFF2-40B4-BE49-F238E27FC236}">
                <a16:creationId xmlns:a16="http://schemas.microsoft.com/office/drawing/2014/main" id="{6B5C0687-A1E8-415B-9EF4-185DD7C0CA8C}"/>
              </a:ext>
            </a:extLst>
          </p:cNvPr>
          <p:cNvSpPr txBox="1"/>
          <p:nvPr/>
        </p:nvSpPr>
        <p:spPr bwMode="gray">
          <a:xfrm>
            <a:off x="7805024" y="5382517"/>
            <a:ext cx="3616914" cy="461665"/>
          </a:xfrm>
          <a:prstGeom prst="rect">
            <a:avLst/>
          </a:prstGeom>
          <a:noFill/>
        </p:spPr>
        <p:txBody>
          <a:bodyPr wrap="square" rtlCol="0">
            <a:spAutoFit/>
          </a:bodyPr>
          <a:lstStyle/>
          <a:p>
            <a:pPr fontAlgn="ctr"/>
            <a:r>
              <a:rPr lang="en-US" sz="1200" dirty="0">
                <a:solidFill>
                  <a:prstClr val="white">
                    <a:alpha val="80000"/>
                  </a:prstClr>
                </a:solidFill>
                <a:latin typeface="Huawei Sans" panose="020C0503030203020204" pitchFamily="34" charset="0"/>
              </a:rPr>
              <a:t>WLAN ACs control the entire WLAN, and a fault may lead to great economic losses.</a:t>
            </a:r>
            <a:endParaRPr lang="en-US" altLang="zh-CN" sz="1200" dirty="0">
              <a:solidFill>
                <a:schemeClr val="lt1">
                  <a:alpha val="80000"/>
                </a:schemeClr>
              </a:solidFill>
              <a:latin typeface="Huawei Sans" panose="020C0503030203020204" pitchFamily="34" charset="0"/>
            </a:endParaRPr>
          </a:p>
        </p:txBody>
      </p:sp>
      <p:sp>
        <p:nvSpPr>
          <p:cNvPr id="4" name="矩形 3"/>
          <p:cNvSpPr/>
          <p:nvPr/>
        </p:nvSpPr>
        <p:spPr bwMode="gray">
          <a:xfrm>
            <a:off x="2941800" y="2355239"/>
            <a:ext cx="2294218" cy="369332"/>
          </a:xfrm>
          <a:prstGeom prst="rect">
            <a:avLst/>
          </a:prstGeom>
        </p:spPr>
        <p:txBody>
          <a:bodyPr wrap="none">
            <a:spAutoFit/>
          </a:bodyPr>
          <a:lstStyle/>
          <a:p>
            <a:pPr algn="ctr" fontAlgn="ctr"/>
            <a:r>
              <a:rPr lang="en-US" altLang="zh-CN" dirty="0">
                <a:solidFill>
                  <a:schemeClr val="bg1"/>
                </a:solidFill>
                <a:latin typeface="Huawei Sans" panose="020C0503030203020204" pitchFamily="34" charset="0"/>
              </a:rPr>
              <a:t>Large network scale</a:t>
            </a:r>
            <a:endParaRPr lang="en-US" altLang="zh-CN" spc="300" dirty="0">
              <a:solidFill>
                <a:schemeClr val="bg1"/>
              </a:solidFill>
              <a:latin typeface="Huawei Sans" panose="020C0503030203020204" pitchFamily="34" charset="0"/>
            </a:endParaRPr>
          </a:p>
        </p:txBody>
      </p:sp>
      <p:sp>
        <p:nvSpPr>
          <p:cNvPr id="39" name="矩形 38"/>
          <p:cNvSpPr/>
          <p:nvPr/>
        </p:nvSpPr>
        <p:spPr bwMode="gray">
          <a:xfrm>
            <a:off x="7660171" y="2185259"/>
            <a:ext cx="3512549" cy="646331"/>
          </a:xfrm>
          <a:prstGeom prst="rect">
            <a:avLst/>
          </a:prstGeom>
        </p:spPr>
        <p:txBody>
          <a:bodyPr wrap="square">
            <a:spAutoFit/>
          </a:bodyPr>
          <a:lstStyle/>
          <a:p>
            <a:pPr lvl="0" algn="ctr" fontAlgn="ctr"/>
            <a:r>
              <a:rPr lang="en-US" altLang="zh-CN" dirty="0">
                <a:solidFill>
                  <a:prstClr val="white"/>
                </a:solidFill>
                <a:latin typeface="Huawei Sans" panose="020C0503030203020204" pitchFamily="34" charset="0"/>
              </a:rPr>
              <a:t>A large number of widely distributed users</a:t>
            </a:r>
            <a:endParaRPr lang="en-US" altLang="zh-CN" spc="300" dirty="0">
              <a:solidFill>
                <a:prstClr val="white"/>
              </a:solidFill>
              <a:latin typeface="Huawei Sans" panose="020C0503030203020204" pitchFamily="34" charset="0"/>
            </a:endParaRPr>
          </a:p>
        </p:txBody>
      </p:sp>
      <p:sp>
        <p:nvSpPr>
          <p:cNvPr id="40" name="矩形 39"/>
          <p:cNvSpPr/>
          <p:nvPr/>
        </p:nvSpPr>
        <p:spPr bwMode="gray">
          <a:xfrm>
            <a:off x="7660171" y="4889369"/>
            <a:ext cx="3512549" cy="369332"/>
          </a:xfrm>
          <a:prstGeom prst="rect">
            <a:avLst/>
          </a:prstGeom>
        </p:spPr>
        <p:txBody>
          <a:bodyPr wrap="square">
            <a:spAutoFit/>
          </a:bodyPr>
          <a:lstStyle/>
          <a:p>
            <a:pPr lvl="0" algn="ctr" fontAlgn="ctr"/>
            <a:r>
              <a:rPr lang="en-US" altLang="zh-CN" dirty="0">
                <a:solidFill>
                  <a:prstClr val="white"/>
                </a:solidFill>
                <a:latin typeface="Huawei Sans" panose="020C0503030203020204" pitchFamily="34" charset="0"/>
              </a:rPr>
              <a:t>High reliability requirements</a:t>
            </a:r>
            <a:endParaRPr lang="en-US" altLang="zh-CN" spc="300" dirty="0">
              <a:solidFill>
                <a:prstClr val="white"/>
              </a:solidFill>
              <a:latin typeface="Huawei Sans" panose="020C0503030203020204" pitchFamily="34" charset="0"/>
            </a:endParaRPr>
          </a:p>
        </p:txBody>
      </p:sp>
      <p:sp>
        <p:nvSpPr>
          <p:cNvPr id="57" name="矩形 56"/>
          <p:cNvSpPr/>
          <p:nvPr/>
        </p:nvSpPr>
        <p:spPr bwMode="gray">
          <a:xfrm>
            <a:off x="1878496" y="4889369"/>
            <a:ext cx="3776699" cy="369332"/>
          </a:xfrm>
          <a:prstGeom prst="rect">
            <a:avLst/>
          </a:prstGeom>
        </p:spPr>
        <p:txBody>
          <a:bodyPr wrap="square">
            <a:spAutoFit/>
          </a:bodyPr>
          <a:lstStyle/>
          <a:p>
            <a:pPr lvl="0" algn="ctr" fontAlgn="ctr"/>
            <a:r>
              <a:rPr lang="en-US" altLang="zh-CN" dirty="0">
                <a:solidFill>
                  <a:prstClr val="white"/>
                </a:solidFill>
                <a:latin typeface="Huawei Sans" panose="020C0503030203020204" pitchFamily="34" charset="0"/>
              </a:rPr>
              <a:t>High access security requirements</a:t>
            </a:r>
          </a:p>
        </p:txBody>
      </p:sp>
    </p:spTree>
    <p:custDataLst>
      <p:tags r:id="rId1"/>
    </p:custDataLst>
    <p:extLst>
      <p:ext uri="{BB962C8B-B14F-4D97-AF65-F5344CB8AC3E}">
        <p14:creationId xmlns:p14="http://schemas.microsoft.com/office/powerpoint/2010/main" val="27298513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C172A8-6B17-4C4F-88D9-0B22DFBBE38C}"/>
              </a:ext>
            </a:extLst>
          </p:cNvPr>
          <p:cNvSpPr>
            <a:spLocks noGrp="1"/>
          </p:cNvSpPr>
          <p:nvPr>
            <p:ph type="title"/>
          </p:nvPr>
        </p:nvSpPr>
        <p:spPr bwMode="gray"/>
        <p:txBody>
          <a:bodyPr/>
          <a:lstStyle/>
          <a:p>
            <a:pPr fontAlgn="ctr"/>
            <a:r>
              <a:rPr lang="en-US" dirty="0">
                <a:latin typeface="Huawei Sans" panose="020C0503030203020204" pitchFamily="34" charset="0"/>
              </a:rPr>
              <a:t>Configuration Procedure (2/2)</a:t>
            </a:r>
            <a:endParaRPr lang="en-US" altLang="zh-CN" dirty="0">
              <a:latin typeface="Huawei Sans" panose="020C0503030203020204" pitchFamily="34" charset="0"/>
            </a:endParaRPr>
          </a:p>
        </p:txBody>
      </p:sp>
      <p:sp>
        <p:nvSpPr>
          <p:cNvPr id="5" name="矩形 4">
            <a:extLst>
              <a:ext uri="{FF2B5EF4-FFF2-40B4-BE49-F238E27FC236}">
                <a16:creationId xmlns:a16="http://schemas.microsoft.com/office/drawing/2014/main" id="{E0DEC588-5A36-40FC-AB8F-4625D475CB93}"/>
              </a:ext>
            </a:extLst>
          </p:cNvPr>
          <p:cNvSpPr/>
          <p:nvPr/>
        </p:nvSpPr>
        <p:spPr bwMode="gray">
          <a:xfrm>
            <a:off x="886312" y="1689811"/>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undo ac protect restore disable</a:t>
            </a:r>
            <a:endParaRPr lang="en-US" altLang="zh-CN" sz="1400" i="1" dirty="0">
              <a:latin typeface="Huawei Sans" panose="020C0503030203020204" pitchFamily="34" charset="0"/>
            </a:endParaRPr>
          </a:p>
        </p:txBody>
      </p:sp>
      <p:sp>
        <p:nvSpPr>
          <p:cNvPr id="6" name="矩形 5">
            <a:extLst>
              <a:ext uri="{FF2B5EF4-FFF2-40B4-BE49-F238E27FC236}">
                <a16:creationId xmlns:a16="http://schemas.microsoft.com/office/drawing/2014/main" id="{C67805AB-9080-409B-8A16-855DDAE2A855}"/>
              </a:ext>
            </a:extLst>
          </p:cNvPr>
          <p:cNvSpPr/>
          <p:nvPr/>
        </p:nvSpPr>
        <p:spPr bwMode="gray">
          <a:xfrm>
            <a:off x="433388" y="125618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Enable global </a:t>
            </a:r>
            <a:r>
              <a:rPr lang="en-US" sz="1600" dirty="0" err="1">
                <a:latin typeface="Huawei Sans" panose="020C0503030203020204" pitchFamily="34" charset="0"/>
              </a:rPr>
              <a:t>revertive</a:t>
            </a:r>
            <a:r>
              <a:rPr lang="en-US" sz="1600" dirty="0">
                <a:latin typeface="Huawei Sans" panose="020C0503030203020204" pitchFamily="34" charset="0"/>
              </a:rPr>
              <a:t> switching.</a:t>
            </a:r>
          </a:p>
        </p:txBody>
      </p:sp>
      <p:sp>
        <p:nvSpPr>
          <p:cNvPr id="7" name="矩形 6">
            <a:extLst>
              <a:ext uri="{FF2B5EF4-FFF2-40B4-BE49-F238E27FC236}">
                <a16:creationId xmlns:a16="http://schemas.microsoft.com/office/drawing/2014/main" id="{E4D9F207-0953-4552-8FA2-5BE8331DB991}"/>
              </a:ext>
            </a:extLst>
          </p:cNvPr>
          <p:cNvSpPr/>
          <p:nvPr/>
        </p:nvSpPr>
        <p:spPr bwMode="gray">
          <a:xfrm>
            <a:off x="886312" y="2536503"/>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 </a:t>
            </a:r>
            <a:r>
              <a:rPr lang="en-US" sz="1400" b="1" dirty="0" err="1">
                <a:latin typeface="Huawei Sans" panose="020C0503030203020204" pitchFamily="34" charset="0"/>
              </a:rPr>
              <a:t>capwap</a:t>
            </a:r>
            <a:r>
              <a:rPr lang="en-US" sz="1400" b="1" dirty="0">
                <a:latin typeface="Huawei Sans" panose="020C0503030203020204" pitchFamily="34" charset="0"/>
              </a:rPr>
              <a:t> echo { interval </a:t>
            </a:r>
            <a:r>
              <a:rPr lang="en-US" sz="1400" i="1" dirty="0">
                <a:latin typeface="Huawei Sans" panose="020C0503030203020204" pitchFamily="34" charset="0"/>
              </a:rPr>
              <a:t>interval-value</a:t>
            </a:r>
            <a:r>
              <a:rPr lang="en-US" sz="1400" b="1" dirty="0">
                <a:latin typeface="Huawei Sans" panose="020C0503030203020204" pitchFamily="34" charset="0"/>
              </a:rPr>
              <a:t> | times </a:t>
            </a:r>
            <a:r>
              <a:rPr lang="en-US" sz="1400" i="1" dirty="0">
                <a:latin typeface="Huawei Sans" panose="020C0503030203020204" pitchFamily="34" charset="0"/>
              </a:rPr>
              <a:t>times-value</a:t>
            </a:r>
            <a:r>
              <a:rPr lang="en-US" sz="1400" b="1" dirty="0">
                <a:latin typeface="Huawei Sans" panose="020C0503030203020204" pitchFamily="34" charset="0"/>
              </a:rPr>
              <a:t> } </a:t>
            </a:r>
            <a:endParaRPr lang="en-US" altLang="zh-CN" sz="1400" i="1" dirty="0">
              <a:latin typeface="Huawei Sans" panose="020C0503030203020204" pitchFamily="34" charset="0"/>
            </a:endParaRPr>
          </a:p>
        </p:txBody>
      </p:sp>
      <p:sp>
        <p:nvSpPr>
          <p:cNvPr id="8" name="矩形 7">
            <a:extLst>
              <a:ext uri="{FF2B5EF4-FFF2-40B4-BE49-F238E27FC236}">
                <a16:creationId xmlns:a16="http://schemas.microsoft.com/office/drawing/2014/main" id="{63CD7508-F044-4D96-B74B-C801739751BA}"/>
              </a:ext>
            </a:extLst>
          </p:cNvPr>
          <p:cNvSpPr/>
          <p:nvPr/>
        </p:nvSpPr>
        <p:spPr bwMode="gray">
          <a:xfrm>
            <a:off x="433388" y="2094798"/>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the CAPWAP heartbeat interval and the number of CAPWAP heartbeat detections.</a:t>
            </a:r>
          </a:p>
        </p:txBody>
      </p:sp>
      <p:sp>
        <p:nvSpPr>
          <p:cNvPr id="9" name="矩形 8">
            <a:extLst>
              <a:ext uri="{FF2B5EF4-FFF2-40B4-BE49-F238E27FC236}">
                <a16:creationId xmlns:a16="http://schemas.microsoft.com/office/drawing/2014/main" id="{73409A98-E849-4A89-B453-60D37CBD1813}"/>
              </a:ext>
            </a:extLst>
          </p:cNvPr>
          <p:cNvSpPr/>
          <p:nvPr/>
        </p:nvSpPr>
        <p:spPr bwMode="gray">
          <a:xfrm>
            <a:off x="886312" y="3321660"/>
            <a:ext cx="10604557" cy="307777"/>
          </a:xfrm>
          <a:prstGeom prst="rect">
            <a:avLst/>
          </a:prstGeom>
          <a:solidFill>
            <a:srgbClr val="F4FBFE"/>
          </a:solidFill>
          <a:ln>
            <a:solidFill>
              <a:srgbClr val="99DFF9"/>
            </a:solidFill>
          </a:ln>
        </p:spPr>
        <p:txBody>
          <a:bodyPr wrap="square">
            <a:spAutoFit/>
          </a:bodyPr>
          <a:lstStyle/>
          <a:p>
            <a:pPr lvl="0" fontAlgn="ctr"/>
            <a:r>
              <a:rPr lang="en-US" sz="1400" dirty="0">
                <a:latin typeface="Huawei Sans" panose="020C0503030203020204" pitchFamily="34" charset="0"/>
              </a:rPr>
              <a:t>[AC-</a:t>
            </a:r>
            <a:r>
              <a:rPr lang="en-US" sz="1400" dirty="0" err="1">
                <a:latin typeface="Huawei Sans" panose="020C0503030203020204" pitchFamily="34" charset="0"/>
              </a:rPr>
              <a:t>wlan</a:t>
            </a:r>
            <a:r>
              <a:rPr lang="en-US" sz="1400" dirty="0">
                <a:latin typeface="Huawei Sans" panose="020C0503030203020204" pitchFamily="34" charset="0"/>
              </a:rPr>
              <a:t>-view] </a:t>
            </a:r>
            <a:r>
              <a:rPr lang="en-US" sz="1400" b="1" dirty="0">
                <a:latin typeface="Huawei Sans" panose="020C0503030203020204" pitchFamily="34" charset="0"/>
              </a:rPr>
              <a:t>undo ac protect enable</a:t>
            </a:r>
          </a:p>
        </p:txBody>
      </p:sp>
      <p:sp>
        <p:nvSpPr>
          <p:cNvPr id="10" name="矩形 9">
            <a:extLst>
              <a:ext uri="{FF2B5EF4-FFF2-40B4-BE49-F238E27FC236}">
                <a16:creationId xmlns:a16="http://schemas.microsoft.com/office/drawing/2014/main" id="{4681BBAE-21C8-46DB-BB37-7D6E92EA1798}"/>
              </a:ext>
            </a:extLst>
          </p:cNvPr>
          <p:cNvSpPr/>
          <p:nvPr/>
        </p:nvSpPr>
        <p:spPr bwMode="gray">
          <a:xfrm>
            <a:off x="433388" y="2933412"/>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Enable N+1 backup.</a:t>
            </a:r>
          </a:p>
        </p:txBody>
      </p:sp>
      <p:sp>
        <p:nvSpPr>
          <p:cNvPr id="11" name="矩形 10">
            <a:extLst>
              <a:ext uri="{FF2B5EF4-FFF2-40B4-BE49-F238E27FC236}">
                <a16:creationId xmlns:a16="http://schemas.microsoft.com/office/drawing/2014/main" id="{552182A8-B87A-4A5C-9FF5-817D93C4231C}"/>
              </a:ext>
            </a:extLst>
          </p:cNvPr>
          <p:cNvSpPr/>
          <p:nvPr/>
        </p:nvSpPr>
        <p:spPr bwMode="gray">
          <a:xfrm>
            <a:off x="886312" y="3673023"/>
            <a:ext cx="10604557" cy="1015663"/>
          </a:xfrm>
          <a:prstGeom prst="rect">
            <a:avLst/>
          </a:prstGeom>
        </p:spPr>
        <p:txBody>
          <a:bodyPr wrap="square">
            <a:spAutoFit/>
          </a:bodyPr>
          <a:lstStyle/>
          <a:p>
            <a:pPr fontAlgn="ctr">
              <a:lnSpc>
                <a:spcPts val="2399"/>
              </a:lnSpc>
            </a:pPr>
            <a:r>
              <a:rPr lang="en-US" sz="1400" dirty="0">
                <a:latin typeface="Huawei Sans" panose="020C0503030203020204" pitchFamily="34" charset="0"/>
              </a:rPr>
              <a:t>The </a:t>
            </a:r>
            <a:r>
              <a:rPr lang="en-US" sz="1400" b="1" dirty="0">
                <a:latin typeface="Huawei Sans" panose="020C0503030203020204" pitchFamily="34" charset="0"/>
              </a:rPr>
              <a:t>ac protect enable</a:t>
            </a:r>
            <a:r>
              <a:rPr lang="en-US" sz="1400" dirty="0">
                <a:latin typeface="Huawei Sans" panose="020C0503030203020204" pitchFamily="34" charset="0"/>
              </a:rPr>
              <a:t> command enables dual-link HSB globally and disables N+1 backup.</a:t>
            </a:r>
          </a:p>
          <a:p>
            <a:pPr fontAlgn="ctr">
              <a:lnSpc>
                <a:spcPts val="2399"/>
              </a:lnSpc>
            </a:pPr>
            <a:r>
              <a:rPr lang="en-US" sz="1400" dirty="0">
                <a:latin typeface="Huawei Sans" panose="020C0503030203020204" pitchFamily="34" charset="0"/>
              </a:rPr>
              <a:t>The </a:t>
            </a:r>
            <a:r>
              <a:rPr lang="en-US" sz="1400" b="1" dirty="0">
                <a:latin typeface="Huawei Sans" panose="020C0503030203020204" pitchFamily="34" charset="0"/>
              </a:rPr>
              <a:t>undo ac protect enable</a:t>
            </a:r>
            <a:r>
              <a:rPr lang="en-US" sz="1400" dirty="0">
                <a:latin typeface="Huawei Sans" panose="020C0503030203020204" pitchFamily="34" charset="0"/>
              </a:rPr>
              <a:t> command disables dual-link HSB globally and enables N+1 backup.</a:t>
            </a:r>
          </a:p>
          <a:p>
            <a:pPr fontAlgn="ctr">
              <a:lnSpc>
                <a:spcPts val="2399"/>
              </a:lnSpc>
            </a:pPr>
            <a:r>
              <a:rPr lang="en-US" sz="1400" dirty="0">
                <a:latin typeface="Huawei Sans" panose="020C0503030203020204" pitchFamily="34" charset="0"/>
              </a:rPr>
              <a:t>By default, dual-link HSB is disabled globally, and N+1 backup is enabled.</a:t>
            </a:r>
          </a:p>
        </p:txBody>
      </p:sp>
      <p:sp>
        <p:nvSpPr>
          <p:cNvPr id="15"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16"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7"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40698851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0600D5-3DDB-4CA3-B96A-CD8F304C795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(1/5)</a:t>
            </a:r>
            <a:endParaRPr lang="en-US" altLang="zh-CN" dirty="0">
              <a:latin typeface="Huawei Sans" panose="020C0503030203020204" pitchFamily="34" charset="0"/>
            </a:endParaRPr>
          </a:p>
        </p:txBody>
      </p:sp>
      <p:grpSp>
        <p:nvGrpSpPr>
          <p:cNvPr id="3" name="组合 2">
            <a:extLst>
              <a:ext uri="{FF2B5EF4-FFF2-40B4-BE49-F238E27FC236}">
                <a16:creationId xmlns:a16="http://schemas.microsoft.com/office/drawing/2014/main" id="{2F6EDFB9-CC38-428C-A162-834FA8021C05}"/>
              </a:ext>
            </a:extLst>
          </p:cNvPr>
          <p:cNvGrpSpPr/>
          <p:nvPr/>
        </p:nvGrpSpPr>
        <p:grpSpPr bwMode="gray">
          <a:xfrm>
            <a:off x="581020" y="1392523"/>
            <a:ext cx="5190459" cy="3036838"/>
            <a:chOff x="-796761" y="1346184"/>
            <a:chExt cx="8224389" cy="5248831"/>
          </a:xfrm>
        </p:grpSpPr>
        <p:cxnSp>
          <p:nvCxnSpPr>
            <p:cNvPr id="75" name="直接连接符 20">
              <a:extLst>
                <a:ext uri="{FF2B5EF4-FFF2-40B4-BE49-F238E27FC236}">
                  <a16:creationId xmlns:a16="http://schemas.microsoft.com/office/drawing/2014/main" id="{5A9DB9C1-B8C0-483D-8628-115FBA9C0838}"/>
                </a:ext>
              </a:extLst>
            </p:cNvPr>
            <p:cNvCxnSpPr>
              <a:cxnSpLocks/>
              <a:stCxn id="74" idx="2"/>
              <a:endCxn id="51" idx="0"/>
            </p:cNvCxnSpPr>
            <p:nvPr/>
          </p:nvCxnSpPr>
          <p:spPr bwMode="gray">
            <a:xfrm>
              <a:off x="3196350" y="1814184"/>
              <a:ext cx="5318" cy="634105"/>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4" name="直接连接符 20">
              <a:extLst>
                <a:ext uri="{FF2B5EF4-FFF2-40B4-BE49-F238E27FC236}">
                  <a16:creationId xmlns:a16="http://schemas.microsoft.com/office/drawing/2014/main" id="{3CB24586-43F6-48B5-AD9B-25C1897146FD}"/>
                </a:ext>
              </a:extLst>
            </p:cNvPr>
            <p:cNvCxnSpPr>
              <a:cxnSpLocks/>
              <a:stCxn id="27" idx="3"/>
              <a:endCxn id="53" idx="1"/>
            </p:cNvCxnSpPr>
            <p:nvPr/>
          </p:nvCxnSpPr>
          <p:spPr bwMode="gray">
            <a:xfrm>
              <a:off x="1720109" y="3418838"/>
              <a:ext cx="1202939" cy="771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5" name="直接连接符 20">
              <a:extLst>
                <a:ext uri="{FF2B5EF4-FFF2-40B4-BE49-F238E27FC236}">
                  <a16:creationId xmlns:a16="http://schemas.microsoft.com/office/drawing/2014/main" id="{03B4E6FC-14E3-462D-A6A2-F16EFA6BE0B9}"/>
                </a:ext>
              </a:extLst>
            </p:cNvPr>
            <p:cNvCxnSpPr>
              <a:cxnSpLocks/>
              <a:stCxn id="51" idx="2"/>
              <a:endCxn id="53" idx="0"/>
            </p:cNvCxnSpPr>
            <p:nvPr/>
          </p:nvCxnSpPr>
          <p:spPr bwMode="gray">
            <a:xfrm>
              <a:off x="3201667" y="2900453"/>
              <a:ext cx="7382" cy="292097"/>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6" name="直接连接符 20">
              <a:extLst>
                <a:ext uri="{FF2B5EF4-FFF2-40B4-BE49-F238E27FC236}">
                  <a16:creationId xmlns:a16="http://schemas.microsoft.com/office/drawing/2014/main" id="{9D75D314-661C-47AF-8C00-D6844503A1FF}"/>
                </a:ext>
              </a:extLst>
            </p:cNvPr>
            <p:cNvCxnSpPr>
              <a:cxnSpLocks/>
              <a:stCxn id="28" idx="1"/>
              <a:endCxn id="74" idx="3"/>
            </p:cNvCxnSpPr>
            <p:nvPr/>
          </p:nvCxnSpPr>
          <p:spPr bwMode="gray">
            <a:xfrm flipH="1" flipV="1">
              <a:off x="3482349" y="1580184"/>
              <a:ext cx="1495038" cy="467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7" name="直接连接符 17">
              <a:extLst>
                <a:ext uri="{FF2B5EF4-FFF2-40B4-BE49-F238E27FC236}">
                  <a16:creationId xmlns:a16="http://schemas.microsoft.com/office/drawing/2014/main" id="{DAEB4C16-2CC0-446E-8865-35A495E5A008}"/>
                </a:ext>
              </a:extLst>
            </p:cNvPr>
            <p:cNvCxnSpPr>
              <a:cxnSpLocks/>
              <a:stCxn id="30" idx="2"/>
              <a:endCxn id="22" idx="0"/>
            </p:cNvCxnSpPr>
            <p:nvPr/>
          </p:nvCxnSpPr>
          <p:spPr bwMode="gray">
            <a:xfrm>
              <a:off x="2172607" y="4912763"/>
              <a:ext cx="0" cy="7926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8" name="直接连接符 17">
              <a:extLst>
                <a:ext uri="{FF2B5EF4-FFF2-40B4-BE49-F238E27FC236}">
                  <a16:creationId xmlns:a16="http://schemas.microsoft.com/office/drawing/2014/main" id="{2043D2C0-359F-46EA-8C64-6A2BF1761C37}"/>
                </a:ext>
              </a:extLst>
            </p:cNvPr>
            <p:cNvCxnSpPr>
              <a:cxnSpLocks/>
              <a:stCxn id="32" idx="2"/>
              <a:endCxn id="23" idx="0"/>
            </p:cNvCxnSpPr>
            <p:nvPr/>
          </p:nvCxnSpPr>
          <p:spPr bwMode="gray">
            <a:xfrm>
              <a:off x="4121372" y="4912763"/>
              <a:ext cx="4737" cy="7926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TextBox 36">
              <a:extLst>
                <a:ext uri="{FF2B5EF4-FFF2-40B4-BE49-F238E27FC236}">
                  <a16:creationId xmlns:a16="http://schemas.microsoft.com/office/drawing/2014/main" id="{70D946C1-5062-467C-B6BE-CDC71CE48F10}"/>
                </a:ext>
              </a:extLst>
            </p:cNvPr>
            <p:cNvSpPr txBox="1"/>
            <p:nvPr/>
          </p:nvSpPr>
          <p:spPr bwMode="gray">
            <a:xfrm>
              <a:off x="-796761" y="3162902"/>
              <a:ext cx="1996941" cy="744739"/>
            </a:xfrm>
            <a:prstGeom prst="rect">
              <a:avLst/>
            </a:prstGeom>
            <a:noFill/>
          </p:spPr>
          <p:txBody>
            <a:bodyPr wrap="none" rtlCol="0">
              <a:spAutoFit/>
            </a:bodyPr>
            <a:lstStyle/>
            <a:p>
              <a:pPr algn="ctr" fontAlgn="ctr"/>
              <a:r>
                <a:rPr lang="en-US" sz="1100" dirty="0">
                  <a:latin typeface="Huawei Sans" panose="020C0503030203020204" pitchFamily="34" charset="0"/>
                </a:rPr>
                <a:t>Global priority: 0</a:t>
              </a:r>
            </a:p>
            <a:p>
              <a:pPr algn="ctr" fontAlgn="ctr"/>
              <a:r>
                <a:rPr lang="en-US" sz="1100" dirty="0">
                  <a:solidFill>
                    <a:prstClr val="black"/>
                  </a:solidFill>
                  <a:latin typeface="Huawei Sans" panose="020C0503030203020204" pitchFamily="34" charset="0"/>
                </a:rPr>
                <a:t>10.23.201.1</a:t>
              </a:r>
            </a:p>
          </p:txBody>
        </p:sp>
        <p:sp>
          <p:nvSpPr>
            <p:cNvPr id="11" name="TextBox 37">
              <a:extLst>
                <a:ext uri="{FF2B5EF4-FFF2-40B4-BE49-F238E27FC236}">
                  <a16:creationId xmlns:a16="http://schemas.microsoft.com/office/drawing/2014/main" id="{7BC97090-078F-4BF7-B49A-9AACB40E4DE8}"/>
                </a:ext>
              </a:extLst>
            </p:cNvPr>
            <p:cNvSpPr txBox="1"/>
            <p:nvPr/>
          </p:nvSpPr>
          <p:spPr bwMode="gray">
            <a:xfrm>
              <a:off x="4479886" y="3652837"/>
              <a:ext cx="1448304" cy="452163"/>
            </a:xfrm>
            <a:prstGeom prst="rect">
              <a:avLst/>
            </a:prstGeom>
            <a:noFill/>
          </p:spPr>
          <p:txBody>
            <a:bodyPr wrap="none" rtlCol="0">
              <a:spAutoFit/>
            </a:bodyPr>
            <a:lstStyle/>
            <a:p>
              <a:pPr fontAlgn="ctr"/>
              <a:r>
                <a:rPr lang="en-US" sz="1100" b="1" dirty="0">
                  <a:latin typeface="Huawei Sans" panose="020C0503030203020204" pitchFamily="34" charset="0"/>
                </a:rPr>
                <a:t>Active AC2</a:t>
              </a:r>
              <a:endParaRPr lang="en-US" sz="1100" b="1" dirty="0">
                <a:latin typeface="Huawei Sans" panose="020C0503030203020204" pitchFamily="34" charset="0"/>
                <a:ea typeface="+mj-ea"/>
              </a:endParaRPr>
            </a:p>
          </p:txBody>
        </p:sp>
        <p:sp>
          <p:nvSpPr>
            <p:cNvPr id="12" name="TextBox 38">
              <a:extLst>
                <a:ext uri="{FF2B5EF4-FFF2-40B4-BE49-F238E27FC236}">
                  <a16:creationId xmlns:a16="http://schemas.microsoft.com/office/drawing/2014/main" id="{2C7101DD-E6CC-4C26-83FF-9BC64C9A8A55}"/>
                </a:ext>
              </a:extLst>
            </p:cNvPr>
            <p:cNvSpPr txBox="1"/>
            <p:nvPr/>
          </p:nvSpPr>
          <p:spPr bwMode="gray">
            <a:xfrm>
              <a:off x="690850" y="3674776"/>
              <a:ext cx="1448304" cy="452163"/>
            </a:xfrm>
            <a:prstGeom prst="rect">
              <a:avLst/>
            </a:prstGeom>
            <a:noFill/>
          </p:spPr>
          <p:txBody>
            <a:bodyPr wrap="none" rtlCol="0">
              <a:spAutoFit/>
            </a:bodyPr>
            <a:lstStyle/>
            <a:p>
              <a:pPr fontAlgn="ctr"/>
              <a:r>
                <a:rPr lang="en-US" sz="1100" b="1" dirty="0">
                  <a:latin typeface="Huawei Sans" panose="020C0503030203020204" pitchFamily="34" charset="0"/>
                </a:rPr>
                <a:t>Active AC1</a:t>
              </a:r>
              <a:endParaRPr lang="en-US" sz="1100" b="1" dirty="0">
                <a:latin typeface="Huawei Sans" panose="020C0503030203020204" pitchFamily="34" charset="0"/>
                <a:ea typeface="+mj-ea"/>
              </a:endParaRPr>
            </a:p>
          </p:txBody>
        </p:sp>
        <p:sp>
          <p:nvSpPr>
            <p:cNvPr id="14" name="TextBox 40">
              <a:extLst>
                <a:ext uri="{FF2B5EF4-FFF2-40B4-BE49-F238E27FC236}">
                  <a16:creationId xmlns:a16="http://schemas.microsoft.com/office/drawing/2014/main" id="{B4574AB0-4872-4401-BEDD-739D012006B6}"/>
                </a:ext>
              </a:extLst>
            </p:cNvPr>
            <p:cNvSpPr txBox="1"/>
            <p:nvPr/>
          </p:nvSpPr>
          <p:spPr bwMode="gray">
            <a:xfrm>
              <a:off x="5430687" y="3192552"/>
              <a:ext cx="1996941" cy="744739"/>
            </a:xfrm>
            <a:prstGeom prst="rect">
              <a:avLst/>
            </a:prstGeom>
            <a:noFill/>
          </p:spPr>
          <p:txBody>
            <a:bodyPr wrap="none" rtlCol="0">
              <a:spAutoFit/>
            </a:bodyPr>
            <a:lstStyle/>
            <a:p>
              <a:pPr algn="ctr" fontAlgn="ctr"/>
              <a:r>
                <a:rPr lang="en-US" sz="1100" dirty="0">
                  <a:latin typeface="Huawei Sans" panose="020C0503030203020204" pitchFamily="34" charset="0"/>
                </a:rPr>
                <a:t>Global priority: 0</a:t>
              </a:r>
            </a:p>
            <a:p>
              <a:pPr algn="ctr" fontAlgn="ctr"/>
              <a:r>
                <a:rPr lang="en-US" sz="1100" dirty="0">
                  <a:solidFill>
                    <a:prstClr val="black"/>
                  </a:solidFill>
                  <a:latin typeface="Huawei Sans" panose="020C0503030203020204" pitchFamily="34" charset="0"/>
                </a:rPr>
                <a:t>10.23.202.1</a:t>
              </a:r>
            </a:p>
          </p:txBody>
        </p:sp>
        <p:sp>
          <p:nvSpPr>
            <p:cNvPr id="15" name="TextBox 44">
              <a:extLst>
                <a:ext uri="{FF2B5EF4-FFF2-40B4-BE49-F238E27FC236}">
                  <a16:creationId xmlns:a16="http://schemas.microsoft.com/office/drawing/2014/main" id="{B82A0233-BB7E-43BA-BAF5-926C115E690E}"/>
                </a:ext>
              </a:extLst>
            </p:cNvPr>
            <p:cNvSpPr txBox="1"/>
            <p:nvPr/>
          </p:nvSpPr>
          <p:spPr bwMode="gray">
            <a:xfrm>
              <a:off x="1856279" y="6142852"/>
              <a:ext cx="711706" cy="452163"/>
            </a:xfrm>
            <a:prstGeom prst="rect">
              <a:avLst/>
            </a:prstGeom>
            <a:noFill/>
          </p:spPr>
          <p:txBody>
            <a:bodyPr wrap="none" rtlCol="0">
              <a:spAutoFit/>
            </a:bodyPr>
            <a:lstStyle/>
            <a:p>
              <a:pPr fontAlgn="ctr"/>
              <a:r>
                <a:rPr lang="en-US" sz="1100" b="1" dirty="0">
                  <a:latin typeface="Huawei Sans" panose="020C0503030203020204" pitchFamily="34" charset="0"/>
                </a:rPr>
                <a:t>AP1</a:t>
              </a:r>
              <a:endParaRPr lang="en-US" sz="1100" b="1" dirty="0">
                <a:latin typeface="Huawei Sans" panose="020C0503030203020204" pitchFamily="34" charset="0"/>
                <a:ea typeface="+mj-ea"/>
              </a:endParaRPr>
            </a:p>
          </p:txBody>
        </p:sp>
        <p:pic>
          <p:nvPicPr>
            <p:cNvPr id="22" name="图片 105" descr="AP.png">
              <a:extLst>
                <a:ext uri="{FF2B5EF4-FFF2-40B4-BE49-F238E27FC236}">
                  <a16:creationId xmlns:a16="http://schemas.microsoft.com/office/drawing/2014/main" id="{79553B0E-8030-4ABE-ACFA-512D974E0977}"/>
                </a:ext>
              </a:extLst>
            </p:cNvPr>
            <p:cNvPicPr>
              <a:picLocks noChangeAspect="1"/>
            </p:cNvPicPr>
            <p:nvPr/>
          </p:nvPicPr>
          <p:blipFill>
            <a:blip r:embed="rId3" cstate="print"/>
            <a:stretch>
              <a:fillRect/>
            </a:stretch>
          </p:blipFill>
          <p:spPr bwMode="gray">
            <a:xfrm>
              <a:off x="1886608" y="5705375"/>
              <a:ext cx="571998" cy="468000"/>
            </a:xfrm>
            <a:prstGeom prst="rect">
              <a:avLst/>
            </a:prstGeom>
          </p:spPr>
        </p:pic>
        <p:pic>
          <p:nvPicPr>
            <p:cNvPr id="23" name="图片 105" descr="AP.png">
              <a:extLst>
                <a:ext uri="{FF2B5EF4-FFF2-40B4-BE49-F238E27FC236}">
                  <a16:creationId xmlns:a16="http://schemas.microsoft.com/office/drawing/2014/main" id="{7D5ADB72-1C59-410E-B972-D91CB033FD14}"/>
                </a:ext>
              </a:extLst>
            </p:cNvPr>
            <p:cNvPicPr>
              <a:picLocks noChangeAspect="1"/>
            </p:cNvPicPr>
            <p:nvPr/>
          </p:nvPicPr>
          <p:blipFill>
            <a:blip r:embed="rId3" cstate="print"/>
            <a:stretch>
              <a:fillRect/>
            </a:stretch>
          </p:blipFill>
          <p:spPr bwMode="gray">
            <a:xfrm>
              <a:off x="3840110" y="5705375"/>
              <a:ext cx="571998" cy="468000"/>
            </a:xfrm>
            <a:prstGeom prst="rect">
              <a:avLst/>
            </a:prstGeom>
          </p:spPr>
        </p:pic>
        <p:pic>
          <p:nvPicPr>
            <p:cNvPr id="27" name="图片 102" descr="AC-蓝.png">
              <a:extLst>
                <a:ext uri="{FF2B5EF4-FFF2-40B4-BE49-F238E27FC236}">
                  <a16:creationId xmlns:a16="http://schemas.microsoft.com/office/drawing/2014/main" id="{EE135FAA-9B27-44D1-BB11-7449026246D3}"/>
                </a:ext>
              </a:extLst>
            </p:cNvPr>
            <p:cNvPicPr>
              <a:picLocks noChangeAspect="1"/>
            </p:cNvPicPr>
            <p:nvPr/>
          </p:nvPicPr>
          <p:blipFill>
            <a:blip r:embed="rId4" cstate="print"/>
            <a:stretch>
              <a:fillRect/>
            </a:stretch>
          </p:blipFill>
          <p:spPr bwMode="gray">
            <a:xfrm>
              <a:off x="1148110" y="3184838"/>
              <a:ext cx="571999" cy="468000"/>
            </a:xfrm>
            <a:prstGeom prst="rect">
              <a:avLst/>
            </a:prstGeom>
          </p:spPr>
        </p:pic>
        <p:pic>
          <p:nvPicPr>
            <p:cNvPr id="28" name="图片 102" descr="AC-蓝.png">
              <a:extLst>
                <a:ext uri="{FF2B5EF4-FFF2-40B4-BE49-F238E27FC236}">
                  <a16:creationId xmlns:a16="http://schemas.microsoft.com/office/drawing/2014/main" id="{A39CE52A-A6DE-4769-9E4B-3C1A57792A9A}"/>
                </a:ext>
              </a:extLst>
            </p:cNvPr>
            <p:cNvPicPr>
              <a:picLocks noChangeAspect="1"/>
            </p:cNvPicPr>
            <p:nvPr/>
          </p:nvPicPr>
          <p:blipFill>
            <a:blip r:embed="rId4" cstate="print"/>
            <a:stretch>
              <a:fillRect/>
            </a:stretch>
          </p:blipFill>
          <p:spPr bwMode="gray">
            <a:xfrm>
              <a:off x="4977387" y="1350860"/>
              <a:ext cx="571999" cy="468000"/>
            </a:xfrm>
            <a:prstGeom prst="rect">
              <a:avLst/>
            </a:prstGeom>
          </p:spPr>
        </p:pic>
        <p:pic>
          <p:nvPicPr>
            <p:cNvPr id="29" name="图片 102" descr="AC-蓝.png">
              <a:extLst>
                <a:ext uri="{FF2B5EF4-FFF2-40B4-BE49-F238E27FC236}">
                  <a16:creationId xmlns:a16="http://schemas.microsoft.com/office/drawing/2014/main" id="{2AE5C275-4433-40F8-BBAD-D7ABEE14B34A}"/>
                </a:ext>
              </a:extLst>
            </p:cNvPr>
            <p:cNvPicPr>
              <a:picLocks noChangeAspect="1"/>
            </p:cNvPicPr>
            <p:nvPr/>
          </p:nvPicPr>
          <p:blipFill>
            <a:blip r:embed="rId4" cstate="print"/>
            <a:stretch>
              <a:fillRect/>
            </a:stretch>
          </p:blipFill>
          <p:spPr bwMode="gray">
            <a:xfrm>
              <a:off x="4977388" y="3184838"/>
              <a:ext cx="571999" cy="468000"/>
            </a:xfrm>
            <a:prstGeom prst="rect">
              <a:avLst/>
            </a:prstGeom>
          </p:spPr>
        </p:pic>
        <p:pic>
          <p:nvPicPr>
            <p:cNvPr id="30" name="图片 76" descr="接入交换机.png">
              <a:extLst>
                <a:ext uri="{FF2B5EF4-FFF2-40B4-BE49-F238E27FC236}">
                  <a16:creationId xmlns:a16="http://schemas.microsoft.com/office/drawing/2014/main" id="{079D74F2-1B25-418D-B02F-30898ACFC458}"/>
                </a:ext>
              </a:extLst>
            </p:cNvPr>
            <p:cNvPicPr>
              <a:picLocks noChangeAspect="1"/>
            </p:cNvPicPr>
            <p:nvPr/>
          </p:nvPicPr>
          <p:blipFill>
            <a:blip r:embed="rId5" cstate="print"/>
            <a:stretch>
              <a:fillRect/>
            </a:stretch>
          </p:blipFill>
          <p:spPr bwMode="gray">
            <a:xfrm>
              <a:off x="1886607" y="4444763"/>
              <a:ext cx="572000" cy="468000"/>
            </a:xfrm>
            <a:prstGeom prst="rect">
              <a:avLst/>
            </a:prstGeom>
          </p:spPr>
        </p:pic>
        <p:pic>
          <p:nvPicPr>
            <p:cNvPr id="32" name="图片 76" descr="接入交换机.png">
              <a:extLst>
                <a:ext uri="{FF2B5EF4-FFF2-40B4-BE49-F238E27FC236}">
                  <a16:creationId xmlns:a16="http://schemas.microsoft.com/office/drawing/2014/main" id="{AF60897C-323C-4768-9966-C380E35C11EF}"/>
                </a:ext>
              </a:extLst>
            </p:cNvPr>
            <p:cNvPicPr>
              <a:picLocks noChangeAspect="1"/>
            </p:cNvPicPr>
            <p:nvPr/>
          </p:nvPicPr>
          <p:blipFill>
            <a:blip r:embed="rId5" cstate="print"/>
            <a:stretch>
              <a:fillRect/>
            </a:stretch>
          </p:blipFill>
          <p:spPr bwMode="gray">
            <a:xfrm>
              <a:off x="3835372" y="4444763"/>
              <a:ext cx="572000" cy="468000"/>
            </a:xfrm>
            <a:prstGeom prst="rect">
              <a:avLst/>
            </a:prstGeom>
          </p:spPr>
        </p:pic>
        <p:cxnSp>
          <p:nvCxnSpPr>
            <p:cNvPr id="34" name="直接连接符 17">
              <a:extLst>
                <a:ext uri="{FF2B5EF4-FFF2-40B4-BE49-F238E27FC236}">
                  <a16:creationId xmlns:a16="http://schemas.microsoft.com/office/drawing/2014/main" id="{DD22AF2B-8A8F-459B-BBB7-E247B4CA4C11}"/>
                </a:ext>
              </a:extLst>
            </p:cNvPr>
            <p:cNvCxnSpPr>
              <a:cxnSpLocks/>
              <a:stCxn id="53" idx="2"/>
              <a:endCxn id="30" idx="0"/>
            </p:cNvCxnSpPr>
            <p:nvPr/>
          </p:nvCxnSpPr>
          <p:spPr bwMode="gray">
            <a:xfrm flipH="1">
              <a:off x="2172607" y="3660551"/>
              <a:ext cx="1036442" cy="7842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37" name="直接连接符 17">
              <a:extLst>
                <a:ext uri="{FF2B5EF4-FFF2-40B4-BE49-F238E27FC236}">
                  <a16:creationId xmlns:a16="http://schemas.microsoft.com/office/drawing/2014/main" id="{7A41218D-410B-4F91-9C04-35BDDD380BB6}"/>
                </a:ext>
              </a:extLst>
            </p:cNvPr>
            <p:cNvCxnSpPr>
              <a:cxnSpLocks/>
              <a:stCxn id="53" idx="2"/>
              <a:endCxn id="32" idx="0"/>
            </p:cNvCxnSpPr>
            <p:nvPr/>
          </p:nvCxnSpPr>
          <p:spPr bwMode="gray">
            <a:xfrm>
              <a:off x="3209049" y="3660551"/>
              <a:ext cx="912323" cy="7842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grpSp>
          <p:nvGrpSpPr>
            <p:cNvPr id="49" name="Group 6">
              <a:extLst>
                <a:ext uri="{FF2B5EF4-FFF2-40B4-BE49-F238E27FC236}">
                  <a16:creationId xmlns:a16="http://schemas.microsoft.com/office/drawing/2014/main" id="{A6A6E790-1309-4C38-899A-0B03D40B6064}"/>
                </a:ext>
              </a:extLst>
            </p:cNvPr>
            <p:cNvGrpSpPr/>
            <p:nvPr/>
          </p:nvGrpSpPr>
          <p:grpSpPr bwMode="gray">
            <a:xfrm>
              <a:off x="2743460" y="2299488"/>
              <a:ext cx="905778" cy="600966"/>
              <a:chOff x="8014239" y="4067414"/>
              <a:chExt cx="725378" cy="481274"/>
            </a:xfrm>
          </p:grpSpPr>
          <p:sp>
            <p:nvSpPr>
              <p:cNvPr id="50" name="Freeform 200">
                <a:extLst>
                  <a:ext uri="{FF2B5EF4-FFF2-40B4-BE49-F238E27FC236}">
                    <a16:creationId xmlns:a16="http://schemas.microsoft.com/office/drawing/2014/main" id="{0B11E0F9-52CB-4369-B48E-304617C1AE1B}"/>
                  </a:ext>
                </a:extLst>
              </p:cNvPr>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51" name="TextBox 2">
                <a:extLst>
                  <a:ext uri="{FF2B5EF4-FFF2-40B4-BE49-F238E27FC236}">
                    <a16:creationId xmlns:a16="http://schemas.microsoft.com/office/drawing/2014/main" id="{A3207844-3998-4BF3-A471-481826C0C267}"/>
                  </a:ext>
                </a:extLst>
              </p:cNvPr>
              <p:cNvSpPr txBox="1"/>
              <p:nvPr/>
            </p:nvSpPr>
            <p:spPr bwMode="gray">
              <a:xfrm>
                <a:off x="8050439" y="4186580"/>
                <a:ext cx="661493" cy="362108"/>
              </a:xfrm>
              <a:prstGeom prst="rect">
                <a:avLst/>
              </a:prstGeom>
              <a:noFill/>
            </p:spPr>
            <p:txBody>
              <a:bodyPr wrap="none" rtlCol="0">
                <a:spAutoFit/>
              </a:bodyPr>
              <a:lstStyle/>
              <a:p>
                <a:pPr algn="ctr" fontAlgn="ctr"/>
                <a:r>
                  <a:rPr lang="en-US" sz="1100" dirty="0">
                    <a:latin typeface="Huawei Sans" panose="020C0503030203020204" pitchFamily="34" charset="0"/>
                  </a:rPr>
                  <a:t>WAN</a:t>
                </a:r>
                <a:endParaRPr lang="en-US" altLang="zh-CN" sz="1100" dirty="0">
                  <a:latin typeface="Huawei Sans" panose="020C0503030203020204" pitchFamily="34" charset="0"/>
                </a:endParaRPr>
              </a:p>
            </p:txBody>
          </p:sp>
        </p:grpSp>
        <p:pic>
          <p:nvPicPr>
            <p:cNvPr id="53" name="Picture 12" descr="E:\2016.01\1.12 扁平化图标\蓝色\AR-蓝色最新-40.png">
              <a:extLst>
                <a:ext uri="{FF2B5EF4-FFF2-40B4-BE49-F238E27FC236}">
                  <a16:creationId xmlns:a16="http://schemas.microsoft.com/office/drawing/2014/main" id="{E78B3CA9-6324-475B-912F-5227243B7426}"/>
                </a:ext>
              </a:extLst>
            </p:cNvPr>
            <p:cNvPicPr>
              <a:picLocks noChangeAspect="1" noChangeArrowheads="1"/>
            </p:cNvPicPr>
            <p:nvPr/>
          </p:nvPicPr>
          <p:blipFill>
            <a:blip r:embed="rId6" cstate="print"/>
            <a:srcRect/>
            <a:stretch>
              <a:fillRect/>
            </a:stretch>
          </p:blipFill>
          <p:spPr bwMode="gray">
            <a:xfrm>
              <a:off x="2923048" y="3192551"/>
              <a:ext cx="572001" cy="468000"/>
            </a:xfrm>
            <a:prstGeom prst="rect">
              <a:avLst/>
            </a:prstGeom>
            <a:noFill/>
          </p:spPr>
        </p:pic>
        <p:cxnSp>
          <p:nvCxnSpPr>
            <p:cNvPr id="64" name="直接连接符 20">
              <a:extLst>
                <a:ext uri="{FF2B5EF4-FFF2-40B4-BE49-F238E27FC236}">
                  <a16:creationId xmlns:a16="http://schemas.microsoft.com/office/drawing/2014/main" id="{E8ADA294-7190-4CD7-9EDC-DBE78A896DFA}"/>
                </a:ext>
              </a:extLst>
            </p:cNvPr>
            <p:cNvCxnSpPr>
              <a:cxnSpLocks/>
              <a:stCxn id="53" idx="3"/>
              <a:endCxn id="29" idx="1"/>
            </p:cNvCxnSpPr>
            <p:nvPr/>
          </p:nvCxnSpPr>
          <p:spPr bwMode="gray">
            <a:xfrm flipV="1">
              <a:off x="3495049" y="3418838"/>
              <a:ext cx="1482339" cy="771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74" name="Picture 12" descr="E:\2016.01\1.12 扁平化图标\蓝色\AR-蓝色最新-40.png">
              <a:extLst>
                <a:ext uri="{FF2B5EF4-FFF2-40B4-BE49-F238E27FC236}">
                  <a16:creationId xmlns:a16="http://schemas.microsoft.com/office/drawing/2014/main" id="{77723765-E77A-466A-BE22-210FCACC7AEF}"/>
                </a:ext>
              </a:extLst>
            </p:cNvPr>
            <p:cNvPicPr>
              <a:picLocks noChangeAspect="1" noChangeArrowheads="1"/>
            </p:cNvPicPr>
            <p:nvPr/>
          </p:nvPicPr>
          <p:blipFill>
            <a:blip r:embed="rId6" cstate="print"/>
            <a:srcRect/>
            <a:stretch>
              <a:fillRect/>
            </a:stretch>
          </p:blipFill>
          <p:spPr bwMode="gray">
            <a:xfrm>
              <a:off x="2910348" y="1346184"/>
              <a:ext cx="572001" cy="468000"/>
            </a:xfrm>
            <a:prstGeom prst="rect">
              <a:avLst/>
            </a:prstGeom>
            <a:noFill/>
          </p:spPr>
        </p:pic>
        <p:sp>
          <p:nvSpPr>
            <p:cNvPr id="82" name="TextBox 44">
              <a:extLst>
                <a:ext uri="{FF2B5EF4-FFF2-40B4-BE49-F238E27FC236}">
                  <a16:creationId xmlns:a16="http://schemas.microsoft.com/office/drawing/2014/main" id="{D959E08E-6D98-4CE6-8B3B-DD46B85285DF}"/>
                </a:ext>
              </a:extLst>
            </p:cNvPr>
            <p:cNvSpPr txBox="1"/>
            <p:nvPr/>
          </p:nvSpPr>
          <p:spPr bwMode="gray">
            <a:xfrm>
              <a:off x="3775178" y="6142852"/>
              <a:ext cx="711706" cy="452163"/>
            </a:xfrm>
            <a:prstGeom prst="rect">
              <a:avLst/>
            </a:prstGeom>
            <a:noFill/>
          </p:spPr>
          <p:txBody>
            <a:bodyPr wrap="none" rtlCol="0">
              <a:spAutoFit/>
            </a:bodyPr>
            <a:lstStyle/>
            <a:p>
              <a:pPr fontAlgn="ctr"/>
              <a:r>
                <a:rPr lang="en-US" sz="1100" b="1" dirty="0">
                  <a:latin typeface="Huawei Sans" panose="020C0503030203020204" pitchFamily="34" charset="0"/>
                </a:rPr>
                <a:t>AP2</a:t>
              </a:r>
              <a:endParaRPr lang="en-US" sz="1100" b="1" dirty="0">
                <a:latin typeface="Huawei Sans" panose="020C0503030203020204" pitchFamily="34" charset="0"/>
                <a:ea typeface="+mj-ea"/>
              </a:endParaRPr>
            </a:p>
          </p:txBody>
        </p:sp>
        <p:sp>
          <p:nvSpPr>
            <p:cNvPr id="83" name="TextBox 36">
              <a:extLst>
                <a:ext uri="{FF2B5EF4-FFF2-40B4-BE49-F238E27FC236}">
                  <a16:creationId xmlns:a16="http://schemas.microsoft.com/office/drawing/2014/main" id="{9C0C39F8-9BDD-4845-AFD9-63819CEA1945}"/>
                </a:ext>
              </a:extLst>
            </p:cNvPr>
            <p:cNvSpPr txBox="1"/>
            <p:nvPr/>
          </p:nvSpPr>
          <p:spPr bwMode="gray">
            <a:xfrm>
              <a:off x="4264914" y="1837820"/>
              <a:ext cx="1996941" cy="1037316"/>
            </a:xfrm>
            <a:prstGeom prst="rect">
              <a:avLst/>
            </a:prstGeom>
            <a:noFill/>
          </p:spPr>
          <p:txBody>
            <a:bodyPr wrap="none" rtlCol="0">
              <a:spAutoFit/>
            </a:bodyPr>
            <a:lstStyle/>
            <a:p>
              <a:pPr algn="ctr" fontAlgn="ctr"/>
              <a:r>
                <a:rPr lang="en-US" sz="1100" b="1" dirty="0">
                  <a:latin typeface="Huawei Sans" panose="020C0503030203020204" pitchFamily="34" charset="0"/>
                </a:rPr>
                <a:t>Standby AC3</a:t>
              </a:r>
            </a:p>
            <a:p>
              <a:pPr algn="ctr" fontAlgn="ctr"/>
              <a:r>
                <a:rPr lang="en-US" sz="1100" dirty="0">
                  <a:latin typeface="Huawei Sans" panose="020C0503030203020204" pitchFamily="34" charset="0"/>
                </a:rPr>
                <a:t>Global priority: 5</a:t>
              </a:r>
            </a:p>
            <a:p>
              <a:pPr algn="ctr" fontAlgn="ctr"/>
              <a:r>
                <a:rPr lang="en-US" sz="1100" dirty="0">
                  <a:solidFill>
                    <a:prstClr val="black"/>
                  </a:solidFill>
                  <a:latin typeface="Huawei Sans" panose="020C0503030203020204" pitchFamily="34" charset="0"/>
                </a:rPr>
                <a:t>10.23.203.1</a:t>
              </a:r>
            </a:p>
          </p:txBody>
        </p:sp>
      </p:grpSp>
      <p:sp>
        <p:nvSpPr>
          <p:cNvPr id="33" name="文本占位符 21">
            <a:extLst>
              <a:ext uri="{FF2B5EF4-FFF2-40B4-BE49-F238E27FC236}">
                <a16:creationId xmlns:a16="http://schemas.microsoft.com/office/drawing/2014/main" id="{8C2D1796-6B16-4535-834B-04C156627C0C}"/>
              </a:ext>
            </a:extLst>
          </p:cNvPr>
          <p:cNvSpPr txBox="1">
            <a:spLocks/>
          </p:cNvSpPr>
          <p:nvPr/>
        </p:nvSpPr>
        <p:spPr bwMode="gray">
          <a:xfrm>
            <a:off x="446088" y="4392849"/>
            <a:ext cx="5526088" cy="188999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r>
              <a:rPr lang="en-US" sz="1100" dirty="0">
                <a:latin typeface="Huawei Sans" panose="020C0503030203020204" pitchFamily="34" charset="0"/>
              </a:rPr>
              <a:t>Each AC has been configured to communicate with other network devices.</a:t>
            </a:r>
            <a:endParaRPr lang="en-US" altLang="zh-CN" sz="11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lnSpc>
                <a:spcPct val="120000"/>
              </a:lnSpc>
            </a:pPr>
            <a:r>
              <a:rPr lang="en-US" sz="1100" dirty="0">
                <a:latin typeface="Huawei Sans" panose="020C0503030203020204" pitchFamily="34" charset="0"/>
              </a:rPr>
              <a:t>Configure AC1 as the active AC for AP1 and AC2 as the active AC </a:t>
            </a:r>
            <a:r>
              <a:rPr lang="en-US" altLang="zh-CN" sz="1100" dirty="0">
                <a:latin typeface="Huawei Sans" panose="020C0503030203020204" pitchFamily="34" charset="0"/>
              </a:rPr>
              <a:t>for </a:t>
            </a:r>
            <a:r>
              <a:rPr lang="en-US" sz="1100" dirty="0">
                <a:latin typeface="Huawei Sans" panose="020C0503030203020204" pitchFamily="34" charset="0"/>
              </a:rPr>
              <a:t>AP2. On the active ACs, configure the active and standby AC information.</a:t>
            </a:r>
            <a:endParaRPr lang="en-US" altLang="zh-CN" sz="11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lnSpc>
                <a:spcPct val="120000"/>
              </a:lnSpc>
            </a:pPr>
            <a:r>
              <a:rPr lang="en-US" sz="1100" dirty="0">
                <a:solidFill>
                  <a:schemeClr val="bg1">
                    <a:lumMod val="65000"/>
                  </a:schemeClr>
                </a:solidFill>
                <a:latin typeface="Huawei Sans" panose="020C0503030203020204" pitchFamily="34" charset="0"/>
              </a:rPr>
              <a:t>Configure AC3 as the standby AC for AP1 and AP2, and configure two AP groups and basic WLAN services on AC3. Ensure that service configurations on AC3 are the same as those on AC1 and AC2.</a:t>
            </a:r>
          </a:p>
          <a:p>
            <a:pPr fontAlgn="ctr">
              <a:lnSpc>
                <a:spcPct val="120000"/>
              </a:lnSpc>
            </a:pPr>
            <a:r>
              <a:rPr lang="en-US" sz="1100" dirty="0">
                <a:solidFill>
                  <a:schemeClr val="bg1">
                    <a:lumMod val="65000"/>
                  </a:schemeClr>
                </a:solidFill>
                <a:latin typeface="Huawei Sans" panose="020C0503030203020204" pitchFamily="34" charset="0"/>
              </a:rPr>
              <a:t>Configure N+1 backup on the active and standby ACs. After the configuration is completed, restart all APs.</a:t>
            </a:r>
          </a:p>
        </p:txBody>
      </p:sp>
      <p:sp>
        <p:nvSpPr>
          <p:cNvPr id="35" name="文本框 34">
            <a:extLst>
              <a:ext uri="{FF2B5EF4-FFF2-40B4-BE49-F238E27FC236}">
                <a16:creationId xmlns:a16="http://schemas.microsoft.com/office/drawing/2014/main" id="{7E8AA3AE-8EC6-4D2A-9F6C-BA0B0B8C1031}"/>
              </a:ext>
            </a:extLst>
          </p:cNvPr>
          <p:cNvSpPr txBox="1"/>
          <p:nvPr/>
        </p:nvSpPr>
        <p:spPr bwMode="gray">
          <a:xfrm>
            <a:off x="5988431" y="1525267"/>
            <a:ext cx="5760000" cy="224676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[AC1-wlan-view]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-system-profile name ap-system1</a:t>
            </a:r>
          </a:p>
          <a:p>
            <a:pPr fontAlgn="ctr">
              <a:lnSpc>
                <a:spcPts val="2399"/>
              </a:lnSpc>
            </a:pPr>
            <a:r>
              <a:rPr lang="en-US" sz="1100" dirty="0">
                <a:solidFill>
                  <a:prstClr val="black"/>
                </a:solidFill>
                <a:latin typeface="Huawei Sans" panose="020C0503030203020204" pitchFamily="34" charset="0"/>
              </a:rPr>
              <a:t>[AC1-wlan-ap-system-prof-ap-system1] </a:t>
            </a:r>
            <a:r>
              <a:rPr lang="en-US" sz="1100" b="1" dirty="0">
                <a:solidFill>
                  <a:prstClr val="black"/>
                </a:solidFill>
                <a:latin typeface="Huawei Sans" panose="020C0503030203020204" pitchFamily="34" charset="0"/>
              </a:rPr>
              <a:t>primary-access </a:t>
            </a:r>
            <a:r>
              <a:rPr lang="en-US" sz="1100" b="1" dirty="0" err="1">
                <a:solidFill>
                  <a:prstClr val="black"/>
                </a:solidFill>
                <a:latin typeface="Huawei Sans" panose="020C0503030203020204" pitchFamily="34" charset="0"/>
              </a:rPr>
              <a:t>ip</a:t>
            </a:r>
            <a:r>
              <a:rPr lang="en-US" sz="1100" b="1" dirty="0">
                <a:solidFill>
                  <a:prstClr val="black"/>
                </a:solidFill>
                <a:latin typeface="Huawei Sans" panose="020C0503030203020204" pitchFamily="34" charset="0"/>
              </a:rPr>
              <a:t>-address 10.23.201.1</a:t>
            </a:r>
          </a:p>
          <a:p>
            <a:pPr fontAlgn="ctr">
              <a:lnSpc>
                <a:spcPts val="2399"/>
              </a:lnSpc>
            </a:pPr>
            <a:r>
              <a:rPr lang="en-US" sz="1100" dirty="0">
                <a:solidFill>
                  <a:prstClr val="black"/>
                </a:solidFill>
                <a:latin typeface="Huawei Sans" panose="020C0503030203020204" pitchFamily="34" charset="0"/>
              </a:rPr>
              <a:t>[AC1-wlan-ap-system-prof-ap-system1] </a:t>
            </a:r>
            <a:r>
              <a:rPr lang="en-US" sz="1100" b="1" dirty="0">
                <a:solidFill>
                  <a:prstClr val="black"/>
                </a:solidFill>
                <a:latin typeface="Huawei Sans" panose="020C0503030203020204" pitchFamily="34" charset="0"/>
              </a:rPr>
              <a:t>backup-access </a:t>
            </a:r>
            <a:r>
              <a:rPr lang="en-US" sz="1100" b="1" dirty="0" err="1">
                <a:solidFill>
                  <a:prstClr val="black"/>
                </a:solidFill>
                <a:latin typeface="Huawei Sans" panose="020C0503030203020204" pitchFamily="34" charset="0"/>
              </a:rPr>
              <a:t>ip</a:t>
            </a:r>
            <a:r>
              <a:rPr lang="en-US" sz="1100" b="1" dirty="0">
                <a:solidFill>
                  <a:prstClr val="black"/>
                </a:solidFill>
                <a:latin typeface="Huawei Sans" panose="020C0503030203020204" pitchFamily="34" charset="0"/>
              </a:rPr>
              <a:t>-address 10.23.203.1</a:t>
            </a:r>
          </a:p>
          <a:p>
            <a:pPr fontAlgn="ctr">
              <a:lnSpc>
                <a:spcPts val="2399"/>
              </a:lnSpc>
            </a:pPr>
            <a:r>
              <a:rPr lang="en-US" sz="1100" dirty="0">
                <a:solidFill>
                  <a:prstClr val="black"/>
                </a:solidFill>
                <a:latin typeface="Huawei Sans" panose="020C0503030203020204" pitchFamily="34" charset="0"/>
              </a:rPr>
              <a:t>[AC1-wlan-ap-system-prof-ap-system1] </a:t>
            </a:r>
            <a:r>
              <a:rPr lang="en-US" sz="1100" b="1" dirty="0">
                <a:solidFill>
                  <a:prstClr val="black"/>
                </a:solidFill>
                <a:latin typeface="Huawei Sans" panose="020C0503030203020204" pitchFamily="34" charset="0"/>
              </a:rPr>
              <a:t>quit</a:t>
            </a:r>
          </a:p>
          <a:p>
            <a:pPr fontAlgn="ctr">
              <a:lnSpc>
                <a:spcPts val="2399"/>
              </a:lnSpc>
            </a:pPr>
            <a:r>
              <a:rPr lang="en-US" sz="1100" dirty="0">
                <a:solidFill>
                  <a:prstClr val="black"/>
                </a:solidFill>
                <a:latin typeface="Huawei Sans" panose="020C0503030203020204" pitchFamily="34" charset="0"/>
              </a:rPr>
              <a:t>[AC1-wlan-view]</a:t>
            </a:r>
            <a:r>
              <a:rPr lang="en-US" sz="1100" b="1" dirty="0">
                <a:solidFill>
                  <a:prstClr val="black"/>
                </a:solidFill>
                <a:latin typeface="Huawei Sans" panose="020C0503030203020204" pitchFamily="34" charset="0"/>
              </a:rPr>
              <a:t>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-group name ap-group1</a:t>
            </a:r>
          </a:p>
          <a:p>
            <a:pPr fontAlgn="ctr">
              <a:lnSpc>
                <a:spcPts val="2399"/>
              </a:lnSpc>
            </a:pPr>
            <a:r>
              <a:rPr lang="en-US" sz="1100" dirty="0">
                <a:solidFill>
                  <a:prstClr val="black"/>
                </a:solidFill>
                <a:latin typeface="Huawei Sans" panose="020C0503030203020204" pitchFamily="34" charset="0"/>
              </a:rPr>
              <a:t>[AC1-wlan-ap-group-ap-group1]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-system-profile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a:t>
            </a:r>
          </a:p>
          <a:p>
            <a:pPr fontAlgn="ctr">
              <a:lnSpc>
                <a:spcPts val="2399"/>
              </a:lnSpc>
            </a:pPr>
            <a:r>
              <a:rPr lang="en-US" sz="1100" dirty="0">
                <a:solidFill>
                  <a:prstClr val="black"/>
                </a:solidFill>
                <a:latin typeface="Huawei Sans" panose="020C0503030203020204" pitchFamily="34" charset="0"/>
              </a:rPr>
              <a:t>[AC1-wlan-ap-group-ap-group1] </a:t>
            </a:r>
            <a:r>
              <a:rPr lang="en-US" sz="1100" b="1" dirty="0">
                <a:solidFill>
                  <a:prstClr val="black"/>
                </a:solidFill>
                <a:latin typeface="Huawei Sans" panose="020C0503030203020204" pitchFamily="34" charset="0"/>
              </a:rPr>
              <a:t>quit</a:t>
            </a:r>
          </a:p>
        </p:txBody>
      </p:sp>
      <p:sp>
        <p:nvSpPr>
          <p:cNvPr id="36" name="文本框 35">
            <a:extLst>
              <a:ext uri="{FF2B5EF4-FFF2-40B4-BE49-F238E27FC236}">
                <a16:creationId xmlns:a16="http://schemas.microsoft.com/office/drawing/2014/main" id="{8E9DE741-E17F-45B3-AACD-D7D69AA9F7D2}"/>
              </a:ext>
            </a:extLst>
          </p:cNvPr>
          <p:cNvSpPr txBox="1"/>
          <p:nvPr/>
        </p:nvSpPr>
        <p:spPr bwMode="gray">
          <a:xfrm>
            <a:off x="5988431" y="1240787"/>
            <a:ext cx="1784463" cy="276999"/>
          </a:xfrm>
          <a:prstGeom prst="rect">
            <a:avLst/>
          </a:prstGeom>
          <a:noFill/>
        </p:spPr>
        <p:txBody>
          <a:bodyPr wrap="none" rtlCol="0">
            <a:spAutoFit/>
          </a:bodyPr>
          <a:lstStyle/>
          <a:p>
            <a:pPr fontAlgn="ctr"/>
            <a:r>
              <a:rPr lang="en-US" sz="1200" b="1" dirty="0">
                <a:solidFill>
                  <a:prstClr val="black"/>
                </a:solidFill>
                <a:latin typeface="Huawei Sans" panose="020C0503030203020204" pitchFamily="34" charset="0"/>
              </a:rPr>
              <a:t>Configuration on AC1</a:t>
            </a:r>
          </a:p>
        </p:txBody>
      </p:sp>
      <p:sp>
        <p:nvSpPr>
          <p:cNvPr id="38" name="文本框 37">
            <a:extLst>
              <a:ext uri="{FF2B5EF4-FFF2-40B4-BE49-F238E27FC236}">
                <a16:creationId xmlns:a16="http://schemas.microsoft.com/office/drawing/2014/main" id="{27372E51-FC9A-4EC2-A954-BE1943562E24}"/>
              </a:ext>
            </a:extLst>
          </p:cNvPr>
          <p:cNvSpPr txBox="1"/>
          <p:nvPr/>
        </p:nvSpPr>
        <p:spPr bwMode="gray">
          <a:xfrm>
            <a:off x="5988431" y="3817050"/>
            <a:ext cx="1784463" cy="276999"/>
          </a:xfrm>
          <a:prstGeom prst="rect">
            <a:avLst/>
          </a:prstGeom>
          <a:noFill/>
        </p:spPr>
        <p:txBody>
          <a:bodyPr wrap="none" rtlCol="0">
            <a:spAutoFit/>
          </a:bodyPr>
          <a:lstStyle/>
          <a:p>
            <a:pPr fontAlgn="ctr"/>
            <a:r>
              <a:rPr lang="en-US" sz="1200" b="1" dirty="0">
                <a:solidFill>
                  <a:prstClr val="black"/>
                </a:solidFill>
                <a:latin typeface="Huawei Sans" panose="020C0503030203020204" pitchFamily="34" charset="0"/>
              </a:rPr>
              <a:t>Configuration on AC2</a:t>
            </a:r>
          </a:p>
        </p:txBody>
      </p:sp>
      <p:sp>
        <p:nvSpPr>
          <p:cNvPr id="39" name="文本框 38">
            <a:extLst>
              <a:ext uri="{FF2B5EF4-FFF2-40B4-BE49-F238E27FC236}">
                <a16:creationId xmlns:a16="http://schemas.microsoft.com/office/drawing/2014/main" id="{88802B3C-60BB-400A-83E4-FA4952B1343F}"/>
              </a:ext>
            </a:extLst>
          </p:cNvPr>
          <p:cNvSpPr txBox="1"/>
          <p:nvPr/>
        </p:nvSpPr>
        <p:spPr bwMode="gray">
          <a:xfrm>
            <a:off x="5988431" y="4090637"/>
            <a:ext cx="5760000" cy="224676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[AC2-wlan-view]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-system-profile name ap-system2</a:t>
            </a:r>
          </a:p>
          <a:p>
            <a:pPr fontAlgn="ctr">
              <a:lnSpc>
                <a:spcPts val="2399"/>
              </a:lnSpc>
            </a:pPr>
            <a:r>
              <a:rPr lang="en-US" sz="1100" dirty="0">
                <a:solidFill>
                  <a:prstClr val="black"/>
                </a:solidFill>
                <a:latin typeface="Huawei Sans" panose="020C0503030203020204" pitchFamily="34" charset="0"/>
              </a:rPr>
              <a:t>[AC2-wlan-ap-system-prof-ap-system2] </a:t>
            </a:r>
            <a:r>
              <a:rPr lang="en-US" sz="1100" b="1" dirty="0">
                <a:solidFill>
                  <a:prstClr val="black"/>
                </a:solidFill>
                <a:latin typeface="Huawei Sans" panose="020C0503030203020204" pitchFamily="34" charset="0"/>
              </a:rPr>
              <a:t>primary-access </a:t>
            </a:r>
            <a:r>
              <a:rPr lang="en-US" sz="1100" b="1" dirty="0" err="1">
                <a:solidFill>
                  <a:prstClr val="black"/>
                </a:solidFill>
                <a:latin typeface="Huawei Sans" panose="020C0503030203020204" pitchFamily="34" charset="0"/>
              </a:rPr>
              <a:t>ip</a:t>
            </a:r>
            <a:r>
              <a:rPr lang="en-US" sz="1100" b="1" dirty="0">
                <a:solidFill>
                  <a:prstClr val="black"/>
                </a:solidFill>
                <a:latin typeface="Huawei Sans" panose="020C0503030203020204" pitchFamily="34" charset="0"/>
              </a:rPr>
              <a:t>-address 10.23.202.1</a:t>
            </a:r>
          </a:p>
          <a:p>
            <a:pPr fontAlgn="ctr">
              <a:lnSpc>
                <a:spcPts val="2399"/>
              </a:lnSpc>
            </a:pPr>
            <a:r>
              <a:rPr lang="en-US" sz="1100" dirty="0">
                <a:solidFill>
                  <a:prstClr val="black"/>
                </a:solidFill>
                <a:latin typeface="Huawei Sans" panose="020C0503030203020204" pitchFamily="34" charset="0"/>
              </a:rPr>
              <a:t>[AC2-wlan-ap-system-prof-ap-system2] </a:t>
            </a:r>
            <a:r>
              <a:rPr lang="en-US" sz="1100" b="1" dirty="0">
                <a:solidFill>
                  <a:prstClr val="black"/>
                </a:solidFill>
                <a:latin typeface="Huawei Sans" panose="020C0503030203020204" pitchFamily="34" charset="0"/>
              </a:rPr>
              <a:t>backup-access </a:t>
            </a:r>
            <a:r>
              <a:rPr lang="en-US" sz="1100" b="1" dirty="0" err="1">
                <a:solidFill>
                  <a:prstClr val="black"/>
                </a:solidFill>
                <a:latin typeface="Huawei Sans" panose="020C0503030203020204" pitchFamily="34" charset="0"/>
              </a:rPr>
              <a:t>ip</a:t>
            </a:r>
            <a:r>
              <a:rPr lang="en-US" sz="1100" b="1" dirty="0">
                <a:solidFill>
                  <a:prstClr val="black"/>
                </a:solidFill>
                <a:latin typeface="Huawei Sans" panose="020C0503030203020204" pitchFamily="34" charset="0"/>
              </a:rPr>
              <a:t>-address 10.23.203.1</a:t>
            </a:r>
          </a:p>
          <a:p>
            <a:pPr fontAlgn="ctr">
              <a:lnSpc>
                <a:spcPts val="2399"/>
              </a:lnSpc>
            </a:pPr>
            <a:r>
              <a:rPr lang="en-US" sz="1100" dirty="0">
                <a:solidFill>
                  <a:prstClr val="black"/>
                </a:solidFill>
                <a:latin typeface="Huawei Sans" panose="020C0503030203020204" pitchFamily="34" charset="0"/>
              </a:rPr>
              <a:t>[AC2-wlan-ap-system-prof-ap-system2] </a:t>
            </a:r>
            <a:r>
              <a:rPr lang="en-US" sz="1100" b="1" dirty="0">
                <a:solidFill>
                  <a:prstClr val="black"/>
                </a:solidFill>
                <a:latin typeface="Huawei Sans" panose="020C0503030203020204" pitchFamily="34" charset="0"/>
              </a:rPr>
              <a:t>quit</a:t>
            </a:r>
          </a:p>
          <a:p>
            <a:pPr fontAlgn="ctr">
              <a:lnSpc>
                <a:spcPts val="2399"/>
              </a:lnSpc>
            </a:pPr>
            <a:r>
              <a:rPr lang="en-US" sz="1100" dirty="0">
                <a:solidFill>
                  <a:prstClr val="black"/>
                </a:solidFill>
                <a:latin typeface="Huawei Sans" panose="020C0503030203020204" pitchFamily="34" charset="0"/>
              </a:rPr>
              <a:t>[AC2-wlan-view]</a:t>
            </a:r>
            <a:r>
              <a:rPr lang="en-US" sz="1100" b="1" dirty="0">
                <a:solidFill>
                  <a:prstClr val="black"/>
                </a:solidFill>
                <a:latin typeface="Huawei Sans" panose="020C0503030203020204" pitchFamily="34" charset="0"/>
              </a:rPr>
              <a:t>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-group name ap-group2</a:t>
            </a:r>
          </a:p>
          <a:p>
            <a:pPr fontAlgn="ctr">
              <a:lnSpc>
                <a:spcPts val="2399"/>
              </a:lnSpc>
            </a:pPr>
            <a:r>
              <a:rPr lang="en-US" sz="1100" dirty="0">
                <a:solidFill>
                  <a:prstClr val="black"/>
                </a:solidFill>
                <a:latin typeface="Huawei Sans" panose="020C0503030203020204" pitchFamily="34" charset="0"/>
              </a:rPr>
              <a:t>[AC2-wlan-ap-group-ap-group2]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-system-profile ap-system2</a:t>
            </a:r>
          </a:p>
          <a:p>
            <a:pPr fontAlgn="ctr">
              <a:lnSpc>
                <a:spcPts val="2399"/>
              </a:lnSpc>
            </a:pPr>
            <a:r>
              <a:rPr lang="en-US" sz="1100" dirty="0">
                <a:solidFill>
                  <a:prstClr val="black"/>
                </a:solidFill>
                <a:latin typeface="Huawei Sans" panose="020C0503030203020204" pitchFamily="34" charset="0"/>
              </a:rPr>
              <a:t>[AC2-wlan-ap-group-ap-group2] </a:t>
            </a:r>
            <a:r>
              <a:rPr lang="en-US" sz="1100" b="1" dirty="0">
                <a:solidFill>
                  <a:prstClr val="black"/>
                </a:solidFill>
                <a:latin typeface="Huawei Sans" panose="020C0503030203020204" pitchFamily="34" charset="0"/>
              </a:rPr>
              <a:t>quit</a:t>
            </a:r>
          </a:p>
        </p:txBody>
      </p:sp>
      <p:sp>
        <p:nvSpPr>
          <p:cNvPr id="43"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4"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45"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41878766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0600D5-3DDB-4CA3-B96A-CD8F304C795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(2/5)</a:t>
            </a:r>
            <a:endParaRPr lang="en-US" altLang="zh-CN" dirty="0">
              <a:latin typeface="Huawei Sans" panose="020C0503030203020204" pitchFamily="34" charset="0"/>
            </a:endParaRPr>
          </a:p>
        </p:txBody>
      </p:sp>
      <p:grpSp>
        <p:nvGrpSpPr>
          <p:cNvPr id="3" name="组合 2">
            <a:extLst>
              <a:ext uri="{FF2B5EF4-FFF2-40B4-BE49-F238E27FC236}">
                <a16:creationId xmlns:a16="http://schemas.microsoft.com/office/drawing/2014/main" id="{2F6EDFB9-CC38-428C-A162-834FA8021C05}"/>
              </a:ext>
            </a:extLst>
          </p:cNvPr>
          <p:cNvGrpSpPr/>
          <p:nvPr/>
        </p:nvGrpSpPr>
        <p:grpSpPr bwMode="gray">
          <a:xfrm>
            <a:off x="581020" y="1392523"/>
            <a:ext cx="5190459" cy="3036838"/>
            <a:chOff x="-796761" y="1346184"/>
            <a:chExt cx="8224389" cy="5248831"/>
          </a:xfrm>
        </p:grpSpPr>
        <p:cxnSp>
          <p:nvCxnSpPr>
            <p:cNvPr id="75" name="直接连接符 20">
              <a:extLst>
                <a:ext uri="{FF2B5EF4-FFF2-40B4-BE49-F238E27FC236}">
                  <a16:creationId xmlns:a16="http://schemas.microsoft.com/office/drawing/2014/main" id="{5A9DB9C1-B8C0-483D-8628-115FBA9C0838}"/>
                </a:ext>
              </a:extLst>
            </p:cNvPr>
            <p:cNvCxnSpPr>
              <a:cxnSpLocks/>
              <a:stCxn id="74" idx="2"/>
              <a:endCxn id="51" idx="0"/>
            </p:cNvCxnSpPr>
            <p:nvPr/>
          </p:nvCxnSpPr>
          <p:spPr bwMode="gray">
            <a:xfrm>
              <a:off x="3196350" y="1814184"/>
              <a:ext cx="5318" cy="634105"/>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4" name="直接连接符 20">
              <a:extLst>
                <a:ext uri="{FF2B5EF4-FFF2-40B4-BE49-F238E27FC236}">
                  <a16:creationId xmlns:a16="http://schemas.microsoft.com/office/drawing/2014/main" id="{3CB24586-43F6-48B5-AD9B-25C1897146FD}"/>
                </a:ext>
              </a:extLst>
            </p:cNvPr>
            <p:cNvCxnSpPr>
              <a:cxnSpLocks/>
              <a:stCxn id="27" idx="3"/>
              <a:endCxn id="53" idx="1"/>
            </p:cNvCxnSpPr>
            <p:nvPr/>
          </p:nvCxnSpPr>
          <p:spPr bwMode="gray">
            <a:xfrm>
              <a:off x="1720109" y="3418838"/>
              <a:ext cx="1202939" cy="771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5" name="直接连接符 20">
              <a:extLst>
                <a:ext uri="{FF2B5EF4-FFF2-40B4-BE49-F238E27FC236}">
                  <a16:creationId xmlns:a16="http://schemas.microsoft.com/office/drawing/2014/main" id="{03B4E6FC-14E3-462D-A6A2-F16EFA6BE0B9}"/>
                </a:ext>
              </a:extLst>
            </p:cNvPr>
            <p:cNvCxnSpPr>
              <a:cxnSpLocks/>
              <a:stCxn id="51" idx="2"/>
              <a:endCxn id="53" idx="0"/>
            </p:cNvCxnSpPr>
            <p:nvPr/>
          </p:nvCxnSpPr>
          <p:spPr bwMode="gray">
            <a:xfrm>
              <a:off x="3201667" y="2900453"/>
              <a:ext cx="7382" cy="292097"/>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6" name="直接连接符 20">
              <a:extLst>
                <a:ext uri="{FF2B5EF4-FFF2-40B4-BE49-F238E27FC236}">
                  <a16:creationId xmlns:a16="http://schemas.microsoft.com/office/drawing/2014/main" id="{9D75D314-661C-47AF-8C00-D6844503A1FF}"/>
                </a:ext>
              </a:extLst>
            </p:cNvPr>
            <p:cNvCxnSpPr>
              <a:cxnSpLocks/>
              <a:stCxn id="28" idx="1"/>
              <a:endCxn id="74" idx="3"/>
            </p:cNvCxnSpPr>
            <p:nvPr/>
          </p:nvCxnSpPr>
          <p:spPr bwMode="gray">
            <a:xfrm flipH="1" flipV="1">
              <a:off x="3482349" y="1580184"/>
              <a:ext cx="1495038" cy="467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7" name="直接连接符 17">
              <a:extLst>
                <a:ext uri="{FF2B5EF4-FFF2-40B4-BE49-F238E27FC236}">
                  <a16:creationId xmlns:a16="http://schemas.microsoft.com/office/drawing/2014/main" id="{DAEB4C16-2CC0-446E-8865-35A495E5A008}"/>
                </a:ext>
              </a:extLst>
            </p:cNvPr>
            <p:cNvCxnSpPr>
              <a:cxnSpLocks/>
              <a:stCxn id="30" idx="2"/>
              <a:endCxn id="22" idx="0"/>
            </p:cNvCxnSpPr>
            <p:nvPr/>
          </p:nvCxnSpPr>
          <p:spPr bwMode="gray">
            <a:xfrm>
              <a:off x="2172607" y="4912763"/>
              <a:ext cx="0" cy="7926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8" name="直接连接符 17">
              <a:extLst>
                <a:ext uri="{FF2B5EF4-FFF2-40B4-BE49-F238E27FC236}">
                  <a16:creationId xmlns:a16="http://schemas.microsoft.com/office/drawing/2014/main" id="{2043D2C0-359F-46EA-8C64-6A2BF1761C37}"/>
                </a:ext>
              </a:extLst>
            </p:cNvPr>
            <p:cNvCxnSpPr>
              <a:cxnSpLocks/>
              <a:stCxn id="32" idx="2"/>
              <a:endCxn id="23" idx="0"/>
            </p:cNvCxnSpPr>
            <p:nvPr/>
          </p:nvCxnSpPr>
          <p:spPr bwMode="gray">
            <a:xfrm>
              <a:off x="4121372" y="4912763"/>
              <a:ext cx="4737" cy="7926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TextBox 36">
              <a:extLst>
                <a:ext uri="{FF2B5EF4-FFF2-40B4-BE49-F238E27FC236}">
                  <a16:creationId xmlns:a16="http://schemas.microsoft.com/office/drawing/2014/main" id="{70D946C1-5062-467C-B6BE-CDC71CE48F10}"/>
                </a:ext>
              </a:extLst>
            </p:cNvPr>
            <p:cNvSpPr txBox="1"/>
            <p:nvPr/>
          </p:nvSpPr>
          <p:spPr bwMode="gray">
            <a:xfrm>
              <a:off x="-796761" y="3162902"/>
              <a:ext cx="1996941" cy="452163"/>
            </a:xfrm>
            <a:prstGeom prst="rect">
              <a:avLst/>
            </a:prstGeom>
            <a:noFill/>
          </p:spPr>
          <p:txBody>
            <a:bodyPr wrap="none" rtlCol="0">
              <a:spAutoFit/>
            </a:bodyPr>
            <a:lstStyle/>
            <a:p>
              <a:pPr algn="ctr" fontAlgn="ctr"/>
              <a:r>
                <a:rPr lang="en-US" sz="1100" dirty="0">
                  <a:latin typeface="Huawei Sans" panose="020C0503030203020204" pitchFamily="34" charset="0"/>
                </a:rPr>
                <a:t>Global priority: 0</a:t>
              </a:r>
            </a:p>
          </p:txBody>
        </p:sp>
        <p:sp>
          <p:nvSpPr>
            <p:cNvPr id="11" name="TextBox 37">
              <a:extLst>
                <a:ext uri="{FF2B5EF4-FFF2-40B4-BE49-F238E27FC236}">
                  <a16:creationId xmlns:a16="http://schemas.microsoft.com/office/drawing/2014/main" id="{7BC97090-078F-4BF7-B49A-9AACB40E4DE8}"/>
                </a:ext>
              </a:extLst>
            </p:cNvPr>
            <p:cNvSpPr txBox="1"/>
            <p:nvPr/>
          </p:nvSpPr>
          <p:spPr bwMode="gray">
            <a:xfrm>
              <a:off x="4574670" y="3652837"/>
              <a:ext cx="1448304" cy="452163"/>
            </a:xfrm>
            <a:prstGeom prst="rect">
              <a:avLst/>
            </a:prstGeom>
            <a:noFill/>
          </p:spPr>
          <p:txBody>
            <a:bodyPr wrap="none" rtlCol="0">
              <a:spAutoFit/>
            </a:bodyPr>
            <a:lstStyle/>
            <a:p>
              <a:pPr fontAlgn="ctr"/>
              <a:r>
                <a:rPr lang="en-US" sz="1100" b="1" dirty="0">
                  <a:latin typeface="Huawei Sans" panose="020C0503030203020204" pitchFamily="34" charset="0"/>
                </a:rPr>
                <a:t>Active AC2</a:t>
              </a:r>
              <a:endParaRPr lang="en-US" sz="1100" b="1" dirty="0">
                <a:latin typeface="Huawei Sans" panose="020C0503030203020204" pitchFamily="34" charset="0"/>
                <a:ea typeface="+mj-ea"/>
              </a:endParaRPr>
            </a:p>
          </p:txBody>
        </p:sp>
        <p:sp>
          <p:nvSpPr>
            <p:cNvPr id="12" name="TextBox 38">
              <a:extLst>
                <a:ext uri="{FF2B5EF4-FFF2-40B4-BE49-F238E27FC236}">
                  <a16:creationId xmlns:a16="http://schemas.microsoft.com/office/drawing/2014/main" id="{2C7101DD-E6CC-4C26-83FF-9BC64C9A8A55}"/>
                </a:ext>
              </a:extLst>
            </p:cNvPr>
            <p:cNvSpPr txBox="1"/>
            <p:nvPr/>
          </p:nvSpPr>
          <p:spPr bwMode="gray">
            <a:xfrm>
              <a:off x="720733" y="3674776"/>
              <a:ext cx="1448304" cy="452163"/>
            </a:xfrm>
            <a:prstGeom prst="rect">
              <a:avLst/>
            </a:prstGeom>
            <a:noFill/>
          </p:spPr>
          <p:txBody>
            <a:bodyPr wrap="none" rtlCol="0">
              <a:spAutoFit/>
            </a:bodyPr>
            <a:lstStyle/>
            <a:p>
              <a:pPr fontAlgn="ctr"/>
              <a:r>
                <a:rPr lang="en-US" sz="1100" b="1" dirty="0">
                  <a:latin typeface="Huawei Sans" panose="020C0503030203020204" pitchFamily="34" charset="0"/>
                </a:rPr>
                <a:t>Active AC1</a:t>
              </a:r>
              <a:endParaRPr lang="en-US" sz="1100" b="1" dirty="0">
                <a:latin typeface="Huawei Sans" panose="020C0503030203020204" pitchFamily="34" charset="0"/>
                <a:ea typeface="+mj-ea"/>
              </a:endParaRPr>
            </a:p>
          </p:txBody>
        </p:sp>
        <p:sp>
          <p:nvSpPr>
            <p:cNvPr id="14" name="TextBox 40">
              <a:extLst>
                <a:ext uri="{FF2B5EF4-FFF2-40B4-BE49-F238E27FC236}">
                  <a16:creationId xmlns:a16="http://schemas.microsoft.com/office/drawing/2014/main" id="{B4574AB0-4872-4401-BEDD-739D012006B6}"/>
                </a:ext>
              </a:extLst>
            </p:cNvPr>
            <p:cNvSpPr txBox="1"/>
            <p:nvPr/>
          </p:nvSpPr>
          <p:spPr bwMode="gray">
            <a:xfrm>
              <a:off x="5430687" y="3192552"/>
              <a:ext cx="1996941" cy="452163"/>
            </a:xfrm>
            <a:prstGeom prst="rect">
              <a:avLst/>
            </a:prstGeom>
            <a:noFill/>
          </p:spPr>
          <p:txBody>
            <a:bodyPr wrap="none" rtlCol="0">
              <a:spAutoFit/>
            </a:bodyPr>
            <a:lstStyle/>
            <a:p>
              <a:pPr algn="r" fontAlgn="ctr"/>
              <a:r>
                <a:rPr lang="en-US" sz="1100" dirty="0">
                  <a:latin typeface="Huawei Sans" panose="020C0503030203020204" pitchFamily="34" charset="0"/>
                </a:rPr>
                <a:t>Global priority: 0</a:t>
              </a:r>
            </a:p>
          </p:txBody>
        </p:sp>
        <p:sp>
          <p:nvSpPr>
            <p:cNvPr id="15" name="TextBox 44">
              <a:extLst>
                <a:ext uri="{FF2B5EF4-FFF2-40B4-BE49-F238E27FC236}">
                  <a16:creationId xmlns:a16="http://schemas.microsoft.com/office/drawing/2014/main" id="{B82A0233-BB7E-43BA-BAF5-926C115E690E}"/>
                </a:ext>
              </a:extLst>
            </p:cNvPr>
            <p:cNvSpPr txBox="1"/>
            <p:nvPr/>
          </p:nvSpPr>
          <p:spPr bwMode="gray">
            <a:xfrm>
              <a:off x="1841187" y="6142852"/>
              <a:ext cx="711706" cy="452163"/>
            </a:xfrm>
            <a:prstGeom prst="rect">
              <a:avLst/>
            </a:prstGeom>
            <a:noFill/>
          </p:spPr>
          <p:txBody>
            <a:bodyPr wrap="none" rtlCol="0">
              <a:spAutoFit/>
            </a:bodyPr>
            <a:lstStyle/>
            <a:p>
              <a:pPr fontAlgn="ctr"/>
              <a:r>
                <a:rPr lang="en-US" sz="1100" b="1" dirty="0">
                  <a:latin typeface="Huawei Sans" panose="020C0503030203020204" pitchFamily="34" charset="0"/>
                </a:rPr>
                <a:t>AP1</a:t>
              </a:r>
              <a:endParaRPr lang="en-US" sz="1100" b="1" dirty="0">
                <a:latin typeface="Huawei Sans" panose="020C0503030203020204" pitchFamily="34" charset="0"/>
                <a:ea typeface="+mj-ea"/>
              </a:endParaRPr>
            </a:p>
          </p:txBody>
        </p:sp>
        <p:pic>
          <p:nvPicPr>
            <p:cNvPr id="22" name="图片 105" descr="AP.png">
              <a:extLst>
                <a:ext uri="{FF2B5EF4-FFF2-40B4-BE49-F238E27FC236}">
                  <a16:creationId xmlns:a16="http://schemas.microsoft.com/office/drawing/2014/main" id="{79553B0E-8030-4ABE-ACFA-512D974E0977}"/>
                </a:ext>
              </a:extLst>
            </p:cNvPr>
            <p:cNvPicPr>
              <a:picLocks noChangeAspect="1"/>
            </p:cNvPicPr>
            <p:nvPr/>
          </p:nvPicPr>
          <p:blipFill>
            <a:blip r:embed="rId3" cstate="print"/>
            <a:stretch>
              <a:fillRect/>
            </a:stretch>
          </p:blipFill>
          <p:spPr bwMode="gray">
            <a:xfrm>
              <a:off x="1886608" y="5705375"/>
              <a:ext cx="571998" cy="468000"/>
            </a:xfrm>
            <a:prstGeom prst="rect">
              <a:avLst/>
            </a:prstGeom>
          </p:spPr>
        </p:pic>
        <p:pic>
          <p:nvPicPr>
            <p:cNvPr id="23" name="图片 105" descr="AP.png">
              <a:extLst>
                <a:ext uri="{FF2B5EF4-FFF2-40B4-BE49-F238E27FC236}">
                  <a16:creationId xmlns:a16="http://schemas.microsoft.com/office/drawing/2014/main" id="{7D5ADB72-1C59-410E-B972-D91CB033FD14}"/>
                </a:ext>
              </a:extLst>
            </p:cNvPr>
            <p:cNvPicPr>
              <a:picLocks noChangeAspect="1"/>
            </p:cNvPicPr>
            <p:nvPr/>
          </p:nvPicPr>
          <p:blipFill>
            <a:blip r:embed="rId3" cstate="print"/>
            <a:stretch>
              <a:fillRect/>
            </a:stretch>
          </p:blipFill>
          <p:spPr bwMode="gray">
            <a:xfrm>
              <a:off x="3840110" y="5705375"/>
              <a:ext cx="571998" cy="468000"/>
            </a:xfrm>
            <a:prstGeom prst="rect">
              <a:avLst/>
            </a:prstGeom>
          </p:spPr>
        </p:pic>
        <p:pic>
          <p:nvPicPr>
            <p:cNvPr id="27" name="图片 102" descr="AC-蓝.png">
              <a:extLst>
                <a:ext uri="{FF2B5EF4-FFF2-40B4-BE49-F238E27FC236}">
                  <a16:creationId xmlns:a16="http://schemas.microsoft.com/office/drawing/2014/main" id="{EE135FAA-9B27-44D1-BB11-7449026246D3}"/>
                </a:ext>
              </a:extLst>
            </p:cNvPr>
            <p:cNvPicPr>
              <a:picLocks noChangeAspect="1"/>
            </p:cNvPicPr>
            <p:nvPr/>
          </p:nvPicPr>
          <p:blipFill>
            <a:blip r:embed="rId4" cstate="print"/>
            <a:stretch>
              <a:fillRect/>
            </a:stretch>
          </p:blipFill>
          <p:spPr bwMode="gray">
            <a:xfrm>
              <a:off x="1148110" y="3184838"/>
              <a:ext cx="571999" cy="468000"/>
            </a:xfrm>
            <a:prstGeom prst="rect">
              <a:avLst/>
            </a:prstGeom>
          </p:spPr>
        </p:pic>
        <p:pic>
          <p:nvPicPr>
            <p:cNvPr id="28" name="图片 102" descr="AC-蓝.png">
              <a:extLst>
                <a:ext uri="{FF2B5EF4-FFF2-40B4-BE49-F238E27FC236}">
                  <a16:creationId xmlns:a16="http://schemas.microsoft.com/office/drawing/2014/main" id="{A39CE52A-A6DE-4769-9E4B-3C1A57792A9A}"/>
                </a:ext>
              </a:extLst>
            </p:cNvPr>
            <p:cNvPicPr>
              <a:picLocks noChangeAspect="1"/>
            </p:cNvPicPr>
            <p:nvPr/>
          </p:nvPicPr>
          <p:blipFill>
            <a:blip r:embed="rId4" cstate="print"/>
            <a:stretch>
              <a:fillRect/>
            </a:stretch>
          </p:blipFill>
          <p:spPr bwMode="gray">
            <a:xfrm>
              <a:off x="4977387" y="1350860"/>
              <a:ext cx="571999" cy="468000"/>
            </a:xfrm>
            <a:prstGeom prst="rect">
              <a:avLst/>
            </a:prstGeom>
          </p:spPr>
        </p:pic>
        <p:pic>
          <p:nvPicPr>
            <p:cNvPr id="29" name="图片 102" descr="AC-蓝.png">
              <a:extLst>
                <a:ext uri="{FF2B5EF4-FFF2-40B4-BE49-F238E27FC236}">
                  <a16:creationId xmlns:a16="http://schemas.microsoft.com/office/drawing/2014/main" id="{2AE5C275-4433-40F8-BBAD-D7ABEE14B34A}"/>
                </a:ext>
              </a:extLst>
            </p:cNvPr>
            <p:cNvPicPr>
              <a:picLocks noChangeAspect="1"/>
            </p:cNvPicPr>
            <p:nvPr/>
          </p:nvPicPr>
          <p:blipFill>
            <a:blip r:embed="rId4" cstate="print"/>
            <a:stretch>
              <a:fillRect/>
            </a:stretch>
          </p:blipFill>
          <p:spPr bwMode="gray">
            <a:xfrm>
              <a:off x="4977388" y="3184838"/>
              <a:ext cx="571999" cy="468000"/>
            </a:xfrm>
            <a:prstGeom prst="rect">
              <a:avLst/>
            </a:prstGeom>
          </p:spPr>
        </p:pic>
        <p:pic>
          <p:nvPicPr>
            <p:cNvPr id="30" name="图片 76" descr="接入交换机.png">
              <a:extLst>
                <a:ext uri="{FF2B5EF4-FFF2-40B4-BE49-F238E27FC236}">
                  <a16:creationId xmlns:a16="http://schemas.microsoft.com/office/drawing/2014/main" id="{079D74F2-1B25-418D-B02F-30898ACFC458}"/>
                </a:ext>
              </a:extLst>
            </p:cNvPr>
            <p:cNvPicPr>
              <a:picLocks noChangeAspect="1"/>
            </p:cNvPicPr>
            <p:nvPr/>
          </p:nvPicPr>
          <p:blipFill>
            <a:blip r:embed="rId5" cstate="print"/>
            <a:stretch>
              <a:fillRect/>
            </a:stretch>
          </p:blipFill>
          <p:spPr bwMode="gray">
            <a:xfrm>
              <a:off x="1886607" y="4444763"/>
              <a:ext cx="572000" cy="468000"/>
            </a:xfrm>
            <a:prstGeom prst="rect">
              <a:avLst/>
            </a:prstGeom>
          </p:spPr>
        </p:pic>
        <p:pic>
          <p:nvPicPr>
            <p:cNvPr id="32" name="图片 76" descr="接入交换机.png">
              <a:extLst>
                <a:ext uri="{FF2B5EF4-FFF2-40B4-BE49-F238E27FC236}">
                  <a16:creationId xmlns:a16="http://schemas.microsoft.com/office/drawing/2014/main" id="{AF60897C-323C-4768-9966-C380E35C11EF}"/>
                </a:ext>
              </a:extLst>
            </p:cNvPr>
            <p:cNvPicPr>
              <a:picLocks noChangeAspect="1"/>
            </p:cNvPicPr>
            <p:nvPr/>
          </p:nvPicPr>
          <p:blipFill>
            <a:blip r:embed="rId5" cstate="print"/>
            <a:stretch>
              <a:fillRect/>
            </a:stretch>
          </p:blipFill>
          <p:spPr bwMode="gray">
            <a:xfrm>
              <a:off x="3835372" y="4444763"/>
              <a:ext cx="572000" cy="468000"/>
            </a:xfrm>
            <a:prstGeom prst="rect">
              <a:avLst/>
            </a:prstGeom>
          </p:spPr>
        </p:pic>
        <p:cxnSp>
          <p:nvCxnSpPr>
            <p:cNvPr id="34" name="直接连接符 17">
              <a:extLst>
                <a:ext uri="{FF2B5EF4-FFF2-40B4-BE49-F238E27FC236}">
                  <a16:creationId xmlns:a16="http://schemas.microsoft.com/office/drawing/2014/main" id="{DD22AF2B-8A8F-459B-BBB7-E247B4CA4C11}"/>
                </a:ext>
              </a:extLst>
            </p:cNvPr>
            <p:cNvCxnSpPr>
              <a:cxnSpLocks/>
              <a:stCxn id="53" idx="2"/>
              <a:endCxn id="30" idx="0"/>
            </p:cNvCxnSpPr>
            <p:nvPr/>
          </p:nvCxnSpPr>
          <p:spPr bwMode="gray">
            <a:xfrm flipH="1">
              <a:off x="2172607" y="3660551"/>
              <a:ext cx="1036442" cy="7842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37" name="直接连接符 17">
              <a:extLst>
                <a:ext uri="{FF2B5EF4-FFF2-40B4-BE49-F238E27FC236}">
                  <a16:creationId xmlns:a16="http://schemas.microsoft.com/office/drawing/2014/main" id="{7A41218D-410B-4F91-9C04-35BDDD380BB6}"/>
                </a:ext>
              </a:extLst>
            </p:cNvPr>
            <p:cNvCxnSpPr>
              <a:cxnSpLocks/>
              <a:stCxn id="53" idx="2"/>
              <a:endCxn id="32" idx="0"/>
            </p:cNvCxnSpPr>
            <p:nvPr/>
          </p:nvCxnSpPr>
          <p:spPr bwMode="gray">
            <a:xfrm>
              <a:off x="3209049" y="3660551"/>
              <a:ext cx="912323" cy="7842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grpSp>
          <p:nvGrpSpPr>
            <p:cNvPr id="49" name="Group 6">
              <a:extLst>
                <a:ext uri="{FF2B5EF4-FFF2-40B4-BE49-F238E27FC236}">
                  <a16:creationId xmlns:a16="http://schemas.microsoft.com/office/drawing/2014/main" id="{A6A6E790-1309-4C38-899A-0B03D40B6064}"/>
                </a:ext>
              </a:extLst>
            </p:cNvPr>
            <p:cNvGrpSpPr/>
            <p:nvPr/>
          </p:nvGrpSpPr>
          <p:grpSpPr bwMode="gray">
            <a:xfrm>
              <a:off x="2743460" y="2299488"/>
              <a:ext cx="905778" cy="600966"/>
              <a:chOff x="8014239" y="4067414"/>
              <a:chExt cx="725378" cy="481274"/>
            </a:xfrm>
          </p:grpSpPr>
          <p:sp>
            <p:nvSpPr>
              <p:cNvPr id="50" name="Freeform 200">
                <a:extLst>
                  <a:ext uri="{FF2B5EF4-FFF2-40B4-BE49-F238E27FC236}">
                    <a16:creationId xmlns:a16="http://schemas.microsoft.com/office/drawing/2014/main" id="{0B11E0F9-52CB-4369-B48E-304617C1AE1B}"/>
                  </a:ext>
                </a:extLst>
              </p:cNvPr>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51" name="TextBox 2">
                <a:extLst>
                  <a:ext uri="{FF2B5EF4-FFF2-40B4-BE49-F238E27FC236}">
                    <a16:creationId xmlns:a16="http://schemas.microsoft.com/office/drawing/2014/main" id="{A3207844-3998-4BF3-A471-481826C0C267}"/>
                  </a:ext>
                </a:extLst>
              </p:cNvPr>
              <p:cNvSpPr txBox="1"/>
              <p:nvPr/>
            </p:nvSpPr>
            <p:spPr bwMode="gray">
              <a:xfrm>
                <a:off x="8050439" y="4186580"/>
                <a:ext cx="661493" cy="362108"/>
              </a:xfrm>
              <a:prstGeom prst="rect">
                <a:avLst/>
              </a:prstGeom>
              <a:noFill/>
            </p:spPr>
            <p:txBody>
              <a:bodyPr wrap="none" rtlCol="0">
                <a:spAutoFit/>
              </a:bodyPr>
              <a:lstStyle/>
              <a:p>
                <a:pPr algn="ctr" fontAlgn="ctr"/>
                <a:r>
                  <a:rPr lang="en-US" sz="1100" dirty="0">
                    <a:latin typeface="Huawei Sans" panose="020C0503030203020204" pitchFamily="34" charset="0"/>
                  </a:rPr>
                  <a:t>WAN</a:t>
                </a:r>
                <a:endParaRPr lang="en-US" altLang="zh-CN" sz="1100" dirty="0">
                  <a:latin typeface="Huawei Sans" panose="020C0503030203020204" pitchFamily="34" charset="0"/>
                </a:endParaRPr>
              </a:p>
            </p:txBody>
          </p:sp>
        </p:grpSp>
        <p:pic>
          <p:nvPicPr>
            <p:cNvPr id="53" name="Picture 12" descr="E:\2016.01\1.12 扁平化图标\蓝色\AR-蓝色最新-40.png">
              <a:extLst>
                <a:ext uri="{FF2B5EF4-FFF2-40B4-BE49-F238E27FC236}">
                  <a16:creationId xmlns:a16="http://schemas.microsoft.com/office/drawing/2014/main" id="{E78B3CA9-6324-475B-912F-5227243B7426}"/>
                </a:ext>
              </a:extLst>
            </p:cNvPr>
            <p:cNvPicPr>
              <a:picLocks noChangeAspect="1" noChangeArrowheads="1"/>
            </p:cNvPicPr>
            <p:nvPr/>
          </p:nvPicPr>
          <p:blipFill>
            <a:blip r:embed="rId6" cstate="print"/>
            <a:srcRect/>
            <a:stretch>
              <a:fillRect/>
            </a:stretch>
          </p:blipFill>
          <p:spPr bwMode="gray">
            <a:xfrm>
              <a:off x="2923048" y="3192551"/>
              <a:ext cx="572001" cy="468000"/>
            </a:xfrm>
            <a:prstGeom prst="rect">
              <a:avLst/>
            </a:prstGeom>
            <a:noFill/>
          </p:spPr>
        </p:pic>
        <p:cxnSp>
          <p:nvCxnSpPr>
            <p:cNvPr id="64" name="直接连接符 20">
              <a:extLst>
                <a:ext uri="{FF2B5EF4-FFF2-40B4-BE49-F238E27FC236}">
                  <a16:creationId xmlns:a16="http://schemas.microsoft.com/office/drawing/2014/main" id="{E8ADA294-7190-4CD7-9EDC-DBE78A896DFA}"/>
                </a:ext>
              </a:extLst>
            </p:cNvPr>
            <p:cNvCxnSpPr>
              <a:cxnSpLocks/>
              <a:stCxn id="53" idx="3"/>
              <a:endCxn id="29" idx="1"/>
            </p:cNvCxnSpPr>
            <p:nvPr/>
          </p:nvCxnSpPr>
          <p:spPr bwMode="gray">
            <a:xfrm flipV="1">
              <a:off x="3495049" y="3418838"/>
              <a:ext cx="1482339" cy="771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74" name="Picture 12" descr="E:\2016.01\1.12 扁平化图标\蓝色\AR-蓝色最新-40.png">
              <a:extLst>
                <a:ext uri="{FF2B5EF4-FFF2-40B4-BE49-F238E27FC236}">
                  <a16:creationId xmlns:a16="http://schemas.microsoft.com/office/drawing/2014/main" id="{77723765-E77A-466A-BE22-210FCACC7AEF}"/>
                </a:ext>
              </a:extLst>
            </p:cNvPr>
            <p:cNvPicPr>
              <a:picLocks noChangeAspect="1" noChangeArrowheads="1"/>
            </p:cNvPicPr>
            <p:nvPr/>
          </p:nvPicPr>
          <p:blipFill>
            <a:blip r:embed="rId6" cstate="print"/>
            <a:srcRect/>
            <a:stretch>
              <a:fillRect/>
            </a:stretch>
          </p:blipFill>
          <p:spPr bwMode="gray">
            <a:xfrm>
              <a:off x="2910348" y="1346184"/>
              <a:ext cx="572001" cy="468000"/>
            </a:xfrm>
            <a:prstGeom prst="rect">
              <a:avLst/>
            </a:prstGeom>
            <a:noFill/>
          </p:spPr>
        </p:pic>
        <p:sp>
          <p:nvSpPr>
            <p:cNvPr id="82" name="TextBox 44">
              <a:extLst>
                <a:ext uri="{FF2B5EF4-FFF2-40B4-BE49-F238E27FC236}">
                  <a16:creationId xmlns:a16="http://schemas.microsoft.com/office/drawing/2014/main" id="{D959E08E-6D98-4CE6-8B3B-DD46B85285DF}"/>
                </a:ext>
              </a:extLst>
            </p:cNvPr>
            <p:cNvSpPr txBox="1"/>
            <p:nvPr/>
          </p:nvSpPr>
          <p:spPr bwMode="gray">
            <a:xfrm>
              <a:off x="3760086" y="6142852"/>
              <a:ext cx="711706" cy="452163"/>
            </a:xfrm>
            <a:prstGeom prst="rect">
              <a:avLst/>
            </a:prstGeom>
            <a:noFill/>
          </p:spPr>
          <p:txBody>
            <a:bodyPr wrap="none" rtlCol="0">
              <a:spAutoFit/>
            </a:bodyPr>
            <a:lstStyle/>
            <a:p>
              <a:pPr fontAlgn="ctr"/>
              <a:r>
                <a:rPr lang="en-US" sz="1100" b="1" dirty="0">
                  <a:latin typeface="Huawei Sans" panose="020C0503030203020204" pitchFamily="34" charset="0"/>
                </a:rPr>
                <a:t>AP2</a:t>
              </a:r>
              <a:endParaRPr lang="en-US" sz="1100" b="1" dirty="0">
                <a:latin typeface="Huawei Sans" panose="020C0503030203020204" pitchFamily="34" charset="0"/>
                <a:ea typeface="+mj-ea"/>
              </a:endParaRPr>
            </a:p>
          </p:txBody>
        </p:sp>
        <p:sp>
          <p:nvSpPr>
            <p:cNvPr id="83" name="TextBox 36">
              <a:extLst>
                <a:ext uri="{FF2B5EF4-FFF2-40B4-BE49-F238E27FC236}">
                  <a16:creationId xmlns:a16="http://schemas.microsoft.com/office/drawing/2014/main" id="{9C0C39F8-9BDD-4845-AFD9-63819CEA1945}"/>
                </a:ext>
              </a:extLst>
            </p:cNvPr>
            <p:cNvSpPr txBox="1"/>
            <p:nvPr/>
          </p:nvSpPr>
          <p:spPr bwMode="gray">
            <a:xfrm>
              <a:off x="4264914" y="1837820"/>
              <a:ext cx="1996941" cy="744739"/>
            </a:xfrm>
            <a:prstGeom prst="rect">
              <a:avLst/>
            </a:prstGeom>
            <a:noFill/>
          </p:spPr>
          <p:txBody>
            <a:bodyPr wrap="none" rtlCol="0">
              <a:spAutoFit/>
            </a:bodyPr>
            <a:lstStyle/>
            <a:p>
              <a:pPr algn="ctr" fontAlgn="ctr"/>
              <a:r>
                <a:rPr lang="en-US" sz="1100" b="1" dirty="0">
                  <a:latin typeface="Huawei Sans" panose="020C0503030203020204" pitchFamily="34" charset="0"/>
                </a:rPr>
                <a:t>Standby AC3</a:t>
              </a:r>
            </a:p>
            <a:p>
              <a:pPr algn="ctr" fontAlgn="ctr"/>
              <a:r>
                <a:rPr lang="en-US" sz="1100" dirty="0">
                  <a:latin typeface="Huawei Sans" panose="020C0503030203020204" pitchFamily="34" charset="0"/>
                </a:rPr>
                <a:t>Global priority: 5</a:t>
              </a:r>
            </a:p>
          </p:txBody>
        </p:sp>
      </p:grpSp>
      <p:sp>
        <p:nvSpPr>
          <p:cNvPr id="33" name="文本占位符 21">
            <a:extLst>
              <a:ext uri="{FF2B5EF4-FFF2-40B4-BE49-F238E27FC236}">
                <a16:creationId xmlns:a16="http://schemas.microsoft.com/office/drawing/2014/main" id="{8C2D1796-6B16-4535-834B-04C156627C0C}"/>
              </a:ext>
            </a:extLst>
          </p:cNvPr>
          <p:cNvSpPr txBox="1">
            <a:spLocks/>
          </p:cNvSpPr>
          <p:nvPr/>
        </p:nvSpPr>
        <p:spPr bwMode="gray">
          <a:xfrm>
            <a:off x="450491" y="4358408"/>
            <a:ext cx="5422407" cy="188999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r>
              <a:rPr lang="en-US" sz="1100" dirty="0">
                <a:latin typeface="Huawei Sans" panose="020C0503030203020204" pitchFamily="34" charset="0"/>
              </a:rPr>
              <a:t>Each AC has been configured to communicate with other network devices.</a:t>
            </a:r>
            <a:endParaRPr lang="en-US" altLang="zh-CN" sz="11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lnSpc>
                <a:spcPct val="120000"/>
              </a:lnSpc>
            </a:pPr>
            <a:r>
              <a:rPr lang="en-US" sz="1100" dirty="0">
                <a:latin typeface="Huawei Sans" panose="020C0503030203020204" pitchFamily="34" charset="0"/>
              </a:rPr>
              <a:t>Configure AC1 as the active AC for AP1 and AC2 as the active AC for AP2. On the active ACs, configure the active and standby AC information.</a:t>
            </a:r>
            <a:endParaRPr lang="en-US" altLang="zh-CN" sz="11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lnSpc>
                <a:spcPct val="120000"/>
              </a:lnSpc>
            </a:pPr>
            <a:r>
              <a:rPr lang="en-US" sz="1100" dirty="0">
                <a:latin typeface="Huawei Sans" panose="020C0503030203020204" pitchFamily="34" charset="0"/>
              </a:rPr>
              <a:t>Configure AC3 as the standby AC for AP1 and AP2, and configure two AP groups and basic WLAN services on AC3. Ensure that service configurations on AC3 are the same as those on AC1 and AC2.</a:t>
            </a:r>
          </a:p>
          <a:p>
            <a:pPr fontAlgn="ctr">
              <a:lnSpc>
                <a:spcPct val="120000"/>
              </a:lnSpc>
            </a:pPr>
            <a:r>
              <a:rPr lang="en-US" sz="1100" dirty="0">
                <a:latin typeface="Huawei Sans" panose="020C0503030203020204" pitchFamily="34" charset="0"/>
              </a:rPr>
              <a:t>Configure N+1 backup on the active ACs first and then on the standby AC. After the configuration is completed, restart all the APs.</a:t>
            </a:r>
          </a:p>
        </p:txBody>
      </p:sp>
      <p:sp>
        <p:nvSpPr>
          <p:cNvPr id="36" name="文本框 35">
            <a:extLst>
              <a:ext uri="{FF2B5EF4-FFF2-40B4-BE49-F238E27FC236}">
                <a16:creationId xmlns:a16="http://schemas.microsoft.com/office/drawing/2014/main" id="{8E9DE741-E17F-45B3-AACD-D7D69AA9F7D2}"/>
              </a:ext>
            </a:extLst>
          </p:cNvPr>
          <p:cNvSpPr txBox="1"/>
          <p:nvPr/>
        </p:nvSpPr>
        <p:spPr bwMode="gray">
          <a:xfrm>
            <a:off x="5984184" y="1244491"/>
            <a:ext cx="1784463" cy="276999"/>
          </a:xfrm>
          <a:prstGeom prst="rect">
            <a:avLst/>
          </a:prstGeom>
          <a:noFill/>
        </p:spPr>
        <p:txBody>
          <a:bodyPr wrap="none" rtlCol="0">
            <a:spAutoFit/>
          </a:bodyPr>
          <a:lstStyle/>
          <a:p>
            <a:pPr fontAlgn="ctr"/>
            <a:r>
              <a:rPr lang="en-US" sz="1200" b="1" dirty="0">
                <a:solidFill>
                  <a:prstClr val="black"/>
                </a:solidFill>
                <a:latin typeface="Huawei Sans" panose="020C0503030203020204" pitchFamily="34" charset="0"/>
              </a:rPr>
              <a:t>Configuration on AC3</a:t>
            </a:r>
          </a:p>
        </p:txBody>
      </p:sp>
      <p:sp>
        <p:nvSpPr>
          <p:cNvPr id="40" name="文本框 39">
            <a:extLst>
              <a:ext uri="{FF2B5EF4-FFF2-40B4-BE49-F238E27FC236}">
                <a16:creationId xmlns:a16="http://schemas.microsoft.com/office/drawing/2014/main" id="{DA14FE09-7D2A-4A0A-9C6E-765F46492955}"/>
              </a:ext>
            </a:extLst>
          </p:cNvPr>
          <p:cNvSpPr txBox="1"/>
          <p:nvPr/>
        </p:nvSpPr>
        <p:spPr bwMode="gray">
          <a:xfrm>
            <a:off x="5984184" y="2823065"/>
            <a:ext cx="5760000"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[AC3-wlan-view] </a:t>
            </a:r>
            <a:r>
              <a:rPr lang="en-US" sz="1100" dirty="0" err="1">
                <a:solidFill>
                  <a:prstClr val="black"/>
                </a:solidFill>
                <a:latin typeface="Huawei Sans" panose="020C0503030203020204" pitchFamily="34" charset="0"/>
              </a:rPr>
              <a:t>ap</a:t>
            </a:r>
            <a:r>
              <a:rPr lang="en-US" sz="1100" dirty="0">
                <a:solidFill>
                  <a:prstClr val="black"/>
                </a:solidFill>
                <a:latin typeface="Huawei Sans" panose="020C0503030203020204" pitchFamily="34" charset="0"/>
              </a:rPr>
              <a:t>-system-profile name </a:t>
            </a:r>
            <a:r>
              <a:rPr lang="en-US" sz="1100" b="1" dirty="0">
                <a:latin typeface="Huawei Sans" panose="020C0503030203020204" pitchFamily="34" charset="0"/>
              </a:rPr>
              <a:t>ap-system2</a:t>
            </a:r>
          </a:p>
          <a:p>
            <a:pPr fontAlgn="ctr">
              <a:lnSpc>
                <a:spcPts val="2399"/>
              </a:lnSpc>
            </a:pPr>
            <a:r>
              <a:rPr lang="en-US" sz="1100" dirty="0">
                <a:latin typeface="Huawei Sans" panose="020C0503030203020204" pitchFamily="34" charset="0"/>
              </a:rPr>
              <a:t>[AC3-wlan-ap-system-prof-ap-system2] </a:t>
            </a:r>
            <a:r>
              <a:rPr lang="en-US" sz="1100" b="1" dirty="0">
                <a:latin typeface="Huawei Sans" panose="020C0503030203020204" pitchFamily="34" charset="0"/>
              </a:rPr>
              <a:t>primary-access </a:t>
            </a:r>
            <a:r>
              <a:rPr lang="en-US" sz="1100" b="1" dirty="0" err="1">
                <a:latin typeface="Huawei Sans" panose="020C0503030203020204" pitchFamily="34" charset="0"/>
              </a:rPr>
              <a:t>ip</a:t>
            </a:r>
            <a:r>
              <a:rPr lang="en-US" sz="1100" b="1" dirty="0">
                <a:latin typeface="Huawei Sans" panose="020C0503030203020204" pitchFamily="34" charset="0"/>
              </a:rPr>
              <a:t>-address 10.23.202.1</a:t>
            </a:r>
          </a:p>
          <a:p>
            <a:pPr fontAlgn="ctr">
              <a:lnSpc>
                <a:spcPts val="2399"/>
              </a:lnSpc>
            </a:pPr>
            <a:r>
              <a:rPr lang="en-US" sz="1100" dirty="0">
                <a:latin typeface="Huawei Sans" panose="020C0503030203020204" pitchFamily="34" charset="0"/>
              </a:rPr>
              <a:t>[AC3-wlan-ap-system-prof-ap-system2] </a:t>
            </a:r>
            <a:r>
              <a:rPr lang="en-US" sz="1100" b="1" dirty="0">
                <a:latin typeface="Huawei Sans" panose="020C0503030203020204" pitchFamily="34" charset="0"/>
              </a:rPr>
              <a:t>backup-access </a:t>
            </a:r>
            <a:r>
              <a:rPr lang="en-US" sz="1100" b="1" dirty="0" err="1">
                <a:latin typeface="Huawei Sans" panose="020C0503030203020204" pitchFamily="34" charset="0"/>
              </a:rPr>
              <a:t>ip</a:t>
            </a:r>
            <a:r>
              <a:rPr lang="en-US" sz="1100" b="1" dirty="0">
                <a:latin typeface="Huawei Sans" panose="020C0503030203020204" pitchFamily="34" charset="0"/>
              </a:rPr>
              <a:t>-address 10.23.203.1</a:t>
            </a:r>
          </a:p>
          <a:p>
            <a:pPr fontAlgn="ctr">
              <a:lnSpc>
                <a:spcPts val="2399"/>
              </a:lnSpc>
            </a:pPr>
            <a:r>
              <a:rPr lang="en-US" sz="1100" dirty="0">
                <a:solidFill>
                  <a:prstClr val="black"/>
                </a:solidFill>
                <a:latin typeface="Huawei Sans" panose="020C0503030203020204" pitchFamily="34" charset="0"/>
              </a:rPr>
              <a:t>[AC3-wlan-ap-system-prof-ap-system2] </a:t>
            </a:r>
            <a:r>
              <a:rPr lang="en-US" sz="1100" b="1" dirty="0">
                <a:solidFill>
                  <a:prstClr val="black"/>
                </a:solidFill>
                <a:latin typeface="Huawei Sans" panose="020C0503030203020204" pitchFamily="34" charset="0"/>
              </a:rPr>
              <a:t>quit</a:t>
            </a:r>
          </a:p>
        </p:txBody>
      </p:sp>
      <p:sp>
        <p:nvSpPr>
          <p:cNvPr id="41" name="文本框 40">
            <a:extLst>
              <a:ext uri="{FF2B5EF4-FFF2-40B4-BE49-F238E27FC236}">
                <a16:creationId xmlns:a16="http://schemas.microsoft.com/office/drawing/2014/main" id="{C9878883-8E48-4D24-95EC-A8813F80F7A4}"/>
              </a:ext>
            </a:extLst>
          </p:cNvPr>
          <p:cNvSpPr txBox="1"/>
          <p:nvPr/>
        </p:nvSpPr>
        <p:spPr bwMode="gray">
          <a:xfrm>
            <a:off x="5984184" y="4279491"/>
            <a:ext cx="5761729" cy="1938992"/>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[AC3-wlan-view]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-group name ap-group1</a:t>
            </a:r>
          </a:p>
          <a:p>
            <a:pPr fontAlgn="ctr">
              <a:lnSpc>
                <a:spcPts val="2399"/>
              </a:lnSpc>
            </a:pPr>
            <a:r>
              <a:rPr lang="en-US" sz="1100" dirty="0">
                <a:solidFill>
                  <a:prstClr val="black"/>
                </a:solidFill>
                <a:latin typeface="Huawei Sans" panose="020C0503030203020204" pitchFamily="34" charset="0"/>
              </a:rPr>
              <a:t>[AC3-wlan-ap-group-ap-group1]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-system-profile ap-system1</a:t>
            </a:r>
          </a:p>
          <a:p>
            <a:pPr fontAlgn="ctr">
              <a:lnSpc>
                <a:spcPts val="2399"/>
              </a:lnSpc>
            </a:pPr>
            <a:r>
              <a:rPr lang="en-US" sz="1100" dirty="0">
                <a:solidFill>
                  <a:prstClr val="black"/>
                </a:solidFill>
                <a:latin typeface="Huawei Sans" panose="020C0503030203020204" pitchFamily="34" charset="0"/>
              </a:rPr>
              <a:t>[AC3-wlan-ap-group-ap-group1] </a:t>
            </a:r>
            <a:r>
              <a:rPr lang="en-US" sz="1100" b="1" dirty="0">
                <a:solidFill>
                  <a:prstClr val="black"/>
                </a:solidFill>
                <a:latin typeface="Huawei Sans" panose="020C0503030203020204" pitchFamily="34" charset="0"/>
              </a:rPr>
              <a:t>quit</a:t>
            </a:r>
          </a:p>
          <a:p>
            <a:pPr fontAlgn="ctr">
              <a:lnSpc>
                <a:spcPts val="2399"/>
              </a:lnSpc>
            </a:pPr>
            <a:r>
              <a:rPr lang="en-US" sz="1100" dirty="0">
                <a:solidFill>
                  <a:prstClr val="black"/>
                </a:solidFill>
                <a:latin typeface="Huawei Sans" panose="020C0503030203020204" pitchFamily="34" charset="0"/>
              </a:rPr>
              <a:t>[AC3-wlan-view]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-group name ap-group2</a:t>
            </a:r>
          </a:p>
          <a:p>
            <a:pPr fontAlgn="ctr">
              <a:lnSpc>
                <a:spcPts val="2399"/>
              </a:lnSpc>
            </a:pPr>
            <a:r>
              <a:rPr lang="en-US" sz="1100" dirty="0">
                <a:solidFill>
                  <a:prstClr val="black"/>
                </a:solidFill>
                <a:latin typeface="Huawei Sans" panose="020C0503030203020204" pitchFamily="34" charset="0"/>
              </a:rPr>
              <a:t>[AC3-wlan-ap-group-ap-group2]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-system-profile ap-system2</a:t>
            </a:r>
          </a:p>
          <a:p>
            <a:pPr fontAlgn="ctr">
              <a:lnSpc>
                <a:spcPts val="2399"/>
              </a:lnSpc>
            </a:pPr>
            <a:r>
              <a:rPr lang="en-US" sz="1100" dirty="0">
                <a:solidFill>
                  <a:prstClr val="black"/>
                </a:solidFill>
                <a:latin typeface="Huawei Sans" panose="020C0503030203020204" pitchFamily="34" charset="0"/>
              </a:rPr>
              <a:t>[AC3-wlan-ap-group-ap-group2] </a:t>
            </a:r>
            <a:r>
              <a:rPr lang="en-US" sz="1100" b="1" dirty="0">
                <a:solidFill>
                  <a:prstClr val="black"/>
                </a:solidFill>
                <a:latin typeface="Huawei Sans" panose="020C0503030203020204" pitchFamily="34" charset="0"/>
              </a:rPr>
              <a:t>quit</a:t>
            </a:r>
          </a:p>
        </p:txBody>
      </p:sp>
      <p:sp>
        <p:nvSpPr>
          <p:cNvPr id="38" name="文本框 37">
            <a:extLst>
              <a:ext uri="{FF2B5EF4-FFF2-40B4-BE49-F238E27FC236}">
                <a16:creationId xmlns:a16="http://schemas.microsoft.com/office/drawing/2014/main" id="{E3C7E38D-8747-4814-9EB0-3239EF1AAEF0}"/>
              </a:ext>
            </a:extLst>
          </p:cNvPr>
          <p:cNvSpPr txBox="1"/>
          <p:nvPr/>
        </p:nvSpPr>
        <p:spPr bwMode="gray">
          <a:xfrm>
            <a:off x="5984184" y="1562089"/>
            <a:ext cx="5760000" cy="1118255"/>
          </a:xfrm>
          <a:prstGeom prst="rect">
            <a:avLst/>
          </a:prstGeom>
          <a:solidFill>
            <a:srgbClr val="F4FBFE"/>
          </a:solidFill>
          <a:ln>
            <a:solidFill>
              <a:srgbClr val="99DFF9"/>
            </a:solidFill>
          </a:ln>
        </p:spPr>
        <p:txBody>
          <a:bodyPr wrap="square" rtlCol="0" anchor="ctr">
            <a:spAutoFit/>
          </a:bodyPr>
          <a:lstStyle/>
          <a:p>
            <a:pPr fontAlgn="ctr">
              <a:lnSpc>
                <a:spcPts val="2000"/>
              </a:lnSpc>
            </a:pPr>
            <a:r>
              <a:rPr lang="en-US" sz="1100" dirty="0">
                <a:solidFill>
                  <a:prstClr val="black"/>
                </a:solidFill>
                <a:latin typeface="Huawei Sans" panose="020C0503030203020204" pitchFamily="34" charset="0"/>
              </a:rPr>
              <a:t>[AC3-wlan-view] </a:t>
            </a:r>
            <a:r>
              <a:rPr lang="en-US" sz="1100" dirty="0" err="1">
                <a:solidFill>
                  <a:prstClr val="black"/>
                </a:solidFill>
                <a:latin typeface="Huawei Sans" panose="020C0503030203020204" pitchFamily="34" charset="0"/>
              </a:rPr>
              <a:t>ap</a:t>
            </a:r>
            <a:r>
              <a:rPr lang="en-US" sz="1100" dirty="0">
                <a:solidFill>
                  <a:prstClr val="black"/>
                </a:solidFill>
                <a:latin typeface="Huawei Sans" panose="020C0503030203020204" pitchFamily="34" charset="0"/>
              </a:rPr>
              <a:t>-system-profile name </a:t>
            </a:r>
            <a:r>
              <a:rPr lang="en-US" sz="1100" b="1" dirty="0">
                <a:latin typeface="Huawei Sans" panose="020C0503030203020204" pitchFamily="34" charset="0"/>
              </a:rPr>
              <a:t>ap-system1</a:t>
            </a:r>
          </a:p>
          <a:p>
            <a:pPr fontAlgn="ctr">
              <a:lnSpc>
                <a:spcPts val="2000"/>
              </a:lnSpc>
            </a:pPr>
            <a:r>
              <a:rPr lang="en-US" sz="1100" dirty="0">
                <a:latin typeface="Huawei Sans" panose="020C0503030203020204" pitchFamily="34" charset="0"/>
              </a:rPr>
              <a:t>[AC3-wlan-ap-system-prof-ap-system1] </a:t>
            </a:r>
            <a:r>
              <a:rPr lang="en-US" sz="1100" b="1" dirty="0">
                <a:latin typeface="Huawei Sans" panose="020C0503030203020204" pitchFamily="34" charset="0"/>
              </a:rPr>
              <a:t>primary-access </a:t>
            </a:r>
            <a:r>
              <a:rPr lang="en-US" sz="1100" b="1" dirty="0" err="1">
                <a:latin typeface="Huawei Sans" panose="020C0503030203020204" pitchFamily="34" charset="0"/>
              </a:rPr>
              <a:t>ip</a:t>
            </a:r>
            <a:r>
              <a:rPr lang="en-US" sz="1100" b="1" dirty="0">
                <a:latin typeface="Huawei Sans" panose="020C0503030203020204" pitchFamily="34" charset="0"/>
              </a:rPr>
              <a:t>-address 10.23.201.1</a:t>
            </a:r>
          </a:p>
          <a:p>
            <a:pPr fontAlgn="ctr">
              <a:lnSpc>
                <a:spcPts val="2000"/>
              </a:lnSpc>
            </a:pPr>
            <a:r>
              <a:rPr lang="en-US" sz="1100" dirty="0">
                <a:latin typeface="Huawei Sans" panose="020C0503030203020204" pitchFamily="34" charset="0"/>
              </a:rPr>
              <a:t>[AC3-wlan-ap-system-prof-ap-system1] </a:t>
            </a:r>
            <a:r>
              <a:rPr lang="en-US" sz="1100" b="1" dirty="0">
                <a:latin typeface="Huawei Sans" panose="020C0503030203020204" pitchFamily="34" charset="0"/>
              </a:rPr>
              <a:t>backup-access </a:t>
            </a:r>
            <a:r>
              <a:rPr lang="en-US" sz="1100" b="1" dirty="0" err="1">
                <a:latin typeface="Huawei Sans" panose="020C0503030203020204" pitchFamily="34" charset="0"/>
              </a:rPr>
              <a:t>ip</a:t>
            </a:r>
            <a:r>
              <a:rPr lang="en-US" sz="1100" b="1" dirty="0">
                <a:latin typeface="Huawei Sans" panose="020C0503030203020204" pitchFamily="34" charset="0"/>
              </a:rPr>
              <a:t>-address 10.23.203.1</a:t>
            </a:r>
          </a:p>
          <a:p>
            <a:pPr fontAlgn="ctr">
              <a:lnSpc>
                <a:spcPts val="2000"/>
              </a:lnSpc>
            </a:pPr>
            <a:r>
              <a:rPr lang="en-US" sz="1100" dirty="0">
                <a:solidFill>
                  <a:prstClr val="black"/>
                </a:solidFill>
                <a:latin typeface="Huawei Sans" panose="020C0503030203020204" pitchFamily="34" charset="0"/>
              </a:rPr>
              <a:t>[AC3-wlan-ap-system-prof-ap-system1] </a:t>
            </a:r>
            <a:r>
              <a:rPr lang="en-US" sz="1100" b="1" dirty="0">
                <a:solidFill>
                  <a:prstClr val="black"/>
                </a:solidFill>
                <a:latin typeface="Huawei Sans" panose="020C0503030203020204" pitchFamily="34" charset="0"/>
              </a:rPr>
              <a:t>quit</a:t>
            </a:r>
          </a:p>
        </p:txBody>
      </p:sp>
      <p:sp>
        <p:nvSpPr>
          <p:cNvPr id="44"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5"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46"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14849110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0600D5-3DDB-4CA3-B96A-CD8F304C795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(3/5)</a:t>
            </a:r>
            <a:endParaRPr lang="en-US" altLang="zh-CN" dirty="0">
              <a:latin typeface="Huawei Sans" panose="020C0503030203020204" pitchFamily="34" charset="0"/>
            </a:endParaRPr>
          </a:p>
        </p:txBody>
      </p:sp>
      <p:grpSp>
        <p:nvGrpSpPr>
          <p:cNvPr id="3" name="组合 2">
            <a:extLst>
              <a:ext uri="{FF2B5EF4-FFF2-40B4-BE49-F238E27FC236}">
                <a16:creationId xmlns:a16="http://schemas.microsoft.com/office/drawing/2014/main" id="{2F6EDFB9-CC38-428C-A162-834FA8021C05}"/>
              </a:ext>
            </a:extLst>
          </p:cNvPr>
          <p:cNvGrpSpPr/>
          <p:nvPr/>
        </p:nvGrpSpPr>
        <p:grpSpPr bwMode="gray">
          <a:xfrm>
            <a:off x="532930" y="1392523"/>
            <a:ext cx="5390588" cy="3052227"/>
            <a:chOff x="-872961" y="1346184"/>
            <a:chExt cx="8541498" cy="5275429"/>
          </a:xfrm>
        </p:grpSpPr>
        <p:cxnSp>
          <p:nvCxnSpPr>
            <p:cNvPr id="75" name="直接连接符 20">
              <a:extLst>
                <a:ext uri="{FF2B5EF4-FFF2-40B4-BE49-F238E27FC236}">
                  <a16:creationId xmlns:a16="http://schemas.microsoft.com/office/drawing/2014/main" id="{5A9DB9C1-B8C0-483D-8628-115FBA9C0838}"/>
                </a:ext>
              </a:extLst>
            </p:cNvPr>
            <p:cNvCxnSpPr>
              <a:cxnSpLocks/>
              <a:stCxn id="74" idx="2"/>
              <a:endCxn id="51" idx="0"/>
            </p:cNvCxnSpPr>
            <p:nvPr/>
          </p:nvCxnSpPr>
          <p:spPr bwMode="gray">
            <a:xfrm>
              <a:off x="3196349" y="1814184"/>
              <a:ext cx="5318" cy="63410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4" name="直接连接符 20">
              <a:extLst>
                <a:ext uri="{FF2B5EF4-FFF2-40B4-BE49-F238E27FC236}">
                  <a16:creationId xmlns:a16="http://schemas.microsoft.com/office/drawing/2014/main" id="{3CB24586-43F6-48B5-AD9B-25C1897146FD}"/>
                </a:ext>
              </a:extLst>
            </p:cNvPr>
            <p:cNvCxnSpPr>
              <a:cxnSpLocks/>
              <a:stCxn id="27" idx="3"/>
              <a:endCxn id="53" idx="1"/>
            </p:cNvCxnSpPr>
            <p:nvPr/>
          </p:nvCxnSpPr>
          <p:spPr bwMode="gray">
            <a:xfrm>
              <a:off x="1720109" y="3418838"/>
              <a:ext cx="1202939" cy="771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5" name="直接连接符 20">
              <a:extLst>
                <a:ext uri="{FF2B5EF4-FFF2-40B4-BE49-F238E27FC236}">
                  <a16:creationId xmlns:a16="http://schemas.microsoft.com/office/drawing/2014/main" id="{03B4E6FC-14E3-462D-A6A2-F16EFA6BE0B9}"/>
                </a:ext>
              </a:extLst>
            </p:cNvPr>
            <p:cNvCxnSpPr>
              <a:cxnSpLocks/>
              <a:stCxn id="51" idx="2"/>
              <a:endCxn id="53" idx="0"/>
            </p:cNvCxnSpPr>
            <p:nvPr/>
          </p:nvCxnSpPr>
          <p:spPr bwMode="gray">
            <a:xfrm>
              <a:off x="3201667" y="2927048"/>
              <a:ext cx="7382" cy="26550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6" name="直接连接符 20">
              <a:extLst>
                <a:ext uri="{FF2B5EF4-FFF2-40B4-BE49-F238E27FC236}">
                  <a16:creationId xmlns:a16="http://schemas.microsoft.com/office/drawing/2014/main" id="{9D75D314-661C-47AF-8C00-D6844503A1FF}"/>
                </a:ext>
              </a:extLst>
            </p:cNvPr>
            <p:cNvCxnSpPr>
              <a:cxnSpLocks/>
              <a:stCxn id="28" idx="1"/>
              <a:endCxn id="74" idx="3"/>
            </p:cNvCxnSpPr>
            <p:nvPr/>
          </p:nvCxnSpPr>
          <p:spPr bwMode="gray">
            <a:xfrm flipH="1" flipV="1">
              <a:off x="3482349" y="1580184"/>
              <a:ext cx="1495038" cy="4676"/>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7" name="直接连接符 17">
              <a:extLst>
                <a:ext uri="{FF2B5EF4-FFF2-40B4-BE49-F238E27FC236}">
                  <a16:creationId xmlns:a16="http://schemas.microsoft.com/office/drawing/2014/main" id="{DAEB4C16-2CC0-446E-8865-35A495E5A008}"/>
                </a:ext>
              </a:extLst>
            </p:cNvPr>
            <p:cNvCxnSpPr>
              <a:cxnSpLocks/>
              <a:stCxn id="30" idx="2"/>
              <a:endCxn id="22" idx="0"/>
            </p:cNvCxnSpPr>
            <p:nvPr/>
          </p:nvCxnSpPr>
          <p:spPr bwMode="gray">
            <a:xfrm>
              <a:off x="2172607" y="4912763"/>
              <a:ext cx="0" cy="7926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8" name="直接连接符 17">
              <a:extLst>
                <a:ext uri="{FF2B5EF4-FFF2-40B4-BE49-F238E27FC236}">
                  <a16:creationId xmlns:a16="http://schemas.microsoft.com/office/drawing/2014/main" id="{2043D2C0-359F-46EA-8C64-6A2BF1761C37}"/>
                </a:ext>
              </a:extLst>
            </p:cNvPr>
            <p:cNvCxnSpPr>
              <a:cxnSpLocks/>
              <a:stCxn id="32" idx="2"/>
              <a:endCxn id="23" idx="0"/>
            </p:cNvCxnSpPr>
            <p:nvPr/>
          </p:nvCxnSpPr>
          <p:spPr bwMode="gray">
            <a:xfrm>
              <a:off x="4121372" y="4912763"/>
              <a:ext cx="4737" cy="7926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TextBox 36">
              <a:extLst>
                <a:ext uri="{FF2B5EF4-FFF2-40B4-BE49-F238E27FC236}">
                  <a16:creationId xmlns:a16="http://schemas.microsoft.com/office/drawing/2014/main" id="{70D946C1-5062-467C-B6BE-CDC71CE48F10}"/>
                </a:ext>
              </a:extLst>
            </p:cNvPr>
            <p:cNvSpPr txBox="1"/>
            <p:nvPr/>
          </p:nvSpPr>
          <p:spPr bwMode="gray">
            <a:xfrm>
              <a:off x="-872961" y="3162902"/>
              <a:ext cx="2149342" cy="478761"/>
            </a:xfrm>
            <a:prstGeom prst="rect">
              <a:avLst/>
            </a:prstGeom>
            <a:noFill/>
          </p:spPr>
          <p:txBody>
            <a:bodyPr wrap="none" rtlCol="0">
              <a:spAutoFit/>
            </a:bodyPr>
            <a:lstStyle/>
            <a:p>
              <a:pPr algn="ctr" fontAlgn="ctr"/>
              <a:r>
                <a:rPr lang="en-US" sz="1200" dirty="0">
                  <a:latin typeface="Huawei Sans" panose="020C0503030203020204" pitchFamily="34" charset="0"/>
                </a:rPr>
                <a:t>Global priority: 0</a:t>
              </a:r>
            </a:p>
          </p:txBody>
        </p:sp>
        <p:sp>
          <p:nvSpPr>
            <p:cNvPr id="11" name="TextBox 37">
              <a:extLst>
                <a:ext uri="{FF2B5EF4-FFF2-40B4-BE49-F238E27FC236}">
                  <a16:creationId xmlns:a16="http://schemas.microsoft.com/office/drawing/2014/main" id="{7BC97090-078F-4BF7-B49A-9AACB40E4DE8}"/>
                </a:ext>
              </a:extLst>
            </p:cNvPr>
            <p:cNvSpPr txBox="1"/>
            <p:nvPr/>
          </p:nvSpPr>
          <p:spPr bwMode="gray">
            <a:xfrm>
              <a:off x="4446636" y="3652837"/>
              <a:ext cx="1552442" cy="478761"/>
            </a:xfrm>
            <a:prstGeom prst="rect">
              <a:avLst/>
            </a:prstGeom>
            <a:noFill/>
          </p:spPr>
          <p:txBody>
            <a:bodyPr wrap="none" rtlCol="0">
              <a:spAutoFit/>
            </a:bodyPr>
            <a:lstStyle/>
            <a:p>
              <a:pPr fontAlgn="ctr"/>
              <a:r>
                <a:rPr lang="en-US" sz="1200" b="1" dirty="0">
                  <a:latin typeface="Huawei Sans" panose="020C0503030203020204" pitchFamily="34" charset="0"/>
                </a:rPr>
                <a:t>Active AC2</a:t>
              </a:r>
              <a:endParaRPr lang="en-US" sz="1200" b="1" dirty="0">
                <a:latin typeface="Huawei Sans" panose="020C0503030203020204" pitchFamily="34" charset="0"/>
                <a:ea typeface="+mj-ea"/>
              </a:endParaRPr>
            </a:p>
          </p:txBody>
        </p:sp>
        <p:sp>
          <p:nvSpPr>
            <p:cNvPr id="12" name="TextBox 38">
              <a:extLst>
                <a:ext uri="{FF2B5EF4-FFF2-40B4-BE49-F238E27FC236}">
                  <a16:creationId xmlns:a16="http://schemas.microsoft.com/office/drawing/2014/main" id="{2C7101DD-E6CC-4C26-83FF-9BC64C9A8A55}"/>
                </a:ext>
              </a:extLst>
            </p:cNvPr>
            <p:cNvSpPr txBox="1"/>
            <p:nvPr/>
          </p:nvSpPr>
          <p:spPr bwMode="gray">
            <a:xfrm>
              <a:off x="599369" y="3674776"/>
              <a:ext cx="1552442" cy="478761"/>
            </a:xfrm>
            <a:prstGeom prst="rect">
              <a:avLst/>
            </a:prstGeom>
            <a:noFill/>
          </p:spPr>
          <p:txBody>
            <a:bodyPr wrap="none" rtlCol="0">
              <a:spAutoFit/>
            </a:bodyPr>
            <a:lstStyle/>
            <a:p>
              <a:pPr fontAlgn="ctr"/>
              <a:r>
                <a:rPr lang="en-US" sz="1200" b="1" dirty="0">
                  <a:latin typeface="Huawei Sans" panose="020C0503030203020204" pitchFamily="34" charset="0"/>
                </a:rPr>
                <a:t>Active AC1</a:t>
              </a:r>
              <a:endParaRPr lang="en-US" sz="1200" b="1" dirty="0">
                <a:latin typeface="Huawei Sans" panose="020C0503030203020204" pitchFamily="34" charset="0"/>
                <a:ea typeface="+mj-ea"/>
              </a:endParaRPr>
            </a:p>
          </p:txBody>
        </p:sp>
        <p:sp>
          <p:nvSpPr>
            <p:cNvPr id="14" name="TextBox 40">
              <a:extLst>
                <a:ext uri="{FF2B5EF4-FFF2-40B4-BE49-F238E27FC236}">
                  <a16:creationId xmlns:a16="http://schemas.microsoft.com/office/drawing/2014/main" id="{B4574AB0-4872-4401-BEDD-739D012006B6}"/>
                </a:ext>
              </a:extLst>
            </p:cNvPr>
            <p:cNvSpPr txBox="1"/>
            <p:nvPr/>
          </p:nvSpPr>
          <p:spPr bwMode="gray">
            <a:xfrm>
              <a:off x="5519195" y="3192552"/>
              <a:ext cx="2149342" cy="478761"/>
            </a:xfrm>
            <a:prstGeom prst="rect">
              <a:avLst/>
            </a:prstGeom>
            <a:noFill/>
          </p:spPr>
          <p:txBody>
            <a:bodyPr wrap="none" rtlCol="0">
              <a:spAutoFit/>
            </a:bodyPr>
            <a:lstStyle/>
            <a:p>
              <a:pPr algn="r" fontAlgn="ctr"/>
              <a:r>
                <a:rPr lang="en-US" sz="1200" dirty="0">
                  <a:latin typeface="Huawei Sans" panose="020C0503030203020204" pitchFamily="34" charset="0"/>
                </a:rPr>
                <a:t>Global priority: 0</a:t>
              </a:r>
            </a:p>
          </p:txBody>
        </p:sp>
        <p:sp>
          <p:nvSpPr>
            <p:cNvPr id="15" name="TextBox 44">
              <a:extLst>
                <a:ext uri="{FF2B5EF4-FFF2-40B4-BE49-F238E27FC236}">
                  <a16:creationId xmlns:a16="http://schemas.microsoft.com/office/drawing/2014/main" id="{B82A0233-BB7E-43BA-BAF5-926C115E690E}"/>
                </a:ext>
              </a:extLst>
            </p:cNvPr>
            <p:cNvSpPr txBox="1"/>
            <p:nvPr/>
          </p:nvSpPr>
          <p:spPr bwMode="gray">
            <a:xfrm>
              <a:off x="1811001" y="6142852"/>
              <a:ext cx="747266" cy="478761"/>
            </a:xfrm>
            <a:prstGeom prst="rect">
              <a:avLst/>
            </a:prstGeom>
            <a:noFill/>
          </p:spPr>
          <p:txBody>
            <a:bodyPr wrap="none" rtlCol="0">
              <a:spAutoFit/>
            </a:bodyPr>
            <a:lstStyle/>
            <a:p>
              <a:pPr fontAlgn="ctr"/>
              <a:r>
                <a:rPr lang="en-US" sz="1200" b="1" dirty="0">
                  <a:latin typeface="Huawei Sans" panose="020C0503030203020204" pitchFamily="34" charset="0"/>
                </a:rPr>
                <a:t>AP1</a:t>
              </a:r>
              <a:endParaRPr lang="en-US" sz="1200" b="1" dirty="0">
                <a:latin typeface="Huawei Sans" panose="020C0503030203020204" pitchFamily="34" charset="0"/>
                <a:ea typeface="+mj-ea"/>
              </a:endParaRPr>
            </a:p>
          </p:txBody>
        </p:sp>
        <p:pic>
          <p:nvPicPr>
            <p:cNvPr id="22" name="图片 105" descr="AP.png">
              <a:extLst>
                <a:ext uri="{FF2B5EF4-FFF2-40B4-BE49-F238E27FC236}">
                  <a16:creationId xmlns:a16="http://schemas.microsoft.com/office/drawing/2014/main" id="{79553B0E-8030-4ABE-ACFA-512D974E0977}"/>
                </a:ext>
              </a:extLst>
            </p:cNvPr>
            <p:cNvPicPr>
              <a:picLocks noChangeAspect="1"/>
            </p:cNvPicPr>
            <p:nvPr/>
          </p:nvPicPr>
          <p:blipFill>
            <a:blip r:embed="rId3" cstate="print"/>
            <a:stretch>
              <a:fillRect/>
            </a:stretch>
          </p:blipFill>
          <p:spPr bwMode="gray">
            <a:xfrm>
              <a:off x="1886608" y="5705375"/>
              <a:ext cx="571998" cy="468000"/>
            </a:xfrm>
            <a:prstGeom prst="rect">
              <a:avLst/>
            </a:prstGeom>
          </p:spPr>
        </p:pic>
        <p:pic>
          <p:nvPicPr>
            <p:cNvPr id="23" name="图片 105" descr="AP.png">
              <a:extLst>
                <a:ext uri="{FF2B5EF4-FFF2-40B4-BE49-F238E27FC236}">
                  <a16:creationId xmlns:a16="http://schemas.microsoft.com/office/drawing/2014/main" id="{7D5ADB72-1C59-410E-B972-D91CB033FD14}"/>
                </a:ext>
              </a:extLst>
            </p:cNvPr>
            <p:cNvPicPr>
              <a:picLocks noChangeAspect="1"/>
            </p:cNvPicPr>
            <p:nvPr/>
          </p:nvPicPr>
          <p:blipFill>
            <a:blip r:embed="rId3" cstate="print"/>
            <a:stretch>
              <a:fillRect/>
            </a:stretch>
          </p:blipFill>
          <p:spPr bwMode="gray">
            <a:xfrm>
              <a:off x="3840110" y="5705375"/>
              <a:ext cx="571998" cy="468000"/>
            </a:xfrm>
            <a:prstGeom prst="rect">
              <a:avLst/>
            </a:prstGeom>
          </p:spPr>
        </p:pic>
        <p:pic>
          <p:nvPicPr>
            <p:cNvPr id="27" name="图片 102" descr="AC-蓝.png">
              <a:extLst>
                <a:ext uri="{FF2B5EF4-FFF2-40B4-BE49-F238E27FC236}">
                  <a16:creationId xmlns:a16="http://schemas.microsoft.com/office/drawing/2014/main" id="{EE135FAA-9B27-44D1-BB11-7449026246D3}"/>
                </a:ext>
              </a:extLst>
            </p:cNvPr>
            <p:cNvPicPr>
              <a:picLocks noChangeAspect="1"/>
            </p:cNvPicPr>
            <p:nvPr/>
          </p:nvPicPr>
          <p:blipFill>
            <a:blip r:embed="rId4" cstate="print"/>
            <a:stretch>
              <a:fillRect/>
            </a:stretch>
          </p:blipFill>
          <p:spPr bwMode="gray">
            <a:xfrm>
              <a:off x="1148110" y="3184838"/>
              <a:ext cx="571999" cy="468000"/>
            </a:xfrm>
            <a:prstGeom prst="rect">
              <a:avLst/>
            </a:prstGeom>
          </p:spPr>
        </p:pic>
        <p:pic>
          <p:nvPicPr>
            <p:cNvPr id="28" name="图片 102" descr="AC-蓝.png">
              <a:extLst>
                <a:ext uri="{FF2B5EF4-FFF2-40B4-BE49-F238E27FC236}">
                  <a16:creationId xmlns:a16="http://schemas.microsoft.com/office/drawing/2014/main" id="{A39CE52A-A6DE-4769-9E4B-3C1A57792A9A}"/>
                </a:ext>
              </a:extLst>
            </p:cNvPr>
            <p:cNvPicPr>
              <a:picLocks noChangeAspect="1"/>
            </p:cNvPicPr>
            <p:nvPr/>
          </p:nvPicPr>
          <p:blipFill>
            <a:blip r:embed="rId4" cstate="print"/>
            <a:stretch>
              <a:fillRect/>
            </a:stretch>
          </p:blipFill>
          <p:spPr bwMode="gray">
            <a:xfrm>
              <a:off x="4977387" y="1350860"/>
              <a:ext cx="571999" cy="468000"/>
            </a:xfrm>
            <a:prstGeom prst="rect">
              <a:avLst/>
            </a:prstGeom>
          </p:spPr>
        </p:pic>
        <p:pic>
          <p:nvPicPr>
            <p:cNvPr id="29" name="图片 102" descr="AC-蓝.png">
              <a:extLst>
                <a:ext uri="{FF2B5EF4-FFF2-40B4-BE49-F238E27FC236}">
                  <a16:creationId xmlns:a16="http://schemas.microsoft.com/office/drawing/2014/main" id="{2AE5C275-4433-40F8-BBAD-D7ABEE14B34A}"/>
                </a:ext>
              </a:extLst>
            </p:cNvPr>
            <p:cNvPicPr>
              <a:picLocks noChangeAspect="1"/>
            </p:cNvPicPr>
            <p:nvPr/>
          </p:nvPicPr>
          <p:blipFill>
            <a:blip r:embed="rId4" cstate="print"/>
            <a:stretch>
              <a:fillRect/>
            </a:stretch>
          </p:blipFill>
          <p:spPr bwMode="gray">
            <a:xfrm>
              <a:off x="4977388" y="3184838"/>
              <a:ext cx="571999" cy="468000"/>
            </a:xfrm>
            <a:prstGeom prst="rect">
              <a:avLst/>
            </a:prstGeom>
          </p:spPr>
        </p:pic>
        <p:pic>
          <p:nvPicPr>
            <p:cNvPr id="30" name="图片 76" descr="接入交换机.png">
              <a:extLst>
                <a:ext uri="{FF2B5EF4-FFF2-40B4-BE49-F238E27FC236}">
                  <a16:creationId xmlns:a16="http://schemas.microsoft.com/office/drawing/2014/main" id="{079D74F2-1B25-418D-B02F-30898ACFC458}"/>
                </a:ext>
              </a:extLst>
            </p:cNvPr>
            <p:cNvPicPr>
              <a:picLocks noChangeAspect="1"/>
            </p:cNvPicPr>
            <p:nvPr/>
          </p:nvPicPr>
          <p:blipFill>
            <a:blip r:embed="rId5" cstate="print"/>
            <a:stretch>
              <a:fillRect/>
            </a:stretch>
          </p:blipFill>
          <p:spPr bwMode="gray">
            <a:xfrm>
              <a:off x="1886607" y="4444763"/>
              <a:ext cx="572000" cy="468000"/>
            </a:xfrm>
            <a:prstGeom prst="rect">
              <a:avLst/>
            </a:prstGeom>
          </p:spPr>
        </p:pic>
        <p:pic>
          <p:nvPicPr>
            <p:cNvPr id="32" name="图片 76" descr="接入交换机.png">
              <a:extLst>
                <a:ext uri="{FF2B5EF4-FFF2-40B4-BE49-F238E27FC236}">
                  <a16:creationId xmlns:a16="http://schemas.microsoft.com/office/drawing/2014/main" id="{AF60897C-323C-4768-9966-C380E35C11EF}"/>
                </a:ext>
              </a:extLst>
            </p:cNvPr>
            <p:cNvPicPr>
              <a:picLocks noChangeAspect="1"/>
            </p:cNvPicPr>
            <p:nvPr/>
          </p:nvPicPr>
          <p:blipFill>
            <a:blip r:embed="rId5" cstate="print"/>
            <a:stretch>
              <a:fillRect/>
            </a:stretch>
          </p:blipFill>
          <p:spPr bwMode="gray">
            <a:xfrm>
              <a:off x="3835372" y="4444763"/>
              <a:ext cx="572000" cy="468000"/>
            </a:xfrm>
            <a:prstGeom prst="rect">
              <a:avLst/>
            </a:prstGeom>
          </p:spPr>
        </p:pic>
        <p:cxnSp>
          <p:nvCxnSpPr>
            <p:cNvPr id="34" name="直接连接符 17">
              <a:extLst>
                <a:ext uri="{FF2B5EF4-FFF2-40B4-BE49-F238E27FC236}">
                  <a16:creationId xmlns:a16="http://schemas.microsoft.com/office/drawing/2014/main" id="{DD22AF2B-8A8F-459B-BBB7-E247B4CA4C11}"/>
                </a:ext>
              </a:extLst>
            </p:cNvPr>
            <p:cNvCxnSpPr>
              <a:cxnSpLocks/>
              <a:stCxn id="53" idx="2"/>
              <a:endCxn id="30" idx="0"/>
            </p:cNvCxnSpPr>
            <p:nvPr/>
          </p:nvCxnSpPr>
          <p:spPr bwMode="gray">
            <a:xfrm flipH="1">
              <a:off x="2172607" y="3660551"/>
              <a:ext cx="1036442" cy="7842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37" name="直接连接符 17">
              <a:extLst>
                <a:ext uri="{FF2B5EF4-FFF2-40B4-BE49-F238E27FC236}">
                  <a16:creationId xmlns:a16="http://schemas.microsoft.com/office/drawing/2014/main" id="{7A41218D-410B-4F91-9C04-35BDDD380BB6}"/>
                </a:ext>
              </a:extLst>
            </p:cNvPr>
            <p:cNvCxnSpPr>
              <a:cxnSpLocks/>
              <a:stCxn id="53" idx="2"/>
              <a:endCxn id="32" idx="0"/>
            </p:cNvCxnSpPr>
            <p:nvPr/>
          </p:nvCxnSpPr>
          <p:spPr bwMode="gray">
            <a:xfrm>
              <a:off x="3209049" y="3660551"/>
              <a:ext cx="912323" cy="784212"/>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grpSp>
          <p:nvGrpSpPr>
            <p:cNvPr id="49" name="Group 6">
              <a:extLst>
                <a:ext uri="{FF2B5EF4-FFF2-40B4-BE49-F238E27FC236}">
                  <a16:creationId xmlns:a16="http://schemas.microsoft.com/office/drawing/2014/main" id="{A6A6E790-1309-4C38-899A-0B03D40B6064}"/>
                </a:ext>
              </a:extLst>
            </p:cNvPr>
            <p:cNvGrpSpPr/>
            <p:nvPr/>
          </p:nvGrpSpPr>
          <p:grpSpPr bwMode="gray">
            <a:xfrm>
              <a:off x="2743460" y="2299484"/>
              <a:ext cx="905778" cy="627564"/>
              <a:chOff x="8014239" y="4067414"/>
              <a:chExt cx="725378" cy="502575"/>
            </a:xfrm>
          </p:grpSpPr>
          <p:sp>
            <p:nvSpPr>
              <p:cNvPr id="50" name="Freeform 200">
                <a:extLst>
                  <a:ext uri="{FF2B5EF4-FFF2-40B4-BE49-F238E27FC236}">
                    <a16:creationId xmlns:a16="http://schemas.microsoft.com/office/drawing/2014/main" id="{0B11E0F9-52CB-4369-B48E-304617C1AE1B}"/>
                  </a:ext>
                </a:extLst>
              </p:cNvPr>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51" name="TextBox 2">
                <a:extLst>
                  <a:ext uri="{FF2B5EF4-FFF2-40B4-BE49-F238E27FC236}">
                    <a16:creationId xmlns:a16="http://schemas.microsoft.com/office/drawing/2014/main" id="{A3207844-3998-4BF3-A471-481826C0C267}"/>
                  </a:ext>
                </a:extLst>
              </p:cNvPr>
              <p:cNvSpPr txBox="1"/>
              <p:nvPr/>
            </p:nvSpPr>
            <p:spPr bwMode="gray">
              <a:xfrm>
                <a:off x="8031116" y="4186580"/>
                <a:ext cx="700141" cy="383409"/>
              </a:xfrm>
              <a:prstGeom prst="rect">
                <a:avLst/>
              </a:prstGeom>
              <a:noFill/>
            </p:spPr>
            <p:txBody>
              <a:bodyPr wrap="none" rtlCol="0">
                <a:spAutoFit/>
              </a:bodyPr>
              <a:lstStyle/>
              <a:p>
                <a:pPr algn="ctr" fontAlgn="ctr"/>
                <a:r>
                  <a:rPr lang="en-US" sz="1200" dirty="0">
                    <a:latin typeface="Huawei Sans" panose="020C0503030203020204" pitchFamily="34" charset="0"/>
                  </a:rPr>
                  <a:t>WAN</a:t>
                </a:r>
                <a:endParaRPr lang="en-US" altLang="zh-CN" sz="1200" dirty="0">
                  <a:latin typeface="Huawei Sans" panose="020C0503030203020204" pitchFamily="34" charset="0"/>
                </a:endParaRPr>
              </a:p>
            </p:txBody>
          </p:sp>
        </p:grpSp>
        <p:pic>
          <p:nvPicPr>
            <p:cNvPr id="53" name="Picture 12" descr="E:\2016.01\1.12 扁平化图标\蓝色\AR-蓝色最新-40.png">
              <a:extLst>
                <a:ext uri="{FF2B5EF4-FFF2-40B4-BE49-F238E27FC236}">
                  <a16:creationId xmlns:a16="http://schemas.microsoft.com/office/drawing/2014/main" id="{E78B3CA9-6324-475B-912F-5227243B7426}"/>
                </a:ext>
              </a:extLst>
            </p:cNvPr>
            <p:cNvPicPr>
              <a:picLocks noChangeAspect="1" noChangeArrowheads="1"/>
            </p:cNvPicPr>
            <p:nvPr/>
          </p:nvPicPr>
          <p:blipFill>
            <a:blip r:embed="rId6" cstate="print"/>
            <a:srcRect/>
            <a:stretch>
              <a:fillRect/>
            </a:stretch>
          </p:blipFill>
          <p:spPr bwMode="gray">
            <a:xfrm>
              <a:off x="2923048" y="3192551"/>
              <a:ext cx="572001" cy="468000"/>
            </a:xfrm>
            <a:prstGeom prst="rect">
              <a:avLst/>
            </a:prstGeom>
            <a:noFill/>
          </p:spPr>
        </p:pic>
        <p:cxnSp>
          <p:nvCxnSpPr>
            <p:cNvPr id="64" name="直接连接符 20">
              <a:extLst>
                <a:ext uri="{FF2B5EF4-FFF2-40B4-BE49-F238E27FC236}">
                  <a16:creationId xmlns:a16="http://schemas.microsoft.com/office/drawing/2014/main" id="{E8ADA294-7190-4CD7-9EDC-DBE78A896DFA}"/>
                </a:ext>
              </a:extLst>
            </p:cNvPr>
            <p:cNvCxnSpPr>
              <a:cxnSpLocks/>
              <a:stCxn id="53" idx="3"/>
              <a:endCxn id="29" idx="1"/>
            </p:cNvCxnSpPr>
            <p:nvPr/>
          </p:nvCxnSpPr>
          <p:spPr bwMode="gray">
            <a:xfrm flipV="1">
              <a:off x="3495049" y="3418838"/>
              <a:ext cx="1482339" cy="7713"/>
            </a:xfrm>
            <a:prstGeom prst="line">
              <a:avLst/>
            </a:prstGeom>
            <a:ln w="19050">
              <a:solidFill>
                <a:schemeClr val="tx1"/>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74" name="Picture 12" descr="E:\2016.01\1.12 扁平化图标\蓝色\AR-蓝色最新-40.png">
              <a:extLst>
                <a:ext uri="{FF2B5EF4-FFF2-40B4-BE49-F238E27FC236}">
                  <a16:creationId xmlns:a16="http://schemas.microsoft.com/office/drawing/2014/main" id="{77723765-E77A-466A-BE22-210FCACC7AEF}"/>
                </a:ext>
              </a:extLst>
            </p:cNvPr>
            <p:cNvPicPr>
              <a:picLocks noChangeAspect="1" noChangeArrowheads="1"/>
            </p:cNvPicPr>
            <p:nvPr/>
          </p:nvPicPr>
          <p:blipFill>
            <a:blip r:embed="rId6" cstate="print"/>
            <a:srcRect/>
            <a:stretch>
              <a:fillRect/>
            </a:stretch>
          </p:blipFill>
          <p:spPr bwMode="gray">
            <a:xfrm>
              <a:off x="2910348" y="1346184"/>
              <a:ext cx="572001" cy="468000"/>
            </a:xfrm>
            <a:prstGeom prst="rect">
              <a:avLst/>
            </a:prstGeom>
            <a:noFill/>
          </p:spPr>
        </p:pic>
        <p:sp>
          <p:nvSpPr>
            <p:cNvPr id="82" name="TextBox 44">
              <a:extLst>
                <a:ext uri="{FF2B5EF4-FFF2-40B4-BE49-F238E27FC236}">
                  <a16:creationId xmlns:a16="http://schemas.microsoft.com/office/drawing/2014/main" id="{D959E08E-6D98-4CE6-8B3B-DD46B85285DF}"/>
                </a:ext>
              </a:extLst>
            </p:cNvPr>
            <p:cNvSpPr txBox="1"/>
            <p:nvPr/>
          </p:nvSpPr>
          <p:spPr bwMode="gray">
            <a:xfrm>
              <a:off x="3729900" y="6142852"/>
              <a:ext cx="747266" cy="478761"/>
            </a:xfrm>
            <a:prstGeom prst="rect">
              <a:avLst/>
            </a:prstGeom>
            <a:noFill/>
          </p:spPr>
          <p:txBody>
            <a:bodyPr wrap="none" rtlCol="0">
              <a:spAutoFit/>
            </a:bodyPr>
            <a:lstStyle/>
            <a:p>
              <a:pPr fontAlgn="ctr"/>
              <a:r>
                <a:rPr lang="en-US" sz="1200" b="1" dirty="0">
                  <a:latin typeface="Huawei Sans" panose="020C0503030203020204" pitchFamily="34" charset="0"/>
                </a:rPr>
                <a:t>AP2</a:t>
              </a:r>
              <a:endParaRPr lang="en-US" sz="1200" b="1" dirty="0">
                <a:latin typeface="Huawei Sans" panose="020C0503030203020204" pitchFamily="34" charset="0"/>
                <a:ea typeface="+mj-ea"/>
              </a:endParaRPr>
            </a:p>
          </p:txBody>
        </p:sp>
        <p:sp>
          <p:nvSpPr>
            <p:cNvPr id="83" name="TextBox 36">
              <a:extLst>
                <a:ext uri="{FF2B5EF4-FFF2-40B4-BE49-F238E27FC236}">
                  <a16:creationId xmlns:a16="http://schemas.microsoft.com/office/drawing/2014/main" id="{9C0C39F8-9BDD-4845-AFD9-63819CEA1945}"/>
                </a:ext>
              </a:extLst>
            </p:cNvPr>
            <p:cNvSpPr txBox="1"/>
            <p:nvPr/>
          </p:nvSpPr>
          <p:spPr bwMode="gray">
            <a:xfrm>
              <a:off x="4188714" y="1837820"/>
              <a:ext cx="2149342" cy="797936"/>
            </a:xfrm>
            <a:prstGeom prst="rect">
              <a:avLst/>
            </a:prstGeom>
            <a:noFill/>
          </p:spPr>
          <p:txBody>
            <a:bodyPr wrap="none" rtlCol="0">
              <a:spAutoFit/>
            </a:bodyPr>
            <a:lstStyle/>
            <a:p>
              <a:pPr algn="ctr" fontAlgn="ctr"/>
              <a:r>
                <a:rPr lang="en-US" sz="1200" b="1" dirty="0">
                  <a:latin typeface="Huawei Sans" panose="020C0503030203020204" pitchFamily="34" charset="0"/>
                </a:rPr>
                <a:t>Standby AC3</a:t>
              </a:r>
            </a:p>
            <a:p>
              <a:pPr algn="ctr" fontAlgn="ctr"/>
              <a:r>
                <a:rPr lang="en-US" sz="1200" dirty="0">
                  <a:latin typeface="Huawei Sans" panose="020C0503030203020204" pitchFamily="34" charset="0"/>
                </a:rPr>
                <a:t>Global priority: 5</a:t>
              </a:r>
            </a:p>
          </p:txBody>
        </p:sp>
      </p:grpSp>
      <p:sp>
        <p:nvSpPr>
          <p:cNvPr id="35" name="文本框 34">
            <a:extLst>
              <a:ext uri="{FF2B5EF4-FFF2-40B4-BE49-F238E27FC236}">
                <a16:creationId xmlns:a16="http://schemas.microsoft.com/office/drawing/2014/main" id="{7E8AA3AE-8EC6-4D2A-9F6C-BA0B0B8C1031}"/>
              </a:ext>
            </a:extLst>
          </p:cNvPr>
          <p:cNvSpPr txBox="1"/>
          <p:nvPr/>
        </p:nvSpPr>
        <p:spPr bwMode="gray">
          <a:xfrm>
            <a:off x="6096000" y="4281047"/>
            <a:ext cx="5634223" cy="1938992"/>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[AC3-wlan-view] </a:t>
            </a:r>
            <a:r>
              <a:rPr lang="en-US" sz="1100" b="1" dirty="0">
                <a:solidFill>
                  <a:prstClr val="black"/>
                </a:solidFill>
                <a:latin typeface="Huawei Sans" panose="020C0503030203020204" pitchFamily="34" charset="0"/>
              </a:rPr>
              <a:t>undo ac protect restore disable</a:t>
            </a:r>
          </a:p>
          <a:p>
            <a:pPr fontAlgn="ctr">
              <a:lnSpc>
                <a:spcPts val="2399"/>
              </a:lnSpc>
            </a:pPr>
            <a:r>
              <a:rPr lang="en-US" sz="1100" dirty="0">
                <a:solidFill>
                  <a:prstClr val="black"/>
                </a:solidFill>
                <a:latin typeface="Huawei Sans" panose="020C0503030203020204" pitchFamily="34" charset="0"/>
              </a:rPr>
              <a:t>Info: Protect restore has already enabled.</a:t>
            </a:r>
          </a:p>
          <a:p>
            <a:pPr fontAlgn="ctr">
              <a:lnSpc>
                <a:spcPts val="2399"/>
              </a:lnSpc>
            </a:pPr>
            <a:r>
              <a:rPr lang="en-US" sz="1100" dirty="0">
                <a:solidFill>
                  <a:prstClr val="black"/>
                </a:solidFill>
                <a:latin typeface="Huawei Sans" panose="020C0503030203020204" pitchFamily="34" charset="0"/>
              </a:rPr>
              <a:t>[AC3-wlan-view] </a:t>
            </a:r>
            <a:r>
              <a:rPr lang="en-US" sz="1100" b="1" dirty="0">
                <a:solidFill>
                  <a:prstClr val="black"/>
                </a:solidFill>
                <a:latin typeface="Huawei Sans" panose="020C0503030203020204" pitchFamily="34" charset="0"/>
              </a:rPr>
              <a:t>undo ac protect enable</a:t>
            </a:r>
          </a:p>
          <a:p>
            <a:pPr fontAlgn="ctr">
              <a:lnSpc>
                <a:spcPts val="2399"/>
              </a:lnSpc>
            </a:pPr>
            <a:r>
              <a:rPr lang="en-US" sz="1100" dirty="0">
                <a:solidFill>
                  <a:prstClr val="black"/>
                </a:solidFill>
                <a:latin typeface="Huawei Sans" panose="020C0503030203020204" pitchFamily="34" charset="0"/>
              </a:rPr>
              <a:t>Info: Backup function has already disabled. </a:t>
            </a:r>
          </a:p>
          <a:p>
            <a:pPr fontAlgn="ctr">
              <a:lnSpc>
                <a:spcPts val="2399"/>
              </a:lnSpc>
            </a:pPr>
            <a:r>
              <a:rPr lang="en-US" sz="1100" dirty="0">
                <a:solidFill>
                  <a:prstClr val="black"/>
                </a:solidFill>
                <a:latin typeface="Huawei Sans" panose="020C0503030203020204" pitchFamily="34" charset="0"/>
              </a:rPr>
              <a:t>[AC3-wlan-view]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-reset all</a:t>
            </a:r>
          </a:p>
          <a:p>
            <a:pPr fontAlgn="ctr">
              <a:lnSpc>
                <a:spcPts val="2399"/>
              </a:lnSpc>
            </a:pPr>
            <a:r>
              <a:rPr lang="en-US" sz="1100" dirty="0">
                <a:solidFill>
                  <a:prstClr val="black"/>
                </a:solidFill>
                <a:latin typeface="Huawei Sans" panose="020C0503030203020204" pitchFamily="34" charset="0"/>
              </a:rPr>
              <a:t>Warning: Reset AP(s), continue?[Y/N]: </a:t>
            </a:r>
            <a:r>
              <a:rPr lang="en-US" sz="1100" b="1" dirty="0">
                <a:solidFill>
                  <a:prstClr val="black"/>
                </a:solidFill>
                <a:latin typeface="Huawei Sans" panose="020C0503030203020204" pitchFamily="34" charset="0"/>
              </a:rPr>
              <a:t>y</a:t>
            </a:r>
          </a:p>
        </p:txBody>
      </p:sp>
      <p:sp>
        <p:nvSpPr>
          <p:cNvPr id="36" name="文本框 35">
            <a:extLst>
              <a:ext uri="{FF2B5EF4-FFF2-40B4-BE49-F238E27FC236}">
                <a16:creationId xmlns:a16="http://schemas.microsoft.com/office/drawing/2014/main" id="{8E9DE741-E17F-45B3-AACD-D7D69AA9F7D2}"/>
              </a:ext>
            </a:extLst>
          </p:cNvPr>
          <p:cNvSpPr txBox="1"/>
          <p:nvPr/>
        </p:nvSpPr>
        <p:spPr bwMode="gray">
          <a:xfrm>
            <a:off x="6111689" y="1244491"/>
            <a:ext cx="2129109" cy="276999"/>
          </a:xfrm>
          <a:prstGeom prst="rect">
            <a:avLst/>
          </a:prstGeom>
          <a:noFill/>
        </p:spPr>
        <p:txBody>
          <a:bodyPr wrap="none" rtlCol="0">
            <a:spAutoFit/>
          </a:bodyPr>
          <a:lstStyle/>
          <a:p>
            <a:pPr fontAlgn="ctr"/>
            <a:r>
              <a:rPr lang="en-US" sz="1200" b="1" dirty="0">
                <a:solidFill>
                  <a:prstClr val="black"/>
                </a:solidFill>
                <a:latin typeface="Huawei Sans" panose="020C0503030203020204" pitchFamily="34" charset="0"/>
              </a:rPr>
              <a:t>Configurations on the ACs</a:t>
            </a:r>
          </a:p>
        </p:txBody>
      </p:sp>
      <p:sp>
        <p:nvSpPr>
          <p:cNvPr id="38" name="文本占位符 21">
            <a:extLst>
              <a:ext uri="{FF2B5EF4-FFF2-40B4-BE49-F238E27FC236}">
                <a16:creationId xmlns:a16="http://schemas.microsoft.com/office/drawing/2014/main" id="{720FC369-CB4E-4D95-A6E8-4A350B4E10C2}"/>
              </a:ext>
            </a:extLst>
          </p:cNvPr>
          <p:cNvSpPr txBox="1">
            <a:spLocks/>
          </p:cNvSpPr>
          <p:nvPr/>
        </p:nvSpPr>
        <p:spPr bwMode="gray">
          <a:xfrm>
            <a:off x="450491" y="4355863"/>
            <a:ext cx="5422407" cy="188999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r>
              <a:rPr lang="en-US" sz="1100" dirty="0">
                <a:latin typeface="Huawei Sans" panose="020C0503030203020204" pitchFamily="34" charset="0"/>
              </a:rPr>
              <a:t>Each AC has been configured to communicate with other network devices.</a:t>
            </a:r>
            <a:endParaRPr lang="en-US" altLang="zh-CN" sz="11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lnSpc>
                <a:spcPct val="120000"/>
              </a:lnSpc>
            </a:pPr>
            <a:r>
              <a:rPr lang="en-US" sz="1100" dirty="0">
                <a:latin typeface="Huawei Sans" panose="020C0503030203020204" pitchFamily="34" charset="0"/>
              </a:rPr>
              <a:t>Configure AC1 as the active AC </a:t>
            </a:r>
            <a:r>
              <a:rPr lang="en-US" altLang="zh-CN" sz="1100" dirty="0">
                <a:latin typeface="Huawei Sans" panose="020C0503030203020204" pitchFamily="34" charset="0"/>
              </a:rPr>
              <a:t>for </a:t>
            </a:r>
            <a:r>
              <a:rPr lang="en-US" sz="1100" dirty="0">
                <a:latin typeface="Huawei Sans" panose="020C0503030203020204" pitchFamily="34" charset="0"/>
              </a:rPr>
              <a:t>AP1 and AC2 as the active AC </a:t>
            </a:r>
            <a:r>
              <a:rPr lang="en-US" altLang="zh-CN" sz="1100" dirty="0">
                <a:latin typeface="Huawei Sans" panose="020C0503030203020204" pitchFamily="34" charset="0"/>
              </a:rPr>
              <a:t>for </a:t>
            </a:r>
            <a:r>
              <a:rPr lang="en-US" sz="1100" dirty="0">
                <a:latin typeface="Huawei Sans" panose="020C0503030203020204" pitchFamily="34" charset="0"/>
              </a:rPr>
              <a:t>AP2. On the active ACs, configure the active and standby AC information.</a:t>
            </a:r>
            <a:endParaRPr lang="en-US" altLang="zh-CN" sz="1100" dirty="0">
              <a:latin typeface="Huawei Sans" panose="020C0503030203020204" pitchFamily="34" charset="0"/>
              <a:ea typeface="方正兰亭细黑简体" panose="02000000000000000000" pitchFamily="2" charset="-122"/>
              <a:sym typeface="Huawei Sans" panose="020C0503030203020204" pitchFamily="34" charset="0"/>
            </a:endParaRPr>
          </a:p>
          <a:p>
            <a:pPr fontAlgn="ctr">
              <a:lnSpc>
                <a:spcPct val="120000"/>
              </a:lnSpc>
            </a:pPr>
            <a:r>
              <a:rPr lang="en-US" sz="1100" dirty="0">
                <a:latin typeface="Huawei Sans" panose="020C0503030203020204" pitchFamily="34" charset="0"/>
              </a:rPr>
              <a:t>Configure AC3 as the standby AC for AP1 and AP2, and configure two AP groups and basic WLAN services on AC3. Ensure that service configurations on AC3 are the same as those on AC1 and AC2.</a:t>
            </a:r>
          </a:p>
          <a:p>
            <a:pPr fontAlgn="ctr">
              <a:lnSpc>
                <a:spcPct val="120000"/>
              </a:lnSpc>
            </a:pPr>
            <a:r>
              <a:rPr lang="en-US" sz="1100" dirty="0">
                <a:latin typeface="Huawei Sans" panose="020C0503030203020204" pitchFamily="34" charset="0"/>
              </a:rPr>
              <a:t>Configure N+1 backup on the active ACs first and then on the standby AC. After the configuration is completed, restart all the APs.</a:t>
            </a:r>
          </a:p>
        </p:txBody>
      </p:sp>
      <p:sp>
        <p:nvSpPr>
          <p:cNvPr id="39" name="文本框 38">
            <a:extLst>
              <a:ext uri="{FF2B5EF4-FFF2-40B4-BE49-F238E27FC236}">
                <a16:creationId xmlns:a16="http://schemas.microsoft.com/office/drawing/2014/main" id="{204B4371-F29B-4763-9B23-FB6BCA56F838}"/>
              </a:ext>
            </a:extLst>
          </p:cNvPr>
          <p:cNvSpPr txBox="1"/>
          <p:nvPr/>
        </p:nvSpPr>
        <p:spPr bwMode="gray">
          <a:xfrm>
            <a:off x="6096000" y="1545744"/>
            <a:ext cx="5634223"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[AC1-wlan-view] </a:t>
            </a:r>
            <a:r>
              <a:rPr lang="en-US" sz="1100" b="1" dirty="0">
                <a:solidFill>
                  <a:prstClr val="black"/>
                </a:solidFill>
                <a:latin typeface="Huawei Sans" panose="020C0503030203020204" pitchFamily="34" charset="0"/>
              </a:rPr>
              <a:t>undo ac protect enable</a:t>
            </a:r>
          </a:p>
          <a:p>
            <a:pPr fontAlgn="ctr">
              <a:lnSpc>
                <a:spcPts val="2399"/>
              </a:lnSpc>
            </a:pPr>
            <a:r>
              <a:rPr lang="en-US" sz="1100" dirty="0">
                <a:solidFill>
                  <a:prstClr val="black"/>
                </a:solidFill>
                <a:latin typeface="Huawei Sans" panose="020C0503030203020204" pitchFamily="34" charset="0"/>
              </a:rPr>
              <a:t>Info: Backup function has already disabled. </a:t>
            </a:r>
          </a:p>
          <a:p>
            <a:pPr fontAlgn="ctr">
              <a:lnSpc>
                <a:spcPts val="2399"/>
              </a:lnSpc>
            </a:pPr>
            <a:r>
              <a:rPr lang="en-US" sz="1100" dirty="0">
                <a:solidFill>
                  <a:prstClr val="black"/>
                </a:solidFill>
                <a:latin typeface="Huawei Sans" panose="020C0503030203020204" pitchFamily="34" charset="0"/>
              </a:rPr>
              <a:t>[AC1-wlan-view]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-reset all</a:t>
            </a:r>
          </a:p>
          <a:p>
            <a:pPr fontAlgn="ctr">
              <a:lnSpc>
                <a:spcPts val="2399"/>
              </a:lnSpc>
            </a:pPr>
            <a:r>
              <a:rPr lang="en-US" sz="1100" dirty="0">
                <a:solidFill>
                  <a:prstClr val="black"/>
                </a:solidFill>
                <a:latin typeface="Huawei Sans" panose="020C0503030203020204" pitchFamily="34" charset="0"/>
              </a:rPr>
              <a:t>Warning: Reset AP(s), continue?[Y/N]: </a:t>
            </a:r>
            <a:r>
              <a:rPr lang="en-US" sz="1100" b="1" dirty="0">
                <a:solidFill>
                  <a:prstClr val="black"/>
                </a:solidFill>
                <a:latin typeface="Huawei Sans" panose="020C0503030203020204" pitchFamily="34" charset="0"/>
              </a:rPr>
              <a:t>y</a:t>
            </a:r>
          </a:p>
        </p:txBody>
      </p:sp>
      <p:sp>
        <p:nvSpPr>
          <p:cNvPr id="40" name="文本框 39">
            <a:extLst>
              <a:ext uri="{FF2B5EF4-FFF2-40B4-BE49-F238E27FC236}">
                <a16:creationId xmlns:a16="http://schemas.microsoft.com/office/drawing/2014/main" id="{3740C6B6-D6D7-4892-808F-10C0A27B1B1E}"/>
              </a:ext>
            </a:extLst>
          </p:cNvPr>
          <p:cNvSpPr txBox="1"/>
          <p:nvPr/>
        </p:nvSpPr>
        <p:spPr bwMode="gray">
          <a:xfrm>
            <a:off x="6095999" y="2902151"/>
            <a:ext cx="5634223"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100" dirty="0">
                <a:solidFill>
                  <a:prstClr val="black"/>
                </a:solidFill>
                <a:latin typeface="Huawei Sans" panose="020C0503030203020204" pitchFamily="34" charset="0"/>
              </a:rPr>
              <a:t>[AC2-wlan-view] </a:t>
            </a:r>
            <a:r>
              <a:rPr lang="en-US" sz="1100" b="1" dirty="0">
                <a:solidFill>
                  <a:prstClr val="black"/>
                </a:solidFill>
                <a:latin typeface="Huawei Sans" panose="020C0503030203020204" pitchFamily="34" charset="0"/>
              </a:rPr>
              <a:t>undo ac protect enable</a:t>
            </a:r>
          </a:p>
          <a:p>
            <a:pPr fontAlgn="ctr">
              <a:lnSpc>
                <a:spcPts val="2399"/>
              </a:lnSpc>
            </a:pPr>
            <a:r>
              <a:rPr lang="en-US" sz="1100" dirty="0">
                <a:solidFill>
                  <a:prstClr val="black"/>
                </a:solidFill>
                <a:latin typeface="Huawei Sans" panose="020C0503030203020204" pitchFamily="34" charset="0"/>
              </a:rPr>
              <a:t>Info: Backup function has already disabled. </a:t>
            </a:r>
          </a:p>
          <a:p>
            <a:pPr fontAlgn="ctr">
              <a:lnSpc>
                <a:spcPts val="2399"/>
              </a:lnSpc>
            </a:pPr>
            <a:r>
              <a:rPr lang="en-US" sz="1100" dirty="0">
                <a:solidFill>
                  <a:prstClr val="black"/>
                </a:solidFill>
                <a:latin typeface="Huawei Sans" panose="020C0503030203020204" pitchFamily="34" charset="0"/>
              </a:rPr>
              <a:t>[AC2-wlan-view] </a:t>
            </a:r>
            <a:r>
              <a:rPr lang="en-US" sz="1100" b="1" dirty="0" err="1">
                <a:solidFill>
                  <a:prstClr val="black"/>
                </a:solidFill>
                <a:latin typeface="Huawei Sans" panose="020C0503030203020204" pitchFamily="34" charset="0"/>
              </a:rPr>
              <a:t>ap</a:t>
            </a:r>
            <a:r>
              <a:rPr lang="en-US" sz="1100" b="1" dirty="0">
                <a:solidFill>
                  <a:prstClr val="black"/>
                </a:solidFill>
                <a:latin typeface="Huawei Sans" panose="020C0503030203020204" pitchFamily="34" charset="0"/>
              </a:rPr>
              <a:t>-reset all</a:t>
            </a:r>
          </a:p>
          <a:p>
            <a:pPr fontAlgn="ctr">
              <a:lnSpc>
                <a:spcPts val="2399"/>
              </a:lnSpc>
            </a:pPr>
            <a:r>
              <a:rPr lang="en-US" sz="1100" dirty="0">
                <a:solidFill>
                  <a:prstClr val="black"/>
                </a:solidFill>
                <a:latin typeface="Huawei Sans" panose="020C0503030203020204" pitchFamily="34" charset="0"/>
              </a:rPr>
              <a:t>Warning: Reset AP(s), continue?[Y/N]: </a:t>
            </a:r>
            <a:r>
              <a:rPr lang="en-US" sz="1100" b="1" dirty="0">
                <a:solidFill>
                  <a:prstClr val="black"/>
                </a:solidFill>
                <a:latin typeface="Huawei Sans" panose="020C0503030203020204" pitchFamily="34" charset="0"/>
              </a:rPr>
              <a:t>y</a:t>
            </a:r>
          </a:p>
        </p:txBody>
      </p:sp>
      <p:sp>
        <p:nvSpPr>
          <p:cNvPr id="44"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45"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46"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42567451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8C71F-BE83-449D-9E2E-9B69B81D0CD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(4/5)</a:t>
            </a:r>
            <a:endParaRPr lang="en-US" altLang="zh-CN" dirty="0">
              <a:latin typeface="Huawei Sans" panose="020C0503030203020204" pitchFamily="34" charset="0"/>
            </a:endParaRPr>
          </a:p>
        </p:txBody>
      </p:sp>
      <p:sp>
        <p:nvSpPr>
          <p:cNvPr id="3" name="矩形 2">
            <a:extLst>
              <a:ext uri="{FF2B5EF4-FFF2-40B4-BE49-F238E27FC236}">
                <a16:creationId xmlns:a16="http://schemas.microsoft.com/office/drawing/2014/main" id="{B9F1127E-E275-4AE5-91A7-C76284390D4F}"/>
              </a:ext>
            </a:extLst>
          </p:cNvPr>
          <p:cNvSpPr/>
          <p:nvPr/>
        </p:nvSpPr>
        <p:spPr bwMode="gray">
          <a:xfrm>
            <a:off x="446088" y="1233488"/>
            <a:ext cx="5649911"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400" dirty="0">
                <a:latin typeface="Huawei Sans" panose="020C0503030203020204" pitchFamily="34" charset="0"/>
              </a:rPr>
              <a:t>Check N+1 backup information on AC1 (active).</a:t>
            </a:r>
          </a:p>
        </p:txBody>
      </p:sp>
      <p:sp>
        <p:nvSpPr>
          <p:cNvPr id="5" name="矩形 4">
            <a:extLst>
              <a:ext uri="{FF2B5EF4-FFF2-40B4-BE49-F238E27FC236}">
                <a16:creationId xmlns:a16="http://schemas.microsoft.com/office/drawing/2014/main" id="{4F9AF319-0B8E-410F-977B-671FA131719B}"/>
              </a:ext>
            </a:extLst>
          </p:cNvPr>
          <p:cNvSpPr/>
          <p:nvPr/>
        </p:nvSpPr>
        <p:spPr bwMode="gray">
          <a:xfrm>
            <a:off x="6096000" y="1233488"/>
            <a:ext cx="5247090"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600" dirty="0">
                <a:latin typeface="Huawei Sans" panose="020C0503030203020204" pitchFamily="34" charset="0"/>
              </a:rPr>
              <a:t>Check N+1 backup information on AC2 (active).</a:t>
            </a:r>
          </a:p>
        </p:txBody>
      </p:sp>
      <p:sp>
        <p:nvSpPr>
          <p:cNvPr id="7" name="矩形 6">
            <a:extLst>
              <a:ext uri="{FF2B5EF4-FFF2-40B4-BE49-F238E27FC236}">
                <a16:creationId xmlns:a16="http://schemas.microsoft.com/office/drawing/2014/main" id="{C1B2488E-C04E-4ECE-B576-4880BE0CE085}"/>
              </a:ext>
            </a:extLst>
          </p:cNvPr>
          <p:cNvSpPr/>
          <p:nvPr/>
        </p:nvSpPr>
        <p:spPr bwMode="gray">
          <a:xfrm>
            <a:off x="829860" y="1791677"/>
            <a:ext cx="4752000" cy="2123658"/>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[AC1] </a:t>
            </a:r>
            <a:r>
              <a:rPr lang="en-US" sz="1200" b="1" dirty="0">
                <a:solidFill>
                  <a:prstClr val="black"/>
                </a:solidFill>
                <a:latin typeface="Huawei Sans" panose="020C0503030203020204" pitchFamily="34" charset="0"/>
              </a:rPr>
              <a:t>display ac protect</a:t>
            </a:r>
          </a:p>
          <a:p>
            <a:pPr fontAlgn="ct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Protect state          : disable</a:t>
            </a:r>
          </a:p>
          <a:p>
            <a:pPr fontAlgn="ctr">
              <a:lnSpc>
                <a:spcPts val="2399"/>
              </a:lnSpc>
            </a:pPr>
            <a:r>
              <a:rPr lang="en-US" sz="1200" dirty="0">
                <a:solidFill>
                  <a:prstClr val="black"/>
                </a:solidFill>
                <a:latin typeface="Huawei Sans" panose="020C0503030203020204" pitchFamily="34" charset="0"/>
              </a:rPr>
              <a:t>Protect AC IPv4      : -</a:t>
            </a:r>
          </a:p>
          <a:p>
            <a:pPr fontAlgn="ctr">
              <a:lnSpc>
                <a:spcPts val="2399"/>
              </a:lnSpc>
            </a:pPr>
            <a:r>
              <a:rPr lang="en-US" sz="1200" dirty="0">
                <a:solidFill>
                  <a:prstClr val="black"/>
                </a:solidFill>
                <a:latin typeface="Huawei Sans" panose="020C0503030203020204" pitchFamily="34" charset="0"/>
              </a:rPr>
              <a:t>Protect AC IPv6      : -</a:t>
            </a:r>
          </a:p>
          <a:p>
            <a:pPr fontAlgn="ctr">
              <a:lnSpc>
                <a:spcPts val="2399"/>
              </a:lnSpc>
            </a:pPr>
            <a:r>
              <a:rPr lang="en-US" sz="1200" dirty="0">
                <a:solidFill>
                  <a:prstClr val="black"/>
                </a:solidFill>
                <a:latin typeface="Huawei Sans" panose="020C0503030203020204" pitchFamily="34" charset="0"/>
              </a:rPr>
              <a:t>Priority                  : 0</a:t>
            </a:r>
          </a:p>
          <a:p>
            <a:pPr fontAlgn="ctr">
              <a:lnSpc>
                <a:spcPts val="2399"/>
              </a:lnSpc>
            </a:pPr>
            <a:r>
              <a:rPr lang="en-US" sz="1200" dirty="0">
                <a:solidFill>
                  <a:prstClr val="black"/>
                </a:solidFill>
                <a:latin typeface="Huawei Sans" panose="020C0503030203020204" pitchFamily="34" charset="0"/>
              </a:rPr>
              <a:t>Protect restore       : enable</a:t>
            </a:r>
          </a:p>
        </p:txBody>
      </p:sp>
      <p:sp>
        <p:nvSpPr>
          <p:cNvPr id="10" name="矩形 9">
            <a:extLst>
              <a:ext uri="{FF2B5EF4-FFF2-40B4-BE49-F238E27FC236}">
                <a16:creationId xmlns:a16="http://schemas.microsoft.com/office/drawing/2014/main" id="{E47EE163-66B8-41C8-9A59-48F5F9437543}"/>
              </a:ext>
            </a:extLst>
          </p:cNvPr>
          <p:cNvSpPr/>
          <p:nvPr/>
        </p:nvSpPr>
        <p:spPr bwMode="gray">
          <a:xfrm>
            <a:off x="6508057" y="1791677"/>
            <a:ext cx="4735324" cy="2123658"/>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[AC2] </a:t>
            </a:r>
            <a:r>
              <a:rPr lang="en-US" sz="1200" b="1" dirty="0">
                <a:solidFill>
                  <a:prstClr val="black"/>
                </a:solidFill>
                <a:latin typeface="Huawei Sans" panose="020C0503030203020204" pitchFamily="34" charset="0"/>
              </a:rPr>
              <a:t>display ac protect</a:t>
            </a:r>
          </a:p>
          <a:p>
            <a:pPr fontAlgn="ct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Protect state          : disable</a:t>
            </a:r>
          </a:p>
          <a:p>
            <a:pPr fontAlgn="ctr">
              <a:lnSpc>
                <a:spcPts val="2399"/>
              </a:lnSpc>
            </a:pPr>
            <a:r>
              <a:rPr lang="en-US" sz="1200" dirty="0">
                <a:solidFill>
                  <a:prstClr val="black"/>
                </a:solidFill>
                <a:latin typeface="Huawei Sans" panose="020C0503030203020204" pitchFamily="34" charset="0"/>
              </a:rPr>
              <a:t>Protect AC IPv4      : -</a:t>
            </a:r>
          </a:p>
          <a:p>
            <a:pPr fontAlgn="ctr">
              <a:lnSpc>
                <a:spcPts val="2399"/>
              </a:lnSpc>
            </a:pPr>
            <a:r>
              <a:rPr lang="en-US" sz="1200" dirty="0">
                <a:solidFill>
                  <a:prstClr val="black"/>
                </a:solidFill>
                <a:latin typeface="Huawei Sans" panose="020C0503030203020204" pitchFamily="34" charset="0"/>
              </a:rPr>
              <a:t>Protect AC IPv6      : -</a:t>
            </a:r>
          </a:p>
          <a:p>
            <a:pPr fontAlgn="ctr">
              <a:lnSpc>
                <a:spcPts val="2399"/>
              </a:lnSpc>
            </a:pPr>
            <a:r>
              <a:rPr lang="en-US" sz="1200" dirty="0">
                <a:solidFill>
                  <a:prstClr val="black"/>
                </a:solidFill>
                <a:latin typeface="Huawei Sans" panose="020C0503030203020204" pitchFamily="34" charset="0"/>
              </a:rPr>
              <a:t>Priority                  : 0</a:t>
            </a:r>
          </a:p>
          <a:p>
            <a:pPr fontAlgn="ctr">
              <a:lnSpc>
                <a:spcPts val="2399"/>
              </a:lnSpc>
            </a:pPr>
            <a:r>
              <a:rPr lang="en-US" sz="1200" dirty="0">
                <a:solidFill>
                  <a:prstClr val="black"/>
                </a:solidFill>
                <a:latin typeface="Huawei Sans" panose="020C0503030203020204" pitchFamily="34" charset="0"/>
              </a:rPr>
              <a:t>Protect restore       : enable</a:t>
            </a:r>
          </a:p>
        </p:txBody>
      </p:sp>
      <p:sp>
        <p:nvSpPr>
          <p:cNvPr id="8" name="矩形 7">
            <a:extLst>
              <a:ext uri="{FF2B5EF4-FFF2-40B4-BE49-F238E27FC236}">
                <a16:creationId xmlns:a16="http://schemas.microsoft.com/office/drawing/2014/main" id="{075EB273-1818-4B70-9483-B07C979E2C17}"/>
              </a:ext>
            </a:extLst>
          </p:cNvPr>
          <p:cNvSpPr/>
          <p:nvPr/>
        </p:nvSpPr>
        <p:spPr bwMode="gray">
          <a:xfrm>
            <a:off x="829860" y="4028785"/>
            <a:ext cx="4752000" cy="1938992"/>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[AC1]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-system-profile name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-system</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AC priority                  : -</a:t>
            </a:r>
          </a:p>
          <a:p>
            <a:pPr fontAlgn="ctr">
              <a:lnSpc>
                <a:spcPts val="2399"/>
              </a:lnSpc>
            </a:pPr>
            <a:r>
              <a:rPr lang="en-US" sz="1200" dirty="0">
                <a:solidFill>
                  <a:prstClr val="black"/>
                </a:solidFill>
                <a:latin typeface="Huawei Sans" panose="020C0503030203020204" pitchFamily="34" charset="0"/>
              </a:rPr>
              <a:t>Protect AC IP address  : -</a:t>
            </a:r>
          </a:p>
          <a:p>
            <a:pPr fontAlgn="ctr">
              <a:lnSpc>
                <a:spcPts val="2399"/>
              </a:lnSpc>
            </a:pPr>
            <a:r>
              <a:rPr lang="en-US" sz="1200" dirty="0">
                <a:solidFill>
                  <a:prstClr val="black"/>
                </a:solidFill>
                <a:latin typeface="Huawei Sans" panose="020C0503030203020204" pitchFamily="34" charset="0"/>
              </a:rPr>
              <a:t>Primary AC                 : 10.23.201.1</a:t>
            </a:r>
          </a:p>
          <a:p>
            <a:pPr fontAlgn="ctr">
              <a:lnSpc>
                <a:spcPts val="2399"/>
              </a:lnSpc>
            </a:pPr>
            <a:r>
              <a:rPr lang="en-US" sz="1200" dirty="0">
                <a:solidFill>
                  <a:prstClr val="black"/>
                </a:solidFill>
                <a:latin typeface="Huawei Sans" panose="020C0503030203020204" pitchFamily="34" charset="0"/>
              </a:rPr>
              <a:t>Backup AC                  : 10.23.203.1</a:t>
            </a:r>
          </a:p>
        </p:txBody>
      </p:sp>
      <p:sp>
        <p:nvSpPr>
          <p:cNvPr id="9" name="矩形 8">
            <a:extLst>
              <a:ext uri="{FF2B5EF4-FFF2-40B4-BE49-F238E27FC236}">
                <a16:creationId xmlns:a16="http://schemas.microsoft.com/office/drawing/2014/main" id="{7E4D19A2-565E-45B9-BD2F-DEC25FFEC2D7}"/>
              </a:ext>
            </a:extLst>
          </p:cNvPr>
          <p:cNvSpPr/>
          <p:nvPr/>
        </p:nvSpPr>
        <p:spPr bwMode="gray">
          <a:xfrm>
            <a:off x="6508057" y="4028785"/>
            <a:ext cx="4752000" cy="1938992"/>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[AC2]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-system-profile name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-system</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AC priority                  : -</a:t>
            </a:r>
          </a:p>
          <a:p>
            <a:pPr fontAlgn="ctr">
              <a:lnSpc>
                <a:spcPts val="2399"/>
              </a:lnSpc>
            </a:pPr>
            <a:r>
              <a:rPr lang="en-US" sz="1200" dirty="0">
                <a:solidFill>
                  <a:prstClr val="black"/>
                </a:solidFill>
                <a:latin typeface="Huawei Sans" panose="020C0503030203020204" pitchFamily="34" charset="0"/>
              </a:rPr>
              <a:t>Protect AC IP address  : -</a:t>
            </a:r>
          </a:p>
          <a:p>
            <a:pPr fontAlgn="ctr">
              <a:lnSpc>
                <a:spcPts val="2399"/>
              </a:lnSpc>
            </a:pPr>
            <a:r>
              <a:rPr lang="en-US" sz="1200" dirty="0">
                <a:solidFill>
                  <a:prstClr val="black"/>
                </a:solidFill>
                <a:latin typeface="Huawei Sans" panose="020C0503030203020204" pitchFamily="34" charset="0"/>
              </a:rPr>
              <a:t>Primary AC                 : 10.23.202.1</a:t>
            </a:r>
          </a:p>
          <a:p>
            <a:pPr fontAlgn="ctr">
              <a:lnSpc>
                <a:spcPts val="2399"/>
              </a:lnSpc>
            </a:pPr>
            <a:r>
              <a:rPr lang="en-US" sz="1200" dirty="0">
                <a:solidFill>
                  <a:prstClr val="black"/>
                </a:solidFill>
                <a:latin typeface="Huawei Sans" panose="020C0503030203020204" pitchFamily="34" charset="0"/>
              </a:rPr>
              <a:t>Backup AC                  : 10.23.203.1</a:t>
            </a:r>
          </a:p>
        </p:txBody>
      </p:sp>
      <p:sp>
        <p:nvSpPr>
          <p:cNvPr id="17"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18"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9"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35345807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8C71F-BE83-449D-9E2E-9B69B81D0CD6}"/>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(5/5)</a:t>
            </a:r>
            <a:endParaRPr lang="en-US" altLang="zh-CN" dirty="0">
              <a:latin typeface="Huawei Sans" panose="020C0503030203020204" pitchFamily="34" charset="0"/>
            </a:endParaRPr>
          </a:p>
        </p:txBody>
      </p:sp>
      <p:sp>
        <p:nvSpPr>
          <p:cNvPr id="3" name="矩形 2">
            <a:extLst>
              <a:ext uri="{FF2B5EF4-FFF2-40B4-BE49-F238E27FC236}">
                <a16:creationId xmlns:a16="http://schemas.microsoft.com/office/drawing/2014/main" id="{B9F1127E-E275-4AE5-91A7-C76284390D4F}"/>
              </a:ext>
            </a:extLst>
          </p:cNvPr>
          <p:cNvSpPr/>
          <p:nvPr/>
        </p:nvSpPr>
        <p:spPr bwMode="gray">
          <a:xfrm>
            <a:off x="446088" y="1233488"/>
            <a:ext cx="5649911" cy="400110"/>
          </a:xfrm>
          <a:prstGeom prst="rect">
            <a:avLst/>
          </a:prstGeom>
        </p:spPr>
        <p:txBody>
          <a:bodyPr wrap="square">
            <a:spAutoFit/>
          </a:bodyPr>
          <a:lstStyle/>
          <a:p>
            <a:pPr marL="285636" indent="-285636" fontAlgn="ctr">
              <a:lnSpc>
                <a:spcPts val="2399"/>
              </a:lnSpc>
              <a:buFont typeface="Arial" panose="020B0604020202020204" pitchFamily="34" charset="0"/>
              <a:buChar char="•"/>
            </a:pPr>
            <a:r>
              <a:rPr lang="en-US" sz="1400" dirty="0">
                <a:latin typeface="Huawei Sans" panose="020C0503030203020204" pitchFamily="34" charset="0"/>
              </a:rPr>
              <a:t>Check N+1 backup information on AC3 (standby).</a:t>
            </a:r>
          </a:p>
        </p:txBody>
      </p:sp>
      <p:sp>
        <p:nvSpPr>
          <p:cNvPr id="7" name="矩形 6">
            <a:extLst>
              <a:ext uri="{FF2B5EF4-FFF2-40B4-BE49-F238E27FC236}">
                <a16:creationId xmlns:a16="http://schemas.microsoft.com/office/drawing/2014/main" id="{C1B2488E-C04E-4ECE-B576-4880BE0CE085}"/>
              </a:ext>
            </a:extLst>
          </p:cNvPr>
          <p:cNvSpPr/>
          <p:nvPr/>
        </p:nvSpPr>
        <p:spPr bwMode="gray">
          <a:xfrm>
            <a:off x="848910" y="1786711"/>
            <a:ext cx="4752000" cy="2431435"/>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[AC3] </a:t>
            </a:r>
            <a:r>
              <a:rPr lang="en-US" sz="1200" b="1" dirty="0">
                <a:solidFill>
                  <a:prstClr val="black"/>
                </a:solidFill>
                <a:latin typeface="Huawei Sans" panose="020C0503030203020204" pitchFamily="34" charset="0"/>
              </a:rPr>
              <a:t>display ac protect</a:t>
            </a:r>
          </a:p>
          <a:p>
            <a:pPr fontAlgn="ct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Protect state          : disable</a:t>
            </a:r>
          </a:p>
          <a:p>
            <a:pPr fontAlgn="ctr">
              <a:lnSpc>
                <a:spcPts val="2399"/>
              </a:lnSpc>
            </a:pPr>
            <a:r>
              <a:rPr lang="en-US" sz="1200" dirty="0">
                <a:solidFill>
                  <a:prstClr val="black"/>
                </a:solidFill>
                <a:latin typeface="Huawei Sans" panose="020C0503030203020204" pitchFamily="34" charset="0"/>
              </a:rPr>
              <a:t>Protect AC IPv4      : -</a:t>
            </a:r>
          </a:p>
          <a:p>
            <a:pPr fontAlgn="ctr">
              <a:lnSpc>
                <a:spcPts val="2399"/>
              </a:lnSpc>
            </a:pPr>
            <a:r>
              <a:rPr lang="en-US" sz="1200" dirty="0">
                <a:solidFill>
                  <a:prstClr val="black"/>
                </a:solidFill>
                <a:latin typeface="Huawei Sans" panose="020C0503030203020204" pitchFamily="34" charset="0"/>
              </a:rPr>
              <a:t>Protect AC IPv6      : -</a:t>
            </a:r>
          </a:p>
          <a:p>
            <a:pPr fontAlgn="ctr">
              <a:lnSpc>
                <a:spcPts val="2399"/>
              </a:lnSpc>
            </a:pPr>
            <a:r>
              <a:rPr lang="en-US" sz="1200" dirty="0">
                <a:solidFill>
                  <a:prstClr val="black"/>
                </a:solidFill>
                <a:latin typeface="Huawei Sans" panose="020C0503030203020204" pitchFamily="34" charset="0"/>
              </a:rPr>
              <a:t>Priority                  : 0</a:t>
            </a:r>
          </a:p>
          <a:p>
            <a:pPr fontAlgn="ctr">
              <a:lnSpc>
                <a:spcPts val="2399"/>
              </a:lnSpc>
            </a:pPr>
            <a:r>
              <a:rPr lang="en-US" sz="1200" dirty="0">
                <a:solidFill>
                  <a:prstClr val="black"/>
                </a:solidFill>
                <a:latin typeface="Huawei Sans" panose="020C0503030203020204" pitchFamily="34" charset="0"/>
              </a:rPr>
              <a:t>Protect restore       : enable</a:t>
            </a:r>
          </a:p>
          <a:p>
            <a:pPr fontAlgn="ctr">
              <a:lnSpc>
                <a:spcPts val="2399"/>
              </a:lnSpc>
            </a:pPr>
            <a:r>
              <a:rPr lang="en-US" sz="1200" dirty="0">
                <a:solidFill>
                  <a:prstClr val="black"/>
                </a:solidFill>
                <a:latin typeface="Huawei Sans" panose="020C0503030203020204" pitchFamily="34" charset="0"/>
              </a:rPr>
              <a:t>...</a:t>
            </a:r>
          </a:p>
        </p:txBody>
      </p:sp>
      <p:sp>
        <p:nvSpPr>
          <p:cNvPr id="10" name="矩形 9">
            <a:extLst>
              <a:ext uri="{FF2B5EF4-FFF2-40B4-BE49-F238E27FC236}">
                <a16:creationId xmlns:a16="http://schemas.microsoft.com/office/drawing/2014/main" id="{E47EE163-66B8-41C8-9A59-48F5F9437543}"/>
              </a:ext>
            </a:extLst>
          </p:cNvPr>
          <p:cNvSpPr/>
          <p:nvPr/>
        </p:nvSpPr>
        <p:spPr bwMode="gray">
          <a:xfrm>
            <a:off x="6250250" y="1786711"/>
            <a:ext cx="5247090" cy="224676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[AC3-wlan-view]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-system-profile name ap-system1</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AC priority                             : -</a:t>
            </a:r>
          </a:p>
          <a:p>
            <a:pPr fontAlgn="ctr">
              <a:lnSpc>
                <a:spcPts val="2399"/>
              </a:lnSpc>
            </a:pPr>
            <a:r>
              <a:rPr lang="en-US" sz="1200" dirty="0">
                <a:solidFill>
                  <a:prstClr val="black"/>
                </a:solidFill>
                <a:latin typeface="Huawei Sans" panose="020C0503030203020204" pitchFamily="34" charset="0"/>
              </a:rPr>
              <a:t>Protect AC IP address             : -</a:t>
            </a:r>
          </a:p>
          <a:p>
            <a:pPr fontAlgn="ctr">
              <a:lnSpc>
                <a:spcPts val="2399"/>
              </a:lnSpc>
            </a:pPr>
            <a:r>
              <a:rPr lang="en-US" sz="1200" dirty="0">
                <a:solidFill>
                  <a:prstClr val="black"/>
                </a:solidFill>
                <a:latin typeface="Huawei Sans" panose="020C0503030203020204" pitchFamily="34" charset="0"/>
              </a:rPr>
              <a:t>Primary AC                            : 10.23.201.1</a:t>
            </a:r>
          </a:p>
          <a:p>
            <a:pPr fontAlgn="ctr">
              <a:lnSpc>
                <a:spcPts val="2399"/>
              </a:lnSpc>
            </a:pPr>
            <a:r>
              <a:rPr lang="en-US" sz="1200" dirty="0">
                <a:solidFill>
                  <a:prstClr val="black"/>
                </a:solidFill>
                <a:latin typeface="Huawei Sans" panose="020C0503030203020204" pitchFamily="34" charset="0"/>
              </a:rPr>
              <a:t>Backup AC                             : 10.23.203.1</a:t>
            </a:r>
          </a:p>
          <a:p>
            <a:pPr fontAlgn="ctr">
              <a:lnSpc>
                <a:spcPts val="2399"/>
              </a:lnSpc>
            </a:pPr>
            <a:r>
              <a:rPr lang="en-US" sz="1200" dirty="0">
                <a:solidFill>
                  <a:prstClr val="black"/>
                </a:solidFill>
                <a:latin typeface="Huawei Sans" panose="020C0503030203020204" pitchFamily="34" charset="0"/>
              </a:rPr>
              <a:t>...</a:t>
            </a:r>
          </a:p>
        </p:txBody>
      </p:sp>
      <p:sp>
        <p:nvSpPr>
          <p:cNvPr id="8" name="矩形 7">
            <a:extLst>
              <a:ext uri="{FF2B5EF4-FFF2-40B4-BE49-F238E27FC236}">
                <a16:creationId xmlns:a16="http://schemas.microsoft.com/office/drawing/2014/main" id="{7B4FC6FF-1304-441A-8399-988AC8061168}"/>
              </a:ext>
            </a:extLst>
          </p:cNvPr>
          <p:cNvSpPr/>
          <p:nvPr/>
        </p:nvSpPr>
        <p:spPr bwMode="gray">
          <a:xfrm>
            <a:off x="6250250" y="4146831"/>
            <a:ext cx="5247090" cy="224676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a:solidFill>
                  <a:prstClr val="black"/>
                </a:solidFill>
                <a:latin typeface="Huawei Sans" panose="020C0503030203020204" pitchFamily="34" charset="0"/>
              </a:rPr>
              <a:t>[AC3-wlan-view] </a:t>
            </a:r>
            <a:r>
              <a:rPr lang="en-US" sz="1200" b="1" dirty="0">
                <a:solidFill>
                  <a:prstClr val="black"/>
                </a:solidFill>
                <a:latin typeface="Huawei Sans" panose="020C0503030203020204" pitchFamily="34" charset="0"/>
              </a:rPr>
              <a:t>display </a:t>
            </a:r>
            <a:r>
              <a:rPr lang="en-US" sz="1200" b="1" dirty="0" err="1">
                <a:solidFill>
                  <a:prstClr val="black"/>
                </a:solidFill>
                <a:latin typeface="Huawei Sans" panose="020C0503030203020204" pitchFamily="34" charset="0"/>
              </a:rPr>
              <a:t>ap</a:t>
            </a:r>
            <a:r>
              <a:rPr lang="en-US" sz="1200" b="1" dirty="0">
                <a:solidFill>
                  <a:prstClr val="black"/>
                </a:solidFill>
                <a:latin typeface="Huawei Sans" panose="020C0503030203020204" pitchFamily="34" charset="0"/>
              </a:rPr>
              <a:t>-system-profile name ap-system2</a:t>
            </a:r>
          </a:p>
          <a:p>
            <a:pPr fontAlgn="ctr">
              <a:lnSpc>
                <a:spcPts val="2399"/>
              </a:lnSpc>
            </a:pPr>
            <a:r>
              <a:rPr lang="en-US" sz="1200" dirty="0">
                <a:solidFill>
                  <a:prstClr val="black"/>
                </a:solidFill>
                <a:latin typeface="Huawei Sans" panose="020C0503030203020204" pitchFamily="34" charset="0"/>
              </a:rPr>
              <a:t>---------------------------------------------------------------------------</a:t>
            </a:r>
          </a:p>
          <a:p>
            <a:pPr fontAlgn="ctr">
              <a:lnSpc>
                <a:spcPts val="2399"/>
              </a:lnSpc>
            </a:pPr>
            <a:r>
              <a:rPr lang="en-US" sz="1200" dirty="0">
                <a:solidFill>
                  <a:prstClr val="black"/>
                </a:solidFill>
                <a:latin typeface="Huawei Sans" panose="020C0503030203020204" pitchFamily="34" charset="0"/>
              </a:rPr>
              <a:t>AC priority                             : -</a:t>
            </a:r>
          </a:p>
          <a:p>
            <a:pPr fontAlgn="ctr">
              <a:lnSpc>
                <a:spcPts val="2399"/>
              </a:lnSpc>
            </a:pPr>
            <a:r>
              <a:rPr lang="en-US" sz="1200" dirty="0">
                <a:solidFill>
                  <a:prstClr val="black"/>
                </a:solidFill>
                <a:latin typeface="Huawei Sans" panose="020C0503030203020204" pitchFamily="34" charset="0"/>
              </a:rPr>
              <a:t>Protect AC IP address             : -</a:t>
            </a:r>
          </a:p>
          <a:p>
            <a:pPr fontAlgn="ctr">
              <a:lnSpc>
                <a:spcPts val="2399"/>
              </a:lnSpc>
            </a:pPr>
            <a:r>
              <a:rPr lang="en-US" sz="1200" dirty="0">
                <a:solidFill>
                  <a:prstClr val="black"/>
                </a:solidFill>
                <a:latin typeface="Huawei Sans" panose="020C0503030203020204" pitchFamily="34" charset="0"/>
              </a:rPr>
              <a:t>Primary AC                            : 10.23.202.1</a:t>
            </a:r>
          </a:p>
          <a:p>
            <a:pPr fontAlgn="ctr">
              <a:lnSpc>
                <a:spcPts val="2399"/>
              </a:lnSpc>
            </a:pPr>
            <a:r>
              <a:rPr lang="en-US" sz="1200" dirty="0">
                <a:solidFill>
                  <a:prstClr val="black"/>
                </a:solidFill>
                <a:latin typeface="Huawei Sans" panose="020C0503030203020204" pitchFamily="34" charset="0"/>
              </a:rPr>
              <a:t>Backup AC                             : 10.23.203.1</a:t>
            </a:r>
          </a:p>
          <a:p>
            <a:pPr fontAlgn="ctr">
              <a:lnSpc>
                <a:spcPts val="2399"/>
              </a:lnSpc>
            </a:pPr>
            <a:r>
              <a:rPr lang="en-US" sz="1200" dirty="0">
                <a:solidFill>
                  <a:prstClr val="black"/>
                </a:solidFill>
                <a:latin typeface="Huawei Sans" panose="020C0503030203020204" pitchFamily="34" charset="0"/>
              </a:rPr>
              <a:t>...</a:t>
            </a:r>
          </a:p>
        </p:txBody>
      </p:sp>
      <p:sp>
        <p:nvSpPr>
          <p:cNvPr id="13" name="五边形 24">
            <a:extLst>
              <a:ext uri="{FF2B5EF4-FFF2-40B4-BE49-F238E27FC236}">
                <a16:creationId xmlns:a16="http://schemas.microsoft.com/office/drawing/2014/main" id="{AB03EF21-28EB-42C6-AF1A-EA9B4ED8FF95}"/>
              </a:ext>
            </a:extLst>
          </p:cNvPr>
          <p:cNvSpPr/>
          <p:nvPr/>
        </p:nvSpPr>
        <p:spPr bwMode="gray">
          <a:xfrm>
            <a:off x="8392028" y="122424"/>
            <a:ext cx="12600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VRRP HSB</a:t>
            </a:r>
          </a:p>
        </p:txBody>
      </p:sp>
      <p:sp>
        <p:nvSpPr>
          <p:cNvPr id="14" name="燕尾形 25">
            <a:extLst>
              <a:ext uri="{FF2B5EF4-FFF2-40B4-BE49-F238E27FC236}">
                <a16:creationId xmlns:a16="http://schemas.microsoft.com/office/drawing/2014/main" id="{D4AC2679-7BA3-4CF9-A0D2-0C7B4302930E}"/>
              </a:ext>
            </a:extLst>
          </p:cNvPr>
          <p:cNvSpPr/>
          <p:nvPr/>
        </p:nvSpPr>
        <p:spPr bwMode="gray">
          <a:xfrm>
            <a:off x="9593580" y="122424"/>
            <a:ext cx="1337310"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Dual-Link HSB</a:t>
            </a:r>
          </a:p>
        </p:txBody>
      </p:sp>
      <p:sp>
        <p:nvSpPr>
          <p:cNvPr id="15" name="燕尾形 27">
            <a:extLst>
              <a:ext uri="{FF2B5EF4-FFF2-40B4-BE49-F238E27FC236}">
                <a16:creationId xmlns:a16="http://schemas.microsoft.com/office/drawing/2014/main" id="{2895A0EC-C8C2-4395-BA05-6D9C0B2C0A42}"/>
              </a:ext>
            </a:extLst>
          </p:cNvPr>
          <p:cNvSpPr/>
          <p:nvPr/>
        </p:nvSpPr>
        <p:spPr bwMode="gray">
          <a:xfrm>
            <a:off x="10872442" y="122424"/>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N+1 Backup</a:t>
            </a:r>
          </a:p>
        </p:txBody>
      </p:sp>
    </p:spTree>
    <p:extLst>
      <p:ext uri="{BB962C8B-B14F-4D97-AF65-F5344CB8AC3E}">
        <p14:creationId xmlns:p14="http://schemas.microsoft.com/office/powerpoint/2010/main" val="31062014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altLang="zh-CN" dirty="0"/>
              <a:t>Summary: </a:t>
            </a:r>
            <a:r>
              <a:rPr lang="en-US" dirty="0">
                <a:latin typeface="Huawei Sans" panose="020C0503030203020204" pitchFamily="34" charset="0"/>
              </a:rPr>
              <a:t>AC Reliability</a:t>
            </a:r>
            <a:r>
              <a:rPr lang="en-US" dirty="0"/>
              <a:t> T</a:t>
            </a:r>
            <a:r>
              <a:rPr lang="en-US" altLang="zh-CN" dirty="0"/>
              <a:t>echnologies</a:t>
            </a:r>
            <a:endParaRPr lang="en-US" dirty="0">
              <a:latin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179275418"/>
              </p:ext>
            </p:extLst>
          </p:nvPr>
        </p:nvGraphicFramePr>
        <p:xfrm>
          <a:off x="446087" y="1409364"/>
          <a:ext cx="11299826" cy="4088040"/>
        </p:xfrm>
        <a:graphic>
          <a:graphicData uri="http://schemas.openxmlformats.org/drawingml/2006/table">
            <a:tbl>
              <a:tblPr firstRow="1" firstCol="1" lastRow="1" lastCol="1" bandRow="1" bandCol="1">
                <a:tableStyleId>{5940675A-B579-460E-94D1-54222C63F5DA}</a:tableStyleId>
              </a:tblPr>
              <a:tblGrid>
                <a:gridCol w="1630937">
                  <a:extLst>
                    <a:ext uri="{9D8B030D-6E8A-4147-A177-3AD203B41FA5}">
                      <a16:colId xmlns:a16="http://schemas.microsoft.com/office/drawing/2014/main" val="20000"/>
                    </a:ext>
                  </a:extLst>
                </a:gridCol>
                <a:gridCol w="3222963">
                  <a:extLst>
                    <a:ext uri="{9D8B030D-6E8A-4147-A177-3AD203B41FA5}">
                      <a16:colId xmlns:a16="http://schemas.microsoft.com/office/drawing/2014/main" val="20001"/>
                    </a:ext>
                  </a:extLst>
                </a:gridCol>
                <a:gridCol w="3222963">
                  <a:extLst>
                    <a:ext uri="{9D8B030D-6E8A-4147-A177-3AD203B41FA5}">
                      <a16:colId xmlns:a16="http://schemas.microsoft.com/office/drawing/2014/main" val="20002"/>
                    </a:ext>
                  </a:extLst>
                </a:gridCol>
                <a:gridCol w="3222963">
                  <a:extLst>
                    <a:ext uri="{9D8B030D-6E8A-4147-A177-3AD203B41FA5}">
                      <a16:colId xmlns:a16="http://schemas.microsoft.com/office/drawing/2014/main" val="20003"/>
                    </a:ext>
                  </a:extLst>
                </a:gridCol>
              </a:tblGrid>
              <a:tr h="205664">
                <a:tc>
                  <a:txBody>
                    <a:bodyPr/>
                    <a:lstStyle/>
                    <a:p>
                      <a:pPr algn="ctr" fontAlgn="ctr">
                        <a:lnSpc>
                          <a:spcPct val="100000"/>
                        </a:lnSpc>
                        <a:spcBef>
                          <a:spcPts val="0"/>
                        </a:spcBef>
                        <a:spcAft>
                          <a:spcPts val="600"/>
                        </a:spcAft>
                      </a:pPr>
                      <a:r>
                        <a:rPr lang="en-US" sz="1200" b="1" dirty="0">
                          <a:solidFill>
                            <a:schemeClr val="bg1"/>
                          </a:solidFill>
                          <a:latin typeface="Huawei Sans" panose="020C0503030203020204" pitchFamily="34" charset="0"/>
                        </a:rPr>
                        <a:t>Item</a:t>
                      </a:r>
                      <a:endParaRPr lang="en-US" altLang="zh-CN" sz="1200" b="1" dirty="0">
                        <a:solidFill>
                          <a:schemeClr val="bg1"/>
                        </a:solidFill>
                        <a:effectLst/>
                        <a:latin typeface="Huawei Sans" panose="020C0503030203020204" pitchFamily="34" charset="0"/>
                        <a:ea typeface="黑体" panose="02010609060101010101" pitchFamily="49" charset="-122"/>
                        <a:cs typeface="Book Antiqua" panose="02040602050305030304" pitchFamily="18"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solidFill>
                      <a:srgbClr val="00B0F0"/>
                    </a:solidFill>
                  </a:tcPr>
                </a:tc>
                <a:tc>
                  <a:txBody>
                    <a:bodyPr/>
                    <a:lstStyle/>
                    <a:p>
                      <a:pPr algn="ctr" fontAlgn="ctr">
                        <a:lnSpc>
                          <a:spcPct val="100000"/>
                        </a:lnSpc>
                        <a:spcBef>
                          <a:spcPts val="0"/>
                        </a:spcBef>
                        <a:spcAft>
                          <a:spcPts val="600"/>
                        </a:spcAft>
                      </a:pPr>
                      <a:r>
                        <a:rPr lang="en-US" sz="1200" b="1" dirty="0">
                          <a:solidFill>
                            <a:schemeClr val="bg1"/>
                          </a:solidFill>
                          <a:latin typeface="Huawei Sans" panose="020C0503030203020204" pitchFamily="34" charset="0"/>
                        </a:rPr>
                        <a:t>VRRP HSB</a:t>
                      </a:r>
                      <a:endParaRPr lang="en-US" altLang="zh-CN" sz="1200" b="1" dirty="0">
                        <a:solidFill>
                          <a:schemeClr val="bg1"/>
                        </a:solidFill>
                        <a:effectLst/>
                        <a:latin typeface="Huawei Sans" panose="020C0503030203020204" pitchFamily="34" charset="0"/>
                        <a:ea typeface="黑体" panose="02010609060101010101" pitchFamily="49" charset="-122"/>
                        <a:cs typeface="Book Antiqua" panose="02040602050305030304" pitchFamily="18"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solidFill>
                      <a:srgbClr val="00B0F0"/>
                    </a:solidFill>
                  </a:tcPr>
                </a:tc>
                <a:tc>
                  <a:txBody>
                    <a:bodyPr/>
                    <a:lstStyle/>
                    <a:p>
                      <a:pPr algn="ctr" fontAlgn="ctr">
                        <a:lnSpc>
                          <a:spcPct val="100000"/>
                        </a:lnSpc>
                        <a:spcBef>
                          <a:spcPts val="0"/>
                        </a:spcBef>
                        <a:spcAft>
                          <a:spcPts val="600"/>
                        </a:spcAft>
                      </a:pPr>
                      <a:r>
                        <a:rPr lang="en-US" sz="1200" b="1" dirty="0">
                          <a:solidFill>
                            <a:schemeClr val="bg1"/>
                          </a:solidFill>
                          <a:latin typeface="Huawei Sans" panose="020C0503030203020204" pitchFamily="34" charset="0"/>
                        </a:rPr>
                        <a:t>Dual-Link HSB</a:t>
                      </a:r>
                      <a:endParaRPr lang="en-US" altLang="zh-CN" sz="1200" b="1" dirty="0">
                        <a:solidFill>
                          <a:schemeClr val="bg1"/>
                        </a:solidFill>
                        <a:effectLst/>
                        <a:latin typeface="Huawei Sans" panose="020C0503030203020204" pitchFamily="34" charset="0"/>
                        <a:ea typeface="黑体" panose="02010609060101010101" pitchFamily="49" charset="-122"/>
                        <a:cs typeface="Book Antiqua" panose="02040602050305030304" pitchFamily="18"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solidFill>
                      <a:srgbClr val="00B0F0"/>
                    </a:solidFill>
                  </a:tcPr>
                </a:tc>
                <a:tc>
                  <a:txBody>
                    <a:bodyPr/>
                    <a:lstStyle/>
                    <a:p>
                      <a:pPr algn="ctr" fontAlgn="ctr">
                        <a:lnSpc>
                          <a:spcPct val="100000"/>
                        </a:lnSpc>
                        <a:spcBef>
                          <a:spcPts val="0"/>
                        </a:spcBef>
                        <a:spcAft>
                          <a:spcPts val="600"/>
                        </a:spcAft>
                      </a:pPr>
                      <a:r>
                        <a:rPr lang="en-US" sz="1200" b="1" dirty="0">
                          <a:solidFill>
                            <a:schemeClr val="bg1"/>
                          </a:solidFill>
                          <a:latin typeface="Huawei Sans" panose="020C0503030203020204" pitchFamily="34" charset="0"/>
                        </a:rPr>
                        <a:t>N+1 Backup</a:t>
                      </a:r>
                      <a:endParaRPr lang="en-US" altLang="zh-CN" sz="1200" b="1" dirty="0">
                        <a:solidFill>
                          <a:schemeClr val="bg1"/>
                        </a:solidFill>
                        <a:effectLst/>
                        <a:latin typeface="Huawei Sans" panose="020C0503030203020204" pitchFamily="34" charset="0"/>
                        <a:ea typeface="黑体" panose="02010609060101010101" pitchFamily="49" charset="-122"/>
                        <a:cs typeface="Book Antiqua" panose="02040602050305030304" pitchFamily="18"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665917">
                <a:tc>
                  <a:txBody>
                    <a:bodyPr/>
                    <a:lstStyle/>
                    <a:p>
                      <a:pPr algn="ctr" fontAlgn="ctr">
                        <a:lnSpc>
                          <a:spcPct val="100000"/>
                        </a:lnSpc>
                        <a:spcBef>
                          <a:spcPts val="0"/>
                        </a:spcBef>
                        <a:spcAft>
                          <a:spcPts val="600"/>
                        </a:spcAft>
                      </a:pPr>
                      <a:r>
                        <a:rPr lang="en-US" sz="1200" dirty="0">
                          <a:latin typeface="Huawei Sans" panose="020C0503030203020204" pitchFamily="34" charset="0"/>
                        </a:rPr>
                        <a:t>Switching speed</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The switchover speed is fast, with little impact on services. The configuration of the VRRP preemption delay implements a faster switchover than other backup modes.</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The AP status switchover is slow and occurs only when CAPWAP link disconnection timeout is detected. After the AP status is switched, STAs do not need to go offline and online again.</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The AP status switchover is slow and occurs only when CAPWAP link disconnection timeout is detected. APs and STAs need to go online again, and services are interrupted for a short period of time.</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val="10001"/>
                  </a:ext>
                </a:extLst>
              </a:tr>
              <a:tr h="435791">
                <a:tc>
                  <a:txBody>
                    <a:bodyPr/>
                    <a:lstStyle/>
                    <a:p>
                      <a:pPr algn="ctr" fontAlgn="ctr">
                        <a:lnSpc>
                          <a:spcPct val="100000"/>
                        </a:lnSpc>
                        <a:spcBef>
                          <a:spcPts val="0"/>
                        </a:spcBef>
                        <a:spcAft>
                          <a:spcPts val="600"/>
                        </a:spcAft>
                      </a:pPr>
                      <a:r>
                        <a:rPr lang="en-US" sz="1200" dirty="0">
                          <a:latin typeface="Huawei Sans" panose="020C0503030203020204" pitchFamily="34" charset="0"/>
                        </a:rPr>
                        <a:t>Deployment of active and standby ACs at different places</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Not recommended</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algn="ctr" fontAlgn="ctr">
                        <a:lnSpc>
                          <a:spcPct val="100000"/>
                        </a:lnSpc>
                        <a:spcBef>
                          <a:spcPts val="0"/>
                        </a:spcBef>
                        <a:spcAft>
                          <a:spcPts val="600"/>
                        </a:spcAft>
                      </a:pPr>
                      <a:r>
                        <a:rPr lang="en-US" sz="1200" dirty="0">
                          <a:latin typeface="Huawei Sans" panose="020C0503030203020204" pitchFamily="34" charset="0"/>
                        </a:rPr>
                        <a:t>Supported</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algn="ctr" fontAlgn="ctr">
                        <a:lnSpc>
                          <a:spcPct val="100000"/>
                        </a:lnSpc>
                        <a:spcBef>
                          <a:spcPts val="0"/>
                        </a:spcBef>
                        <a:spcAft>
                          <a:spcPts val="600"/>
                        </a:spcAft>
                      </a:pPr>
                      <a:r>
                        <a:rPr lang="en-US" sz="1200" dirty="0">
                          <a:latin typeface="Huawei Sans" panose="020C0503030203020204" pitchFamily="34" charset="0"/>
                        </a:rPr>
                        <a:t>Supported</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val="10002"/>
                  </a:ext>
                </a:extLst>
              </a:tr>
              <a:tr h="828923">
                <a:tc>
                  <a:txBody>
                    <a:bodyPr/>
                    <a:lstStyle/>
                    <a:p>
                      <a:pPr algn="ctr" fontAlgn="ctr">
                        <a:lnSpc>
                          <a:spcPct val="100000"/>
                        </a:lnSpc>
                        <a:spcBef>
                          <a:spcPts val="0"/>
                        </a:spcBef>
                        <a:spcAft>
                          <a:spcPts val="600"/>
                        </a:spcAft>
                      </a:pPr>
                      <a:r>
                        <a:rPr lang="en-US" sz="1200" dirty="0">
                          <a:latin typeface="Huawei Sans" panose="020C0503030203020204" pitchFamily="34" charset="0"/>
                        </a:rPr>
                        <a:t>Constraints</a:t>
                      </a:r>
                      <a:endParaRPr lang="en-US" altLang="zh-CN" sz="1200" dirty="0">
                        <a:effectLst/>
                        <a:latin typeface="Huawei Sans" panose="020C0503030203020204" pitchFamily="34" charset="0"/>
                        <a:ea typeface="+mj-ea"/>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dirty="0">
                          <a:solidFill>
                            <a:schemeClr val="tx1"/>
                          </a:solidFill>
                          <a:latin typeface="Huawei Sans" panose="020C0503030203020204" pitchFamily="34" charset="0"/>
                        </a:rPr>
                        <a:t>The models and software versions of the active and standby ACs must be the same.</a:t>
                      </a:r>
                    </a:p>
                    <a:p>
                      <a:pPr marL="0" algn="l" defTabSz="914034" rtl="0" eaLnBrk="1" fontAlgn="ctr" latinLnBrk="0" hangingPunct="1">
                        <a:lnSpc>
                          <a:spcPct val="100000"/>
                        </a:lnSpc>
                        <a:spcBef>
                          <a:spcPts val="0"/>
                        </a:spcBef>
                        <a:spcAft>
                          <a:spcPts val="600"/>
                        </a:spcAft>
                      </a:pPr>
                      <a:r>
                        <a:rPr lang="en-US" sz="1200" dirty="0">
                          <a:solidFill>
                            <a:schemeClr val="tx1"/>
                          </a:solidFill>
                          <a:latin typeface="Huawei Sans" panose="020C0503030203020204" pitchFamily="34" charset="0"/>
                        </a:rPr>
                        <a:t>One standby AC can provide backup for only one active AC.</a:t>
                      </a:r>
                    </a:p>
                  </a:txBody>
                  <a:tcPr marL="72000" marR="72000" marT="23813" marB="23813"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dirty="0">
                          <a:solidFill>
                            <a:schemeClr val="tx1"/>
                          </a:solidFill>
                          <a:latin typeface="Huawei Sans" panose="020C0503030203020204" pitchFamily="34" charset="0"/>
                        </a:rPr>
                        <a:t>The models and software versions of the active and standby ACs must be the same.</a:t>
                      </a:r>
                    </a:p>
                    <a:p>
                      <a:pPr marL="0" algn="l" defTabSz="914034" rtl="0" eaLnBrk="1" fontAlgn="ctr" latinLnBrk="0" hangingPunct="1">
                        <a:lnSpc>
                          <a:spcPct val="100000"/>
                        </a:lnSpc>
                        <a:spcBef>
                          <a:spcPts val="0"/>
                        </a:spcBef>
                        <a:spcAft>
                          <a:spcPts val="600"/>
                        </a:spcAft>
                      </a:pPr>
                      <a:r>
                        <a:rPr lang="en-US" sz="1200" dirty="0">
                          <a:solidFill>
                            <a:schemeClr val="tx1"/>
                          </a:solidFill>
                          <a:latin typeface="Huawei Sans" panose="020C0503030203020204" pitchFamily="34" charset="0"/>
                        </a:rPr>
                        <a:t>One standby AC can provide backup for only one active AC.</a:t>
                      </a:r>
                    </a:p>
                  </a:txBody>
                  <a:tcPr marL="72000" marR="72000" marT="23813" marB="23813"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dirty="0">
                          <a:solidFill>
                            <a:schemeClr val="tx1"/>
                          </a:solidFill>
                          <a:latin typeface="Huawei Sans" panose="020C0503030203020204" pitchFamily="34" charset="0"/>
                        </a:rPr>
                        <a:t>The software versions of the active and standby ACs must be the same. No constraint is placed on the AC model.</a:t>
                      </a:r>
                    </a:p>
                    <a:p>
                      <a:pPr marL="0" algn="l" defTabSz="914034" rtl="0" eaLnBrk="1" fontAlgn="ctr" latinLnBrk="0" hangingPunct="1">
                        <a:lnSpc>
                          <a:spcPct val="100000"/>
                        </a:lnSpc>
                        <a:spcBef>
                          <a:spcPts val="0"/>
                        </a:spcBef>
                        <a:spcAft>
                          <a:spcPts val="600"/>
                        </a:spcAft>
                      </a:pPr>
                      <a:r>
                        <a:rPr lang="en-US" sz="1200" dirty="0">
                          <a:solidFill>
                            <a:schemeClr val="tx1"/>
                          </a:solidFill>
                          <a:latin typeface="Huawei Sans" panose="020C0503030203020204" pitchFamily="34" charset="0"/>
                        </a:rPr>
                        <a:t>A standby AC can provide backup services for multiple active ACs, which reduces device purchase costs.</a:t>
                      </a: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val="493621766"/>
                  </a:ext>
                </a:extLst>
              </a:tr>
              <a:tr h="435791">
                <a:tc>
                  <a:txBody>
                    <a:bodyPr/>
                    <a:lstStyle/>
                    <a:p>
                      <a:pPr algn="ctr" fontAlgn="ctr">
                        <a:lnSpc>
                          <a:spcPct val="100000"/>
                        </a:lnSpc>
                        <a:spcBef>
                          <a:spcPts val="0"/>
                        </a:spcBef>
                        <a:spcAft>
                          <a:spcPts val="600"/>
                        </a:spcAft>
                      </a:pPr>
                      <a:r>
                        <a:rPr lang="en-US" sz="1200" dirty="0">
                          <a:latin typeface="Huawei Sans" panose="020C0503030203020204" pitchFamily="34" charset="0"/>
                        </a:rPr>
                        <a:t>Applicability</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Scenarios that require high reliability, without the need for AC deployment at different places</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Scenarios that require high reliability and AC deployment at different places</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tc>
                  <a:txBody>
                    <a:bodyPr/>
                    <a:lstStyle/>
                    <a:p>
                      <a:pPr fontAlgn="ctr">
                        <a:lnSpc>
                          <a:spcPct val="100000"/>
                        </a:lnSpc>
                        <a:spcBef>
                          <a:spcPts val="0"/>
                        </a:spcBef>
                        <a:spcAft>
                          <a:spcPts val="600"/>
                        </a:spcAft>
                      </a:pPr>
                      <a:r>
                        <a:rPr lang="en-US" sz="1200" dirty="0">
                          <a:latin typeface="Huawei Sans" panose="020C0503030203020204" pitchFamily="34" charset="0"/>
                        </a:rPr>
                        <a:t>Scenarios with low reliability but high cost control requirements</a:t>
                      </a:r>
                      <a:endParaRPr lang="en-US" altLang="zh-CN" sz="1200" dirty="0">
                        <a:effectLst/>
                        <a:latin typeface="Huawei Sans" panose="020C0503030203020204" pitchFamily="34" charset="0"/>
                        <a:ea typeface="宋体" panose="02010600030101010101" pitchFamily="2" charset="-122"/>
                        <a:cs typeface="Arial" panose="020B0604020202020204" pitchFamily="34" charset="0"/>
                      </a:endParaRPr>
                    </a:p>
                  </a:txBody>
                  <a:tcPr marL="72000" marR="72000" marT="72000" marB="72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222707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Large-Scale WLAN Networking Overview</a:t>
            </a:r>
            <a:endParaRPr lang="en-US" altLang="zh-CN" dirty="0">
              <a:solidFill>
                <a:schemeClr val="bg1">
                  <a:lumMod val="50000"/>
                </a:schemeClr>
              </a:solidFill>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VLAN Pool</a:t>
            </a:r>
          </a:p>
          <a:p>
            <a:pPr fontAlgn="ctr"/>
            <a:r>
              <a:rPr lang="en-US" dirty="0">
                <a:solidFill>
                  <a:schemeClr val="bg1">
                    <a:lumMod val="50000"/>
                  </a:schemeClr>
                </a:solidFill>
                <a:latin typeface="Huawei Sans" panose="020C0503030203020204" pitchFamily="34" charset="0"/>
              </a:rPr>
              <a:t>DHCP</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Roaming</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dirty="0">
                <a:solidFill>
                  <a:schemeClr val="bg1">
                    <a:lumMod val="50000"/>
                  </a:schemeClr>
                </a:solidFill>
                <a:latin typeface="Huawei Sans" panose="020C0503030203020204" pitchFamily="34" charset="0"/>
              </a:rPr>
              <a:t>Reliability</a:t>
            </a:r>
            <a:endParaRPr lang="en-US" altLang="zh-CN" dirty="0">
              <a:solidFill>
                <a:schemeClr val="bg1">
                  <a:lumMod val="50000"/>
                </a:schemeClr>
              </a:solidFill>
              <a:latin typeface="Huawei Sans" panose="020C0503030203020204" pitchFamily="34" charset="0"/>
              <a:sym typeface="FrutigerNext LT Regular" pitchFamily="34" charset="0"/>
            </a:endParaRPr>
          </a:p>
          <a:p>
            <a:pPr fontAlgn="ctr"/>
            <a:r>
              <a:rPr lang="en-US" b="1" dirty="0">
                <a:latin typeface="Huawei Sans" panose="020C0503030203020204" pitchFamily="34" charset="0"/>
              </a:rPr>
              <a:t>NAC</a:t>
            </a:r>
            <a:endParaRPr lang="en-US" altLang="zh-CN" b="1" dirty="0">
              <a:latin typeface="Huawei Sans" panose="020C0503030203020204" pitchFamily="34" charset="0"/>
              <a:sym typeface="FrutigerNext LT Regular" pitchFamily="34" charset="0"/>
            </a:endParaRP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42016636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2000" dirty="0">
                <a:latin typeface="Huawei Sans" panose="020C0503030203020204" pitchFamily="34" charset="0"/>
                <a:cs typeface="Huawei Sans" panose="020C0503030203020204" pitchFamily="34" charset="0"/>
              </a:rPr>
              <a:t>Network Access Control (NAC) is an end-to-end security technology, </a:t>
            </a:r>
            <a:r>
              <a:rPr lang="en-US" altLang="zh-CN" sz="2000" dirty="0">
                <a:latin typeface="Huawei Sans" panose="020C0503030203020204" pitchFamily="34" charset="0"/>
                <a:cs typeface="Huawei Sans" panose="020C0503030203020204" pitchFamily="34" charset="0"/>
              </a:rPr>
              <a:t>which</a:t>
            </a:r>
            <a:r>
              <a:rPr lang="en-US" sz="2000" dirty="0">
                <a:latin typeface="Huawei Sans" panose="020C0503030203020204" pitchFamily="34" charset="0"/>
                <a:cs typeface="Huawei Sans" panose="020C0503030203020204" pitchFamily="34" charset="0"/>
              </a:rPr>
              <a:t> ensures network </a:t>
            </a:r>
            <a:r>
              <a:rPr lang="en-US" sz="2000" dirty="0"/>
              <a:t>security by authenticating clients and users who attempt to access a network.</a:t>
            </a:r>
            <a:endParaRPr lang="en-US" sz="2000" dirty="0">
              <a:latin typeface="Huawei Sans" panose="020C0503030203020204" pitchFamily="34" charset="0"/>
              <a:cs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NAC Overview</a:t>
            </a:r>
          </a:p>
        </p:txBody>
      </p:sp>
      <p:cxnSp>
        <p:nvCxnSpPr>
          <p:cNvPr id="4" name="直接连接符 3"/>
          <p:cNvCxnSpPr/>
          <p:nvPr/>
        </p:nvCxnSpPr>
        <p:spPr bwMode="gray">
          <a:xfrm flipH="1">
            <a:off x="2970944" y="3844049"/>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2738669" y="2747330"/>
            <a:ext cx="0" cy="2049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102" descr="AC-蓝.png"/>
          <p:cNvPicPr>
            <a:picLocks noChangeAspect="1"/>
          </p:cNvPicPr>
          <p:nvPr/>
        </p:nvPicPr>
        <p:blipFill>
          <a:blip r:embed="rId3" cstate="print"/>
          <a:stretch>
            <a:fillRect/>
          </a:stretch>
        </p:blipFill>
        <p:spPr bwMode="gray">
          <a:xfrm>
            <a:off x="3954244" y="3661480"/>
            <a:ext cx="446281" cy="365139"/>
          </a:xfrm>
          <a:prstGeom prst="rect">
            <a:avLst/>
          </a:prstGeom>
        </p:spPr>
      </p:pic>
      <p:pic>
        <p:nvPicPr>
          <p:cNvPr id="7" name="图片 86" descr="核心交换机.png"/>
          <p:cNvPicPr>
            <a:picLocks noChangeAspect="1"/>
          </p:cNvPicPr>
          <p:nvPr/>
        </p:nvPicPr>
        <p:blipFill>
          <a:blip r:embed="rId4" cstate="print"/>
          <a:stretch>
            <a:fillRect/>
          </a:stretch>
        </p:blipFill>
        <p:spPr bwMode="gray">
          <a:xfrm>
            <a:off x="2524662" y="3661480"/>
            <a:ext cx="446281" cy="365139"/>
          </a:xfrm>
          <a:prstGeom prst="rect">
            <a:avLst/>
          </a:prstGeom>
        </p:spPr>
      </p:pic>
      <p:sp>
        <p:nvSpPr>
          <p:cNvPr id="8" name="文本框 7"/>
          <p:cNvSpPr txBox="1"/>
          <p:nvPr/>
        </p:nvSpPr>
        <p:spPr bwMode="gray">
          <a:xfrm>
            <a:off x="4450857" y="3705549"/>
            <a:ext cx="386644" cy="276999"/>
          </a:xfrm>
          <a:prstGeom prst="rect">
            <a:avLst/>
          </a:prstGeom>
          <a:noFill/>
        </p:spPr>
        <p:txBody>
          <a:bodyPr wrap="none" rtlCol="0">
            <a:spAutoFit/>
          </a:bodyPr>
          <a:lstStyle/>
          <a:p>
            <a:pPr fontAlgn="ctr"/>
            <a:r>
              <a:rPr lang="en-US" sz="1200" b="1" dirty="0">
                <a:latin typeface="Huawei Sans" panose="020C0503030203020204" pitchFamily="34" charset="0"/>
                <a:cs typeface="Huawei Sans" panose="020C0503030203020204" pitchFamily="34" charset="0"/>
              </a:rPr>
              <a:t>AC</a:t>
            </a:r>
            <a:endParaRPr lang="en-US" altLang="zh-CN" sz="1200" b="1" dirty="0">
              <a:latin typeface="Huawei Sans" panose="020C0503030203020204" pitchFamily="34" charset="0"/>
              <a:cs typeface="Huawei Sans" panose="020C0503030203020204" pitchFamily="34" charset="0"/>
            </a:endParaRPr>
          </a:p>
        </p:txBody>
      </p:sp>
      <p:cxnSp>
        <p:nvCxnSpPr>
          <p:cNvPr id="17" name="直接连接符 16"/>
          <p:cNvCxnSpPr>
            <a:cxnSpLocks/>
            <a:endCxn id="9" idx="3"/>
          </p:cNvCxnSpPr>
          <p:nvPr/>
        </p:nvCxnSpPr>
        <p:spPr bwMode="gray">
          <a:xfrm flipH="1" flipV="1">
            <a:off x="1562200" y="3844048"/>
            <a:ext cx="956268"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105" descr="AP.png"/>
          <p:cNvPicPr>
            <a:picLocks noChangeAspect="1"/>
          </p:cNvPicPr>
          <p:nvPr/>
        </p:nvPicPr>
        <p:blipFill>
          <a:blip r:embed="rId5" cstate="print"/>
          <a:stretch>
            <a:fillRect/>
          </a:stretch>
        </p:blipFill>
        <p:spPr bwMode="gray">
          <a:xfrm>
            <a:off x="2515889" y="4799580"/>
            <a:ext cx="405710" cy="331945"/>
          </a:xfrm>
          <a:prstGeom prst="rect">
            <a:avLst/>
          </a:prstGeom>
        </p:spPr>
      </p:pic>
      <p:sp>
        <p:nvSpPr>
          <p:cNvPr id="23" name="Freeform 159"/>
          <p:cNvSpPr/>
          <p:nvPr/>
        </p:nvSpPr>
        <p:spPr bwMode="gray">
          <a:xfrm flipH="1">
            <a:off x="2155509" y="2368579"/>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cs typeface="Huawei Sans" panose="020C0503030203020204" pitchFamily="34" charset="0"/>
            </a:endParaRPr>
          </a:p>
        </p:txBody>
      </p:sp>
      <p:sp>
        <p:nvSpPr>
          <p:cNvPr id="24" name="文本框 23"/>
          <p:cNvSpPr txBox="1"/>
          <p:nvPr/>
        </p:nvSpPr>
        <p:spPr bwMode="gray">
          <a:xfrm>
            <a:off x="2337493" y="2446422"/>
            <a:ext cx="1169365" cy="523220"/>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cs typeface="Huawei Sans" panose="020C0503030203020204" pitchFamily="34" charset="0"/>
              </a:rPr>
              <a:t>Campus network</a:t>
            </a:r>
          </a:p>
        </p:txBody>
      </p:sp>
      <p:sp>
        <p:nvSpPr>
          <p:cNvPr id="25" name="文本框 24"/>
          <p:cNvSpPr txBox="1"/>
          <p:nvPr/>
        </p:nvSpPr>
        <p:spPr bwMode="gray">
          <a:xfrm>
            <a:off x="2101038" y="4854526"/>
            <a:ext cx="383438" cy="276999"/>
          </a:xfrm>
          <a:prstGeom prst="rect">
            <a:avLst/>
          </a:prstGeom>
          <a:noFill/>
        </p:spPr>
        <p:txBody>
          <a:bodyPr wrap="none" rtlCol="0">
            <a:spAutoFit/>
          </a:bodyPr>
          <a:lstStyle/>
          <a:p>
            <a:pPr fontAlgn="ctr"/>
            <a:r>
              <a:rPr lang="en-US" sz="1200" b="1" dirty="0">
                <a:latin typeface="Huawei Sans" panose="020C0503030203020204" pitchFamily="34" charset="0"/>
                <a:cs typeface="Huawei Sans" panose="020C0503030203020204" pitchFamily="34" charset="0"/>
              </a:rPr>
              <a:t>AP</a:t>
            </a:r>
            <a:endParaRPr lang="en-US" altLang="zh-CN" sz="1200" b="1" dirty="0">
              <a:latin typeface="Huawei Sans" panose="020C0503030203020204" pitchFamily="34" charset="0"/>
              <a:cs typeface="Huawei Sans" panose="020C0503030203020204" pitchFamily="34" charset="0"/>
            </a:endParaRPr>
          </a:p>
        </p:txBody>
      </p:sp>
      <p:pic>
        <p:nvPicPr>
          <p:cNvPr id="27" name="图片 14" descr="日志告警服务器-蓝.png"/>
          <p:cNvPicPr>
            <a:picLocks noChangeAspect="1"/>
          </p:cNvPicPr>
          <p:nvPr/>
        </p:nvPicPr>
        <p:blipFill>
          <a:blip r:embed="rId6" cstate="print"/>
          <a:stretch>
            <a:fillRect/>
          </a:stretch>
        </p:blipFill>
        <p:spPr bwMode="gray">
          <a:xfrm>
            <a:off x="2516091" y="5979633"/>
            <a:ext cx="405415" cy="253150"/>
          </a:xfrm>
          <a:prstGeom prst="rect">
            <a:avLst/>
          </a:prstGeom>
        </p:spPr>
      </p:pic>
      <p:pic>
        <p:nvPicPr>
          <p:cNvPr id="28" name="图片 158" descr="SAN网络-蓝.png"/>
          <p:cNvPicPr>
            <a:picLocks noChangeAspect="1"/>
          </p:cNvPicPr>
          <p:nvPr/>
        </p:nvPicPr>
        <p:blipFill>
          <a:blip r:embed="rId7" cstate="print"/>
          <a:stretch>
            <a:fillRect/>
          </a:stretch>
        </p:blipFill>
        <p:spPr bwMode="gray">
          <a:xfrm>
            <a:off x="3233602" y="5956522"/>
            <a:ext cx="182733" cy="299373"/>
          </a:xfrm>
          <a:prstGeom prst="rect">
            <a:avLst/>
          </a:prstGeom>
        </p:spPr>
      </p:pic>
      <p:pic>
        <p:nvPicPr>
          <p:cNvPr id="29" name="图片 157" descr="故障链路.png"/>
          <p:cNvPicPr>
            <a:picLocks noChangeAspect="1"/>
          </p:cNvPicPr>
          <p:nvPr/>
        </p:nvPicPr>
        <p:blipFill>
          <a:blip r:embed="rId8" cstate="print"/>
          <a:stretch>
            <a:fillRect/>
          </a:stretch>
        </p:blipFill>
        <p:spPr bwMode="gray">
          <a:xfrm>
            <a:off x="1868698" y="5981196"/>
            <a:ext cx="335297" cy="250025"/>
          </a:xfrm>
          <a:prstGeom prst="rect">
            <a:avLst/>
          </a:prstGeom>
        </p:spPr>
      </p:pic>
      <p:grpSp>
        <p:nvGrpSpPr>
          <p:cNvPr id="10" name="组合 9">
            <a:extLst>
              <a:ext uri="{FF2B5EF4-FFF2-40B4-BE49-F238E27FC236}">
                <a16:creationId xmlns:a16="http://schemas.microsoft.com/office/drawing/2014/main" id="{D29201DC-508A-46C5-9B05-2FF2EAD55371}"/>
              </a:ext>
            </a:extLst>
          </p:cNvPr>
          <p:cNvGrpSpPr/>
          <p:nvPr/>
        </p:nvGrpSpPr>
        <p:grpSpPr bwMode="gray">
          <a:xfrm>
            <a:off x="524602" y="3441277"/>
            <a:ext cx="1037598" cy="805542"/>
            <a:chOff x="660528" y="3505200"/>
            <a:chExt cx="1037598" cy="805542"/>
          </a:xfrm>
        </p:grpSpPr>
        <p:sp>
          <p:nvSpPr>
            <p:cNvPr id="9" name="矩形: 圆角 8">
              <a:extLst>
                <a:ext uri="{FF2B5EF4-FFF2-40B4-BE49-F238E27FC236}">
                  <a16:creationId xmlns:a16="http://schemas.microsoft.com/office/drawing/2014/main" id="{42A4E935-AF58-4824-B537-AC739379FA60}"/>
                </a:ext>
              </a:extLst>
            </p:cNvPr>
            <p:cNvSpPr/>
            <p:nvPr/>
          </p:nvSpPr>
          <p:spPr bwMode="gray">
            <a:xfrm>
              <a:off x="660528" y="3505200"/>
              <a:ext cx="1037598" cy="805542"/>
            </a:xfrm>
            <a:prstGeom prst="roundRect">
              <a:avLst>
                <a:gd name="adj" fmla="val 7208"/>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pic>
          <p:nvPicPr>
            <p:cNvPr id="31" name="图片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703524" y="3637498"/>
              <a:ext cx="951607" cy="540946"/>
            </a:xfrm>
            <a:prstGeom prst="rect">
              <a:avLst/>
            </a:prstGeom>
          </p:spPr>
        </p:pic>
      </p:grpSp>
      <p:grpSp>
        <p:nvGrpSpPr>
          <p:cNvPr id="32" name="组合 758"/>
          <p:cNvGrpSpPr/>
          <p:nvPr/>
        </p:nvGrpSpPr>
        <p:grpSpPr bwMode="gray">
          <a:xfrm flipV="1">
            <a:off x="2564949" y="5255620"/>
            <a:ext cx="296447" cy="251039"/>
            <a:chOff x="7440613" y="4868863"/>
            <a:chExt cx="1019175" cy="828675"/>
          </a:xfrm>
          <a:solidFill>
            <a:schemeClr val="bg1">
              <a:lumMod val="50000"/>
            </a:schemeClr>
          </a:solidFill>
        </p:grpSpPr>
        <p:sp>
          <p:nvSpPr>
            <p:cNvPr id="3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cs typeface="Huawei Sans" panose="020C0503030203020204" pitchFamily="34" charset="0"/>
              </a:endParaRPr>
            </a:p>
          </p:txBody>
        </p:sp>
        <p:sp>
          <p:nvSpPr>
            <p:cNvPr id="3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cs typeface="Huawei Sans" panose="020C0503030203020204" pitchFamily="34" charset="0"/>
              </a:endParaRPr>
            </a:p>
          </p:txBody>
        </p:sp>
      </p:grpSp>
      <p:sp>
        <p:nvSpPr>
          <p:cNvPr id="36" name="矩形 35"/>
          <p:cNvSpPr/>
          <p:nvPr/>
        </p:nvSpPr>
        <p:spPr bwMode="gray">
          <a:xfrm>
            <a:off x="5049546" y="2247814"/>
            <a:ext cx="6742403" cy="4016484"/>
          </a:xfrm>
          <a:prstGeom prst="rect">
            <a:avLst/>
          </a:prstGeom>
        </p:spPr>
        <p:txBody>
          <a:bodyPr wrap="square">
            <a:spAutoFit/>
          </a:bodyPr>
          <a:lstStyle/>
          <a:p>
            <a:pPr fontAlgn="ctr">
              <a:lnSpc>
                <a:spcPts val="2400"/>
              </a:lnSpc>
              <a:spcAft>
                <a:spcPts val="600"/>
              </a:spcAft>
            </a:pPr>
            <a:r>
              <a:rPr lang="en-US" sz="1400" dirty="0">
                <a:latin typeface="Huawei Sans" panose="020C0503030203020204" pitchFamily="34" charset="0"/>
                <a:cs typeface="Huawei Sans" panose="020C0503030203020204" pitchFamily="34" charset="0"/>
              </a:rPr>
              <a:t>NAC and AAA work together to implement access authentication.</a:t>
            </a:r>
          </a:p>
          <a:p>
            <a:pPr marL="285750" indent="-285750" fontAlgn="ctr">
              <a:lnSpc>
                <a:spcPts val="2400"/>
              </a:lnSpc>
              <a:spcAft>
                <a:spcPts val="600"/>
              </a:spcAft>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NAC:</a:t>
            </a:r>
            <a:endParaRPr lang="en-US" altLang="zh-CN" sz="1400" dirty="0">
              <a:latin typeface="Huawei Sans" panose="020C0503030203020204" pitchFamily="34" charset="0"/>
              <a:cs typeface="Huawei Sans" panose="020C0503030203020204" pitchFamily="34" charset="0"/>
            </a:endParaRPr>
          </a:p>
          <a:p>
            <a:pPr marL="628650" lvl="1" indent="-333375" defTabSz="914034" fontAlgn="ctr">
              <a:lnSpc>
                <a:spcPts val="2400"/>
              </a:lnSpc>
              <a:spcAft>
                <a:spcPts val="600"/>
              </a:spcAft>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rPr>
              <a:t>Enables interaction between users and access devices.</a:t>
            </a:r>
            <a:endParaRPr lang="en-US" altLang="zh-CN" sz="1400" dirty="0">
              <a:latin typeface="Huawei Sans" panose="020C0503030203020204" pitchFamily="34" charset="0"/>
              <a:ea typeface="方正兰亭黑简体" panose="02000000000000000000" pitchFamily="2" charset="-122"/>
            </a:endParaRPr>
          </a:p>
          <a:p>
            <a:pPr marL="628650" lvl="1" indent="-333375" defTabSz="914034" fontAlgn="ctr">
              <a:lnSpc>
                <a:spcPts val="2400"/>
              </a:lnSpc>
              <a:spcAft>
                <a:spcPts val="600"/>
              </a:spcAft>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rPr>
              <a:t>Controls users' access modes (802.1X, MAC address authentication, or Portal authentication), access parameters, and timers.</a:t>
            </a:r>
            <a:endParaRPr lang="en-US" altLang="zh-CN" sz="1400" dirty="0">
              <a:latin typeface="Huawei Sans" panose="020C0503030203020204" pitchFamily="34" charset="0"/>
              <a:ea typeface="方正兰亭黑简体" panose="02000000000000000000" pitchFamily="2" charset="-122"/>
            </a:endParaRPr>
          </a:p>
          <a:p>
            <a:pPr marL="628650" lvl="1" indent="-333375" defTabSz="914034" fontAlgn="ctr">
              <a:lnSpc>
                <a:spcPts val="2400"/>
              </a:lnSpc>
              <a:spcAft>
                <a:spcPts val="600"/>
              </a:spcAft>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rPr>
              <a:t>Ensures secure and </a:t>
            </a:r>
            <a:r>
              <a:rPr lang="en-US" sz="1400" dirty="0">
                <a:latin typeface="Huawei Sans" panose="020C0503030203020204" pitchFamily="34" charset="0"/>
                <a:cs typeface="Huawei Sans" panose="020C0503030203020204" pitchFamily="34" charset="0"/>
              </a:rPr>
              <a:t>stable connections between authorized users and access devices.</a:t>
            </a:r>
          </a:p>
          <a:p>
            <a:pPr marL="285750" indent="-285750" fontAlgn="ctr">
              <a:lnSpc>
                <a:spcPts val="2400"/>
              </a:lnSpc>
              <a:spcAft>
                <a:spcPts val="600"/>
              </a:spcAft>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AAA:</a:t>
            </a:r>
            <a:endParaRPr lang="en-US" altLang="zh-CN" sz="1400" dirty="0">
              <a:latin typeface="Huawei Sans" panose="020C0503030203020204" pitchFamily="34" charset="0"/>
              <a:cs typeface="Huawei Sans" panose="020C0503030203020204" pitchFamily="34" charset="0"/>
            </a:endParaRPr>
          </a:p>
          <a:p>
            <a:pPr marL="628650" lvl="1" indent="-333375" defTabSz="914034" fontAlgn="ctr">
              <a:lnSpc>
                <a:spcPts val="2400"/>
              </a:lnSpc>
              <a:spcAft>
                <a:spcPts val="600"/>
              </a:spcAft>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rPr>
              <a:t>Enables interaction between access devices and authentication servers.</a:t>
            </a:r>
            <a:endParaRPr lang="en-US" altLang="zh-CN" sz="1400" dirty="0">
              <a:latin typeface="Huawei Sans" panose="020C0503030203020204" pitchFamily="34" charset="0"/>
              <a:ea typeface="方正兰亭黑简体" panose="02000000000000000000" pitchFamily="2" charset="-122"/>
            </a:endParaRPr>
          </a:p>
          <a:p>
            <a:pPr marL="628650" lvl="1" indent="-333375" defTabSz="914034" fontAlgn="ctr">
              <a:lnSpc>
                <a:spcPts val="2400"/>
              </a:lnSpc>
              <a:spcAft>
                <a:spcPts val="600"/>
              </a:spcAft>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rPr>
              <a:t>Controls the access rights of access users through authentication, authorization</a:t>
            </a:r>
            <a:r>
              <a:rPr lang="en-US" sz="1400" dirty="0">
                <a:latin typeface="Huawei Sans" panose="020C0503030203020204" pitchFamily="34" charset="0"/>
                <a:cs typeface="Huawei Sans" panose="020C0503030203020204" pitchFamily="34" charset="0"/>
              </a:rPr>
              <a:t>, and accounting.</a:t>
            </a:r>
          </a:p>
        </p:txBody>
      </p:sp>
    </p:spTree>
    <p:extLst>
      <p:ext uri="{BB962C8B-B14F-4D97-AF65-F5344CB8AC3E}">
        <p14:creationId xmlns:p14="http://schemas.microsoft.com/office/powerpoint/2010/main" val="6886130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bwMode="gray"/>
        <p:txBody>
          <a:bodyPr/>
          <a:lstStyle/>
          <a:p>
            <a:pPr algn="l" fontAlgn="ctr"/>
            <a:r>
              <a:rPr lang="en-US" sz="1600" dirty="0">
                <a:latin typeface="Huawei Sans" panose="020C0503030203020204" pitchFamily="34" charset="0"/>
              </a:rPr>
              <a:t>AAA can be implemented using multiple protocols. RADIUS is the most frequently used one in actual applications.</a:t>
            </a:r>
          </a:p>
          <a:p>
            <a:pPr algn="l" fontAlgn="ctr"/>
            <a:r>
              <a:rPr lang="en-US" sz="1600" dirty="0">
                <a:latin typeface="Huawei Sans" panose="020C0503030203020204" pitchFamily="34" charset="0"/>
              </a:rPr>
              <a:t>RADIUS is a distributed protocol that uses the client/server model, which protects a network from unauthorized access. It is often used in network environments that require high security and allow remote user access. </a:t>
            </a:r>
            <a:endParaRPr lang="en-US" altLang="zh-CN" sz="1600" dirty="0">
              <a:latin typeface="Huawei Sans" panose="020C0503030203020204" pitchFamily="34" charset="0"/>
            </a:endParaRPr>
          </a:p>
          <a:p>
            <a:pPr algn="l" fontAlgn="ctr"/>
            <a:r>
              <a:rPr lang="en-US" sz="1600" dirty="0">
                <a:latin typeface="Huawei Sans" panose="020C0503030203020204" pitchFamily="34" charset="0"/>
              </a:rPr>
              <a:t>RADIUS defines the UDP-based RADIUS packet format and transmission mechanism, and specifies UDP ports 1812 and 1813 respectively for authentication and accounting.</a:t>
            </a:r>
          </a:p>
          <a:p>
            <a:pPr algn="l" fontAlgn="ctr"/>
            <a:r>
              <a:rPr lang="en-US" sz="1600" dirty="0">
                <a:latin typeface="Huawei Sans" panose="020C0503030203020204" pitchFamily="34" charset="0"/>
              </a:rPr>
              <a:t>RADIUS has the following features:</a:t>
            </a:r>
          </a:p>
          <a:p>
            <a:pPr marL="628650" lvl="1" indent="-333375" fontAlgn="ctr"/>
            <a:r>
              <a:rPr lang="en-US" sz="1400" dirty="0">
                <a:latin typeface="Huawei Sans" panose="020C0503030203020204" pitchFamily="34" charset="0"/>
              </a:rPr>
              <a:t>Client/Server model</a:t>
            </a:r>
          </a:p>
          <a:p>
            <a:pPr marL="628650" lvl="1" indent="-333375" fontAlgn="ctr"/>
            <a:r>
              <a:rPr lang="en-US" sz="1400" dirty="0">
                <a:latin typeface="Huawei Sans" panose="020C0503030203020204" pitchFamily="34" charset="0"/>
              </a:rPr>
              <a:t>Secure message exchange mechanism</a:t>
            </a:r>
          </a:p>
          <a:p>
            <a:pPr marL="628650" lvl="1" indent="-333375" fontAlgn="ctr"/>
            <a:r>
              <a:rPr lang="en-US" sz="1400" dirty="0">
                <a:latin typeface="Huawei Sans" panose="020C0503030203020204" pitchFamily="34" charset="0"/>
              </a:rPr>
              <a:t>Fine scalability</a:t>
            </a:r>
          </a:p>
        </p:txBody>
      </p:sp>
      <p:sp>
        <p:nvSpPr>
          <p:cNvPr id="5" name="标题 4"/>
          <p:cNvSpPr>
            <a:spLocks noGrp="1"/>
          </p:cNvSpPr>
          <p:nvPr>
            <p:ph type="title"/>
          </p:nvPr>
        </p:nvSpPr>
        <p:spPr bwMode="gray"/>
        <p:txBody>
          <a:bodyPr/>
          <a:lstStyle/>
          <a:p>
            <a:pPr fontAlgn="ctr"/>
            <a:r>
              <a:rPr lang="en-US" dirty="0">
                <a:latin typeface="Huawei Sans" panose="020C0503030203020204" pitchFamily="34" charset="0"/>
              </a:rPr>
              <a:t>RADIUS Overview</a:t>
            </a:r>
          </a:p>
        </p:txBody>
      </p:sp>
      <p:cxnSp>
        <p:nvCxnSpPr>
          <p:cNvPr id="25" name="直接连接符 24"/>
          <p:cNvCxnSpPr/>
          <p:nvPr/>
        </p:nvCxnSpPr>
        <p:spPr bwMode="gray">
          <a:xfrm flipH="1">
            <a:off x="7035693" y="4274077"/>
            <a:ext cx="28064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a:off x="8439381" y="4135577"/>
            <a:ext cx="0" cy="1091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102" descr="AC-蓝.png"/>
          <p:cNvPicPr>
            <a:picLocks noChangeAspect="1"/>
          </p:cNvPicPr>
          <p:nvPr/>
        </p:nvPicPr>
        <p:blipFill>
          <a:blip r:embed="rId3" cstate="print"/>
          <a:stretch>
            <a:fillRect/>
          </a:stretch>
        </p:blipFill>
        <p:spPr bwMode="gray">
          <a:xfrm>
            <a:off x="9675241" y="4108105"/>
            <a:ext cx="405710" cy="331945"/>
          </a:xfrm>
          <a:prstGeom prst="rect">
            <a:avLst/>
          </a:prstGeom>
        </p:spPr>
      </p:pic>
      <p:pic>
        <p:nvPicPr>
          <p:cNvPr id="28" name="图片 86" descr="核心交换机.png"/>
          <p:cNvPicPr>
            <a:picLocks noChangeAspect="1"/>
          </p:cNvPicPr>
          <p:nvPr/>
        </p:nvPicPr>
        <p:blipFill>
          <a:blip r:embed="rId4" cstate="print"/>
          <a:stretch>
            <a:fillRect/>
          </a:stretch>
        </p:blipFill>
        <p:spPr bwMode="gray">
          <a:xfrm>
            <a:off x="8245659" y="4108105"/>
            <a:ext cx="405710" cy="331945"/>
          </a:xfrm>
          <a:prstGeom prst="rect">
            <a:avLst/>
          </a:prstGeom>
        </p:spPr>
      </p:pic>
      <p:sp>
        <p:nvSpPr>
          <p:cNvPr id="29" name="文本框 28"/>
          <p:cNvSpPr txBox="1"/>
          <p:nvPr/>
        </p:nvSpPr>
        <p:spPr bwMode="gray">
          <a:xfrm>
            <a:off x="10073421" y="4135577"/>
            <a:ext cx="386644" cy="276999"/>
          </a:xfrm>
          <a:prstGeom prst="rect">
            <a:avLst/>
          </a:prstGeom>
          <a:noFill/>
        </p:spPr>
        <p:txBody>
          <a:bodyPr wrap="none" rtlCol="0">
            <a:spAutoFit/>
          </a:bodyPr>
          <a:lstStyle/>
          <a:p>
            <a:pPr fontAlgn="ctr"/>
            <a:r>
              <a:rPr lang="en-US" sz="1200" b="1" dirty="0">
                <a:latin typeface="Huawei Sans" panose="020C0503030203020204" pitchFamily="34" charset="0"/>
              </a:rPr>
              <a:t>AC</a:t>
            </a:r>
            <a:endParaRPr lang="en-US" altLang="zh-CN" sz="1200" b="1" dirty="0">
              <a:latin typeface="Huawei Sans" panose="020C0503030203020204" pitchFamily="34" charset="0"/>
            </a:endParaRPr>
          </a:p>
        </p:txBody>
      </p:sp>
      <p:pic>
        <p:nvPicPr>
          <p:cNvPr id="31" name="图片 105" descr="AP.png"/>
          <p:cNvPicPr>
            <a:picLocks noChangeAspect="1"/>
          </p:cNvPicPr>
          <p:nvPr/>
        </p:nvPicPr>
        <p:blipFill>
          <a:blip r:embed="rId5" cstate="print"/>
          <a:stretch>
            <a:fillRect/>
          </a:stretch>
        </p:blipFill>
        <p:spPr bwMode="gray">
          <a:xfrm>
            <a:off x="8216601" y="5131120"/>
            <a:ext cx="405710" cy="331945"/>
          </a:xfrm>
          <a:prstGeom prst="rect">
            <a:avLst/>
          </a:prstGeom>
        </p:spPr>
      </p:pic>
      <p:sp>
        <p:nvSpPr>
          <p:cNvPr id="32" name="文本框 31"/>
          <p:cNvSpPr txBox="1"/>
          <p:nvPr/>
        </p:nvSpPr>
        <p:spPr bwMode="gray">
          <a:xfrm>
            <a:off x="7801750" y="5186066"/>
            <a:ext cx="383438" cy="276999"/>
          </a:xfrm>
          <a:prstGeom prst="rect">
            <a:avLst/>
          </a:prstGeom>
          <a:noFill/>
        </p:spPr>
        <p:txBody>
          <a:bodyPr wrap="none" rtlCol="0">
            <a:spAutoFit/>
          </a:bodyPr>
          <a:lstStyle/>
          <a:p>
            <a:pPr fontAlgn="ctr"/>
            <a:r>
              <a:rPr lang="en-US" sz="1200" b="1" dirty="0">
                <a:latin typeface="Huawei Sans" panose="020C0503030203020204" pitchFamily="34" charset="0"/>
              </a:rPr>
              <a:t>AP</a:t>
            </a:r>
            <a:endParaRPr lang="en-US" altLang="zh-CN" sz="1200" b="1" dirty="0">
              <a:latin typeface="Huawei Sans" panose="020C0503030203020204" pitchFamily="34" charset="0"/>
            </a:endParaRPr>
          </a:p>
        </p:txBody>
      </p:sp>
      <p:pic>
        <p:nvPicPr>
          <p:cNvPr id="33" name="图片 14" descr="日志告警服务器-蓝.png"/>
          <p:cNvPicPr>
            <a:picLocks noChangeAspect="1"/>
          </p:cNvPicPr>
          <p:nvPr/>
        </p:nvPicPr>
        <p:blipFill>
          <a:blip r:embed="rId6" cstate="print"/>
          <a:stretch>
            <a:fillRect/>
          </a:stretch>
        </p:blipFill>
        <p:spPr bwMode="gray">
          <a:xfrm>
            <a:off x="8216803" y="5905992"/>
            <a:ext cx="405415" cy="253150"/>
          </a:xfrm>
          <a:prstGeom prst="rect">
            <a:avLst/>
          </a:prstGeom>
        </p:spPr>
      </p:pic>
      <p:pic>
        <p:nvPicPr>
          <p:cNvPr id="34" name="图片 158" descr="SAN网络-蓝.png"/>
          <p:cNvPicPr>
            <a:picLocks noChangeAspect="1"/>
          </p:cNvPicPr>
          <p:nvPr/>
        </p:nvPicPr>
        <p:blipFill>
          <a:blip r:embed="rId7" cstate="print"/>
          <a:stretch>
            <a:fillRect/>
          </a:stretch>
        </p:blipFill>
        <p:spPr bwMode="gray">
          <a:xfrm>
            <a:off x="8934314" y="5882881"/>
            <a:ext cx="182733" cy="299373"/>
          </a:xfrm>
          <a:prstGeom prst="rect">
            <a:avLst/>
          </a:prstGeom>
        </p:spPr>
      </p:pic>
      <p:pic>
        <p:nvPicPr>
          <p:cNvPr id="35" name="图片 157" descr="故障链路.png"/>
          <p:cNvPicPr>
            <a:picLocks noChangeAspect="1"/>
          </p:cNvPicPr>
          <p:nvPr/>
        </p:nvPicPr>
        <p:blipFill>
          <a:blip r:embed="rId8" cstate="print"/>
          <a:stretch>
            <a:fillRect/>
          </a:stretch>
        </p:blipFill>
        <p:spPr bwMode="gray">
          <a:xfrm>
            <a:off x="7569410" y="5907555"/>
            <a:ext cx="335297" cy="250025"/>
          </a:xfrm>
          <a:prstGeom prst="rect">
            <a:avLst/>
          </a:prstGeom>
        </p:spPr>
      </p:pic>
      <p:grpSp>
        <p:nvGrpSpPr>
          <p:cNvPr id="37" name="组合 758"/>
          <p:cNvGrpSpPr/>
          <p:nvPr/>
        </p:nvGrpSpPr>
        <p:grpSpPr bwMode="gray">
          <a:xfrm flipV="1">
            <a:off x="8291386" y="5564424"/>
            <a:ext cx="244997" cy="207470"/>
            <a:chOff x="7440613" y="4868863"/>
            <a:chExt cx="1019175" cy="828675"/>
          </a:xfrm>
          <a:solidFill>
            <a:schemeClr val="bg1">
              <a:lumMod val="50000"/>
            </a:schemeClr>
          </a:solidFill>
        </p:grpSpPr>
        <p:sp>
          <p:nvSpPr>
            <p:cNvPr id="3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sp>
          <p:nvSpPr>
            <p:cNvPr id="3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微软雅黑" panose="020B0503020204020204" pitchFamily="34" charset="-122"/>
              </a:endParaRPr>
            </a:p>
          </p:txBody>
        </p:sp>
      </p:grpSp>
      <p:sp>
        <p:nvSpPr>
          <p:cNvPr id="43" name="等腰三角形 42"/>
          <p:cNvSpPr/>
          <p:nvPr/>
        </p:nvSpPr>
        <p:spPr bwMode="gray">
          <a:xfrm flipV="1">
            <a:off x="6671799" y="3890691"/>
            <a:ext cx="363894" cy="165972"/>
          </a:xfrm>
          <a:prstGeom prst="triangle">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FFFFFF"/>
              </a:solidFill>
              <a:latin typeface="Huawei Sans" panose="020C0503030203020204" pitchFamily="34" charset="0"/>
              <a:ea typeface="方正兰亭黑简体" panose="02000000000000000000" pitchFamily="2" charset="-122"/>
            </a:endParaRPr>
          </a:p>
        </p:txBody>
      </p:sp>
      <p:pic>
        <p:nvPicPr>
          <p:cNvPr id="44" name="图片 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6404823" y="4113533"/>
            <a:ext cx="951607" cy="540946"/>
          </a:xfrm>
          <a:prstGeom prst="rect">
            <a:avLst/>
          </a:prstGeom>
        </p:spPr>
      </p:pic>
      <p:sp>
        <p:nvSpPr>
          <p:cNvPr id="46" name="等腰三角形 45"/>
          <p:cNvSpPr/>
          <p:nvPr/>
        </p:nvSpPr>
        <p:spPr bwMode="gray">
          <a:xfrm flipV="1">
            <a:off x="9717057" y="3890691"/>
            <a:ext cx="363894" cy="165972"/>
          </a:xfrm>
          <a:prstGeom prst="triangle">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FFFFFF"/>
              </a:solidFill>
              <a:latin typeface="Huawei Sans" panose="020C0503030203020204" pitchFamily="34" charset="0"/>
              <a:ea typeface="方正兰亭黑简体" panose="02000000000000000000" pitchFamily="2" charset="-122"/>
            </a:endParaRPr>
          </a:p>
        </p:txBody>
      </p:sp>
      <p:cxnSp>
        <p:nvCxnSpPr>
          <p:cNvPr id="48" name="直接箭头连接符 47"/>
          <p:cNvCxnSpPr/>
          <p:nvPr/>
        </p:nvCxnSpPr>
        <p:spPr bwMode="gray">
          <a:xfrm>
            <a:off x="7247208" y="3836393"/>
            <a:ext cx="2188635"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7126118" y="3090923"/>
            <a:ext cx="2309725" cy="738664"/>
          </a:xfrm>
          <a:prstGeom prst="rect">
            <a:avLst/>
          </a:prstGeom>
          <a:noFill/>
        </p:spPr>
        <p:txBody>
          <a:bodyPr wrap="square" rtlCol="0">
            <a:spAutoFit/>
          </a:bodyPr>
          <a:lstStyle/>
          <a:p>
            <a:pPr algn="ctr" fontAlgn="ctr"/>
            <a:r>
              <a:rPr lang="en-US" sz="1400" dirty="0">
                <a:solidFill>
                  <a:srgbClr val="00B0F0"/>
                </a:solidFill>
                <a:latin typeface="Huawei Sans" panose="020C0503030203020204" pitchFamily="34" charset="0"/>
              </a:rPr>
              <a:t>Exchange RADIUS packets to implement the AAA function.</a:t>
            </a:r>
          </a:p>
        </p:txBody>
      </p:sp>
      <p:sp>
        <p:nvSpPr>
          <p:cNvPr id="51" name="文本框 50"/>
          <p:cNvSpPr txBox="1"/>
          <p:nvPr/>
        </p:nvSpPr>
        <p:spPr bwMode="gray">
          <a:xfrm>
            <a:off x="9130217" y="5888189"/>
            <a:ext cx="856325" cy="276999"/>
          </a:xfrm>
          <a:prstGeom prst="rect">
            <a:avLst/>
          </a:prstGeom>
          <a:noFill/>
        </p:spPr>
        <p:txBody>
          <a:bodyPr wrap="none" rtlCol="0">
            <a:spAutoFit/>
          </a:bodyPr>
          <a:lstStyle/>
          <a:p>
            <a:pPr fontAlgn="ctr"/>
            <a:r>
              <a:rPr lang="en-US" sz="1200" dirty="0">
                <a:latin typeface="Huawei Sans" panose="020C0503030203020204" pitchFamily="34" charset="0"/>
              </a:rPr>
              <a:t>End users</a:t>
            </a:r>
          </a:p>
        </p:txBody>
      </p:sp>
      <p:sp>
        <p:nvSpPr>
          <p:cNvPr id="53" name="圆角矩形 52"/>
          <p:cNvSpPr/>
          <p:nvPr/>
        </p:nvSpPr>
        <p:spPr bwMode="gray">
          <a:xfrm>
            <a:off x="9530327" y="3713451"/>
            <a:ext cx="1437807" cy="24588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400" dirty="0">
                <a:solidFill>
                  <a:srgbClr val="FFFFFF"/>
                </a:solidFill>
                <a:latin typeface="Huawei Sans" panose="020C0503030203020204" pitchFamily="34" charset="0"/>
              </a:rPr>
              <a:t>RADIUS client</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5755953" y="3713451"/>
            <a:ext cx="1437807" cy="24588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FFFFFF"/>
                </a:solidFill>
                <a:latin typeface="Huawei Sans" panose="020C0503030203020204" pitchFamily="34" charset="0"/>
              </a:rPr>
              <a:t>RADIUS server</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13149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9C69C2D9-8CB4-483F-A37C-5E6A90DEDB49}"/>
              </a:ext>
            </a:extLst>
          </p:cNvPr>
          <p:cNvSpPr>
            <a:spLocks noGrp="1"/>
          </p:cNvSpPr>
          <p:nvPr>
            <p:ph type="title"/>
          </p:nvPr>
        </p:nvSpPr>
        <p:spPr bwMode="gray"/>
        <p:txBody>
          <a:bodyPr/>
          <a:lstStyle/>
          <a:p>
            <a:pPr fontAlgn="ctr"/>
            <a:r>
              <a:rPr lang="en-US" dirty="0">
                <a:latin typeface="Huawei Sans" panose="020C0503030203020204" pitchFamily="34" charset="0"/>
              </a:rPr>
              <a:t>Huawei's Large-Scale WLAN Solution</a:t>
            </a:r>
          </a:p>
        </p:txBody>
      </p:sp>
      <p:grpSp>
        <p:nvGrpSpPr>
          <p:cNvPr id="7" name="组合 6">
            <a:extLst>
              <a:ext uri="{FF2B5EF4-FFF2-40B4-BE49-F238E27FC236}">
                <a16:creationId xmlns:a16="http://schemas.microsoft.com/office/drawing/2014/main" id="{BA90E680-A1DC-42B2-B37D-F3BAEA0EE953}"/>
              </a:ext>
            </a:extLst>
          </p:cNvPr>
          <p:cNvGrpSpPr/>
          <p:nvPr/>
        </p:nvGrpSpPr>
        <p:grpSpPr bwMode="gray">
          <a:xfrm>
            <a:off x="538554" y="1244650"/>
            <a:ext cx="5507003" cy="2520000"/>
            <a:chOff x="553091" y="1244650"/>
            <a:chExt cx="5400000" cy="2448000"/>
          </a:xfrm>
        </p:grpSpPr>
        <p:sp>
          <p:nvSpPr>
            <p:cNvPr id="11"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7E063A6A-40D1-4025-89C7-C6688F9CC753}"/>
                </a:ext>
              </a:extLst>
            </p:cNvPr>
            <p:cNvSpPr/>
            <p:nvPr/>
          </p:nvSpPr>
          <p:spPr bwMode="gray">
            <a:xfrm>
              <a:off x="553091" y="1244650"/>
              <a:ext cx="5400000" cy="2448000"/>
            </a:xfrm>
            <a:prstGeom prst="rect">
              <a:avLst/>
            </a:prstGeom>
            <a:solidFill>
              <a:srgbClr val="41A5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04000" rtlCol="0" anchor="ctr">
              <a:noAutofit/>
            </a:bodyPr>
            <a:lstStyle/>
            <a:p>
              <a:pPr algn="ctr" fontAlgn="ctr"/>
              <a:endParaRPr lang="en-US" altLang="zh-CN" sz="2000" dirty="0">
                <a:solidFill>
                  <a:schemeClr val="lt1">
                    <a:alpha val="80000"/>
                  </a:schemeClr>
                </a:solidFill>
                <a:latin typeface="Huawei Sans" panose="020C0503030203020204" pitchFamily="34" charset="0"/>
                <a:ea typeface="+mj-ea"/>
              </a:endParaRPr>
            </a:p>
          </p:txBody>
        </p:sp>
        <p:grpSp>
          <p:nvGrpSpPr>
            <p:cNvPr id="41" name="组合 46372">
              <a:extLst>
                <a:ext uri="{FF2B5EF4-FFF2-40B4-BE49-F238E27FC236}">
                  <a16:creationId xmlns:a16="http://schemas.microsoft.com/office/drawing/2014/main" id="{2CED2B5E-6461-46D5-BFB1-AF284068F90B}"/>
                </a:ext>
              </a:extLst>
            </p:cNvPr>
            <p:cNvGrpSpPr>
              <a:grpSpLocks/>
            </p:cNvGrpSpPr>
            <p:nvPr/>
          </p:nvGrpSpPr>
          <p:grpSpPr bwMode="gray">
            <a:xfrm>
              <a:off x="1023823" y="2047879"/>
              <a:ext cx="1048371" cy="841542"/>
              <a:chOff x="692150" y="2405063"/>
              <a:chExt cx="585788" cy="471488"/>
            </a:xfrm>
          </p:grpSpPr>
          <p:sp>
            <p:nvSpPr>
              <p:cNvPr id="42" name="Freeform 54">
                <a:extLst>
                  <a:ext uri="{FF2B5EF4-FFF2-40B4-BE49-F238E27FC236}">
                    <a16:creationId xmlns:a16="http://schemas.microsoft.com/office/drawing/2014/main" id="{D7648CEC-D1B2-4798-8855-D6F8D5117852}"/>
                  </a:ext>
                </a:extLst>
              </p:cNvPr>
              <p:cNvSpPr>
                <a:spLocks/>
              </p:cNvSpPr>
              <p:nvPr/>
            </p:nvSpPr>
            <p:spPr bwMode="gray">
              <a:xfrm>
                <a:off x="692150" y="2405063"/>
                <a:ext cx="585788" cy="471488"/>
              </a:xfrm>
              <a:custGeom>
                <a:avLst/>
                <a:gdLst>
                  <a:gd name="T0" fmla="*/ 2147483646 w 1398"/>
                  <a:gd name="T1" fmla="*/ 0 h 1123"/>
                  <a:gd name="T2" fmla="*/ 2147483646 w 1398"/>
                  <a:gd name="T3" fmla="*/ 0 h 1123"/>
                  <a:gd name="T4" fmla="*/ 2147483646 w 1398"/>
                  <a:gd name="T5" fmla="*/ 0 h 1123"/>
                  <a:gd name="T6" fmla="*/ 0 w 1398"/>
                  <a:gd name="T7" fmla="*/ 2147483646 h 1123"/>
                  <a:gd name="T8" fmla="*/ 0 w 1398"/>
                  <a:gd name="T9" fmla="*/ 2147483646 h 1123"/>
                  <a:gd name="T10" fmla="*/ 2147483646 w 1398"/>
                  <a:gd name="T11" fmla="*/ 2147483646 h 1123"/>
                  <a:gd name="T12" fmla="*/ 2147483646 w 1398"/>
                  <a:gd name="T13" fmla="*/ 2147483646 h 1123"/>
                  <a:gd name="T14" fmla="*/ 2147483646 w 1398"/>
                  <a:gd name="T15" fmla="*/ 2147483646 h 1123"/>
                  <a:gd name="T16" fmla="*/ 2147483646 w 1398"/>
                  <a:gd name="T17" fmla="*/ 2147483646 h 1123"/>
                  <a:gd name="T18" fmla="*/ 2147483646 w 1398"/>
                  <a:gd name="T19" fmla="*/ 2147483646 h 1123"/>
                  <a:gd name="T20" fmla="*/ 2147483646 w 1398"/>
                  <a:gd name="T21" fmla="*/ 2147483646 h 1123"/>
                  <a:gd name="T22" fmla="*/ 2147483646 w 1398"/>
                  <a:gd name="T23" fmla="*/ 2147483646 h 1123"/>
                  <a:gd name="T24" fmla="*/ 2147483646 w 1398"/>
                  <a:gd name="T25" fmla="*/ 2147483646 h 1123"/>
                  <a:gd name="T26" fmla="*/ 2147483646 w 1398"/>
                  <a:gd name="T27" fmla="*/ 2147483646 h 1123"/>
                  <a:gd name="T28" fmla="*/ 2147483646 w 1398"/>
                  <a:gd name="T29" fmla="*/ 2147483646 h 1123"/>
                  <a:gd name="T30" fmla="*/ 2147483646 w 1398"/>
                  <a:gd name="T31" fmla="*/ 2147483646 h 1123"/>
                  <a:gd name="T32" fmla="*/ 2147483646 w 1398"/>
                  <a:gd name="T33" fmla="*/ 2147483646 h 1123"/>
                  <a:gd name="T34" fmla="*/ 2147483646 w 1398"/>
                  <a:gd name="T35" fmla="*/ 2147483646 h 1123"/>
                  <a:gd name="T36" fmla="*/ 2147483646 w 1398"/>
                  <a:gd name="T37" fmla="*/ 2147483646 h 1123"/>
                  <a:gd name="T38" fmla="*/ 2147483646 w 1398"/>
                  <a:gd name="T39" fmla="*/ 2147483646 h 1123"/>
                  <a:gd name="T40" fmla="*/ 2147483646 w 1398"/>
                  <a:gd name="T41" fmla="*/ 2147483646 h 1123"/>
                  <a:gd name="T42" fmla="*/ 2147483646 w 1398"/>
                  <a:gd name="T43" fmla="*/ 2147483646 h 1123"/>
                  <a:gd name="T44" fmla="*/ 2147483646 w 1398"/>
                  <a:gd name="T45" fmla="*/ 2147483646 h 1123"/>
                  <a:gd name="T46" fmla="*/ 2147483646 w 1398"/>
                  <a:gd name="T47" fmla="*/ 0 h 1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98" h="1123">
                    <a:moveTo>
                      <a:pt x="1331" y="0"/>
                    </a:moveTo>
                    <a:lnTo>
                      <a:pt x="1331" y="0"/>
                    </a:lnTo>
                    <a:lnTo>
                      <a:pt x="68" y="0"/>
                    </a:lnTo>
                    <a:cubicBezTo>
                      <a:pt x="30" y="0"/>
                      <a:pt x="0" y="30"/>
                      <a:pt x="0" y="67"/>
                    </a:cubicBezTo>
                    <a:lnTo>
                      <a:pt x="0" y="1020"/>
                    </a:lnTo>
                    <a:cubicBezTo>
                      <a:pt x="0" y="1057"/>
                      <a:pt x="30" y="1087"/>
                      <a:pt x="68" y="1087"/>
                    </a:cubicBezTo>
                    <a:lnTo>
                      <a:pt x="872" y="1087"/>
                    </a:lnTo>
                    <a:cubicBezTo>
                      <a:pt x="884" y="1108"/>
                      <a:pt x="906" y="1123"/>
                      <a:pt x="932" y="1123"/>
                    </a:cubicBezTo>
                    <a:cubicBezTo>
                      <a:pt x="970" y="1123"/>
                      <a:pt x="1002" y="1092"/>
                      <a:pt x="1002" y="1053"/>
                    </a:cubicBezTo>
                    <a:cubicBezTo>
                      <a:pt x="1002" y="1015"/>
                      <a:pt x="970" y="984"/>
                      <a:pt x="932" y="984"/>
                    </a:cubicBezTo>
                    <a:cubicBezTo>
                      <a:pt x="905" y="984"/>
                      <a:pt x="883" y="999"/>
                      <a:pt x="871" y="1021"/>
                    </a:cubicBezTo>
                    <a:lnTo>
                      <a:pt x="67" y="1020"/>
                    </a:lnTo>
                    <a:lnTo>
                      <a:pt x="68" y="66"/>
                    </a:lnTo>
                    <a:lnTo>
                      <a:pt x="1332" y="67"/>
                    </a:lnTo>
                    <a:lnTo>
                      <a:pt x="1331" y="1021"/>
                    </a:lnTo>
                    <a:lnTo>
                      <a:pt x="1206" y="1021"/>
                    </a:lnTo>
                    <a:cubicBezTo>
                      <a:pt x="1194" y="999"/>
                      <a:pt x="1172" y="984"/>
                      <a:pt x="1145" y="984"/>
                    </a:cubicBezTo>
                    <a:cubicBezTo>
                      <a:pt x="1107" y="984"/>
                      <a:pt x="1076" y="1015"/>
                      <a:pt x="1076" y="1053"/>
                    </a:cubicBezTo>
                    <a:cubicBezTo>
                      <a:pt x="1076" y="1092"/>
                      <a:pt x="1107" y="1123"/>
                      <a:pt x="1145" y="1123"/>
                    </a:cubicBezTo>
                    <a:cubicBezTo>
                      <a:pt x="1171" y="1123"/>
                      <a:pt x="1193" y="1108"/>
                      <a:pt x="1205" y="1087"/>
                    </a:cubicBezTo>
                    <a:lnTo>
                      <a:pt x="1331" y="1087"/>
                    </a:lnTo>
                    <a:cubicBezTo>
                      <a:pt x="1368" y="1087"/>
                      <a:pt x="1398" y="1057"/>
                      <a:pt x="1398" y="1020"/>
                    </a:cubicBezTo>
                    <a:lnTo>
                      <a:pt x="1398" y="67"/>
                    </a:lnTo>
                    <a:cubicBezTo>
                      <a:pt x="1398" y="30"/>
                      <a:pt x="1368" y="0"/>
                      <a:pt x="1331" y="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3" name="Freeform 55">
                <a:extLst>
                  <a:ext uri="{FF2B5EF4-FFF2-40B4-BE49-F238E27FC236}">
                    <a16:creationId xmlns:a16="http://schemas.microsoft.com/office/drawing/2014/main" id="{4CEADFEA-243F-476E-9DFB-17235E2A20AF}"/>
                  </a:ext>
                </a:extLst>
              </p:cNvPr>
              <p:cNvSpPr>
                <a:spLocks noEditPoints="1"/>
              </p:cNvSpPr>
              <p:nvPr/>
            </p:nvSpPr>
            <p:spPr bwMode="gray">
              <a:xfrm>
                <a:off x="811213" y="2466976"/>
                <a:ext cx="349250" cy="160338"/>
              </a:xfrm>
              <a:custGeom>
                <a:avLst/>
                <a:gdLst>
                  <a:gd name="T0" fmla="*/ 2147483646 w 831"/>
                  <a:gd name="T1" fmla="*/ 2147483646 h 380"/>
                  <a:gd name="T2" fmla="*/ 2147483646 w 831"/>
                  <a:gd name="T3" fmla="*/ 2147483646 h 380"/>
                  <a:gd name="T4" fmla="*/ 2147483646 w 831"/>
                  <a:gd name="T5" fmla="*/ 2147483646 h 380"/>
                  <a:gd name="T6" fmla="*/ 2147483646 w 831"/>
                  <a:gd name="T7" fmla="*/ 2147483646 h 380"/>
                  <a:gd name="T8" fmla="*/ 2147483646 w 831"/>
                  <a:gd name="T9" fmla="*/ 2147483646 h 380"/>
                  <a:gd name="T10" fmla="*/ 2147483646 w 831"/>
                  <a:gd name="T11" fmla="*/ 2147483646 h 380"/>
                  <a:gd name="T12" fmla="*/ 2147483646 w 831"/>
                  <a:gd name="T13" fmla="*/ 2147483646 h 380"/>
                  <a:gd name="T14" fmla="*/ 2147483646 w 831"/>
                  <a:gd name="T15" fmla="*/ 2147483646 h 380"/>
                  <a:gd name="T16" fmla="*/ 2147483646 w 831"/>
                  <a:gd name="T17" fmla="*/ 2147483646 h 380"/>
                  <a:gd name="T18" fmla="*/ 2147483646 w 831"/>
                  <a:gd name="T19" fmla="*/ 0 h 380"/>
                  <a:gd name="T20" fmla="*/ 2147483646 w 831"/>
                  <a:gd name="T21" fmla="*/ 0 h 380"/>
                  <a:gd name="T22" fmla="*/ 0 w 831"/>
                  <a:gd name="T23" fmla="*/ 2147483646 h 380"/>
                  <a:gd name="T24" fmla="*/ 0 w 831"/>
                  <a:gd name="T25" fmla="*/ 2147483646 h 380"/>
                  <a:gd name="T26" fmla="*/ 2147483646 w 831"/>
                  <a:gd name="T27" fmla="*/ 2147483646 h 380"/>
                  <a:gd name="T28" fmla="*/ 2147483646 w 831"/>
                  <a:gd name="T29" fmla="*/ 2147483646 h 380"/>
                  <a:gd name="T30" fmla="*/ 2147483646 w 831"/>
                  <a:gd name="T31" fmla="*/ 2147483646 h 3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31" h="380">
                    <a:moveTo>
                      <a:pt x="791" y="340"/>
                    </a:moveTo>
                    <a:lnTo>
                      <a:pt x="791" y="340"/>
                    </a:lnTo>
                    <a:lnTo>
                      <a:pt x="40" y="340"/>
                    </a:lnTo>
                    <a:lnTo>
                      <a:pt x="40" y="40"/>
                    </a:lnTo>
                    <a:lnTo>
                      <a:pt x="791" y="40"/>
                    </a:lnTo>
                    <a:lnTo>
                      <a:pt x="791" y="340"/>
                    </a:lnTo>
                    <a:close/>
                    <a:moveTo>
                      <a:pt x="831" y="347"/>
                    </a:moveTo>
                    <a:lnTo>
                      <a:pt x="831" y="347"/>
                    </a:lnTo>
                    <a:lnTo>
                      <a:pt x="831" y="33"/>
                    </a:lnTo>
                    <a:cubicBezTo>
                      <a:pt x="831" y="15"/>
                      <a:pt x="816" y="0"/>
                      <a:pt x="798" y="0"/>
                    </a:cubicBezTo>
                    <a:lnTo>
                      <a:pt x="33" y="0"/>
                    </a:lnTo>
                    <a:cubicBezTo>
                      <a:pt x="15" y="0"/>
                      <a:pt x="0" y="15"/>
                      <a:pt x="0" y="33"/>
                    </a:cubicBezTo>
                    <a:lnTo>
                      <a:pt x="0" y="347"/>
                    </a:lnTo>
                    <a:cubicBezTo>
                      <a:pt x="0" y="365"/>
                      <a:pt x="15" y="380"/>
                      <a:pt x="33" y="380"/>
                    </a:cubicBezTo>
                    <a:lnTo>
                      <a:pt x="798" y="380"/>
                    </a:lnTo>
                    <a:cubicBezTo>
                      <a:pt x="816" y="380"/>
                      <a:pt x="831" y="365"/>
                      <a:pt x="831" y="34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4" name="Freeform 56">
                <a:extLst>
                  <a:ext uri="{FF2B5EF4-FFF2-40B4-BE49-F238E27FC236}">
                    <a16:creationId xmlns:a16="http://schemas.microsoft.com/office/drawing/2014/main" id="{A2F5513F-CA9C-4E01-BE36-9AD7FBE2BE45}"/>
                  </a:ext>
                </a:extLst>
              </p:cNvPr>
              <p:cNvSpPr>
                <a:spLocks/>
              </p:cNvSpPr>
              <p:nvPr/>
            </p:nvSpPr>
            <p:spPr bwMode="gray">
              <a:xfrm>
                <a:off x="820738" y="2676526"/>
                <a:ext cx="330200" cy="14288"/>
              </a:xfrm>
              <a:custGeom>
                <a:avLst/>
                <a:gdLst>
                  <a:gd name="T0" fmla="*/ 2147483646 w 787"/>
                  <a:gd name="T1" fmla="*/ 0 h 34"/>
                  <a:gd name="T2" fmla="*/ 2147483646 w 787"/>
                  <a:gd name="T3" fmla="*/ 0 h 34"/>
                  <a:gd name="T4" fmla="*/ 0 w 787"/>
                  <a:gd name="T5" fmla="*/ 0 h 34"/>
                  <a:gd name="T6" fmla="*/ 0 w 787"/>
                  <a:gd name="T7" fmla="*/ 2147483646 h 34"/>
                  <a:gd name="T8" fmla="*/ 2147483646 w 787"/>
                  <a:gd name="T9" fmla="*/ 2147483646 h 34"/>
                  <a:gd name="T10" fmla="*/ 2147483646 w 787"/>
                  <a:gd name="T11" fmla="*/ 0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7" h="34">
                    <a:moveTo>
                      <a:pt x="787" y="0"/>
                    </a:moveTo>
                    <a:lnTo>
                      <a:pt x="787" y="0"/>
                    </a:lnTo>
                    <a:lnTo>
                      <a:pt x="0" y="0"/>
                    </a:lnTo>
                    <a:lnTo>
                      <a:pt x="0" y="34"/>
                    </a:lnTo>
                    <a:lnTo>
                      <a:pt x="787" y="34"/>
                    </a:lnTo>
                    <a:lnTo>
                      <a:pt x="787"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5" name="Freeform 57">
                <a:extLst>
                  <a:ext uri="{FF2B5EF4-FFF2-40B4-BE49-F238E27FC236}">
                    <a16:creationId xmlns:a16="http://schemas.microsoft.com/office/drawing/2014/main" id="{83A1FAE7-E0D8-4D06-B27C-0B683954CC4F}"/>
                  </a:ext>
                </a:extLst>
              </p:cNvPr>
              <p:cNvSpPr>
                <a:spLocks/>
              </p:cNvSpPr>
              <p:nvPr/>
            </p:nvSpPr>
            <p:spPr bwMode="gray">
              <a:xfrm>
                <a:off x="779463" y="2735263"/>
                <a:ext cx="411163" cy="55563"/>
              </a:xfrm>
              <a:custGeom>
                <a:avLst/>
                <a:gdLst>
                  <a:gd name="T0" fmla="*/ 2147483646 w 979"/>
                  <a:gd name="T1" fmla="*/ 2147483646 h 131"/>
                  <a:gd name="T2" fmla="*/ 2147483646 w 979"/>
                  <a:gd name="T3" fmla="*/ 2147483646 h 131"/>
                  <a:gd name="T4" fmla="*/ 2147483646 w 979"/>
                  <a:gd name="T5" fmla="*/ 2147483646 h 131"/>
                  <a:gd name="T6" fmla="*/ 2147483646 w 979"/>
                  <a:gd name="T7" fmla="*/ 2147483646 h 131"/>
                  <a:gd name="T8" fmla="*/ 2147483646 w 979"/>
                  <a:gd name="T9" fmla="*/ 2147483646 h 131"/>
                  <a:gd name="T10" fmla="*/ 2147483646 w 979"/>
                  <a:gd name="T11" fmla="*/ 2147483646 h 131"/>
                  <a:gd name="T12" fmla="*/ 2147483646 w 979"/>
                  <a:gd name="T13" fmla="*/ 2147483646 h 131"/>
                  <a:gd name="T14" fmla="*/ 2147483646 w 979"/>
                  <a:gd name="T15" fmla="*/ 2147483646 h 131"/>
                  <a:gd name="T16" fmla="*/ 2147483646 w 979"/>
                  <a:gd name="T17" fmla="*/ 0 h 131"/>
                  <a:gd name="T18" fmla="*/ 0 w 979"/>
                  <a:gd name="T19" fmla="*/ 0 h 131"/>
                  <a:gd name="T20" fmla="*/ 0 w 979"/>
                  <a:gd name="T21" fmla="*/ 2147483646 h 131"/>
                  <a:gd name="T22" fmla="*/ 2147483646 w 979"/>
                  <a:gd name="T23" fmla="*/ 2147483646 h 131"/>
                  <a:gd name="T24" fmla="*/ 2147483646 w 979"/>
                  <a:gd name="T25" fmla="*/ 2147483646 h 131"/>
                  <a:gd name="T26" fmla="*/ 2147483646 w 979"/>
                  <a:gd name="T27" fmla="*/ 2147483646 h 131"/>
                  <a:gd name="T28" fmla="*/ 2147483646 w 979"/>
                  <a:gd name="T29" fmla="*/ 2147483646 h 131"/>
                  <a:gd name="T30" fmla="*/ 2147483646 w 979"/>
                  <a:gd name="T31" fmla="*/ 2147483646 h 131"/>
                  <a:gd name="T32" fmla="*/ 2147483646 w 979"/>
                  <a:gd name="T33" fmla="*/ 2147483646 h 131"/>
                  <a:gd name="T34" fmla="*/ 2147483646 w 979"/>
                  <a:gd name="T35" fmla="*/ 2147483646 h 131"/>
                  <a:gd name="T36" fmla="*/ 2147483646 w 979"/>
                  <a:gd name="T37" fmla="*/ 2147483646 h 131"/>
                  <a:gd name="T38" fmla="*/ 2147483646 w 979"/>
                  <a:gd name="T39" fmla="*/ 2147483646 h 131"/>
                  <a:gd name="T40" fmla="*/ 2147483646 w 979"/>
                  <a:gd name="T41" fmla="*/ 2147483646 h 131"/>
                  <a:gd name="T42" fmla="*/ 2147483646 w 979"/>
                  <a:gd name="T43" fmla="*/ 2147483646 h 1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79" h="131">
                    <a:moveTo>
                      <a:pt x="641" y="131"/>
                    </a:moveTo>
                    <a:lnTo>
                      <a:pt x="641" y="131"/>
                    </a:lnTo>
                    <a:lnTo>
                      <a:pt x="641" y="35"/>
                    </a:lnTo>
                    <a:lnTo>
                      <a:pt x="875" y="35"/>
                    </a:lnTo>
                    <a:lnTo>
                      <a:pt x="875" y="131"/>
                    </a:lnTo>
                    <a:lnTo>
                      <a:pt x="909" y="131"/>
                    </a:lnTo>
                    <a:lnTo>
                      <a:pt x="909" y="35"/>
                    </a:lnTo>
                    <a:lnTo>
                      <a:pt x="979" y="35"/>
                    </a:lnTo>
                    <a:lnTo>
                      <a:pt x="979" y="0"/>
                    </a:lnTo>
                    <a:lnTo>
                      <a:pt x="0" y="0"/>
                    </a:lnTo>
                    <a:lnTo>
                      <a:pt x="0" y="35"/>
                    </a:lnTo>
                    <a:lnTo>
                      <a:pt x="70" y="35"/>
                    </a:lnTo>
                    <a:lnTo>
                      <a:pt x="70" y="131"/>
                    </a:lnTo>
                    <a:lnTo>
                      <a:pt x="104" y="131"/>
                    </a:lnTo>
                    <a:lnTo>
                      <a:pt x="104" y="35"/>
                    </a:lnTo>
                    <a:lnTo>
                      <a:pt x="338" y="35"/>
                    </a:lnTo>
                    <a:lnTo>
                      <a:pt x="338" y="131"/>
                    </a:lnTo>
                    <a:lnTo>
                      <a:pt x="372" y="131"/>
                    </a:lnTo>
                    <a:lnTo>
                      <a:pt x="372" y="35"/>
                    </a:lnTo>
                    <a:lnTo>
                      <a:pt x="606" y="35"/>
                    </a:lnTo>
                    <a:lnTo>
                      <a:pt x="606" y="131"/>
                    </a:lnTo>
                    <a:lnTo>
                      <a:pt x="641" y="131"/>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6" name="Freeform 58">
                <a:extLst>
                  <a:ext uri="{FF2B5EF4-FFF2-40B4-BE49-F238E27FC236}">
                    <a16:creationId xmlns:a16="http://schemas.microsoft.com/office/drawing/2014/main" id="{23A26B8B-5F7D-498E-8BEF-D5E56DEE24AF}"/>
                  </a:ext>
                </a:extLst>
              </p:cNvPr>
              <p:cNvSpPr>
                <a:spLocks noEditPoints="1"/>
              </p:cNvSpPr>
              <p:nvPr/>
            </p:nvSpPr>
            <p:spPr bwMode="gray">
              <a:xfrm>
                <a:off x="869950" y="2517776"/>
                <a:ext cx="69850" cy="58738"/>
              </a:xfrm>
              <a:custGeom>
                <a:avLst/>
                <a:gdLst>
                  <a:gd name="T0" fmla="*/ 2147483646 w 167"/>
                  <a:gd name="T1" fmla="*/ 2147483646 h 139"/>
                  <a:gd name="T2" fmla="*/ 2147483646 w 167"/>
                  <a:gd name="T3" fmla="*/ 2147483646 h 139"/>
                  <a:gd name="T4" fmla="*/ 2147483646 w 167"/>
                  <a:gd name="T5" fmla="*/ 2147483646 h 139"/>
                  <a:gd name="T6" fmla="*/ 2147483646 w 167"/>
                  <a:gd name="T7" fmla="*/ 2147483646 h 139"/>
                  <a:gd name="T8" fmla="*/ 2147483646 w 167"/>
                  <a:gd name="T9" fmla="*/ 2147483646 h 139"/>
                  <a:gd name="T10" fmla="*/ 2147483646 w 167"/>
                  <a:gd name="T11" fmla="*/ 2147483646 h 139"/>
                  <a:gd name="T12" fmla="*/ 2147483646 w 167"/>
                  <a:gd name="T13" fmla="*/ 2147483646 h 139"/>
                  <a:gd name="T14" fmla="*/ 2147483646 w 167"/>
                  <a:gd name="T15" fmla="*/ 2147483646 h 139"/>
                  <a:gd name="T16" fmla="*/ 2147483646 w 167"/>
                  <a:gd name="T17" fmla="*/ 2147483646 h 139"/>
                  <a:gd name="T18" fmla="*/ 2147483646 w 167"/>
                  <a:gd name="T19" fmla="*/ 0 h 139"/>
                  <a:gd name="T20" fmla="*/ 2147483646 w 167"/>
                  <a:gd name="T21" fmla="*/ 0 h 139"/>
                  <a:gd name="T22" fmla="*/ 0 w 167"/>
                  <a:gd name="T23" fmla="*/ 0 h 139"/>
                  <a:gd name="T24" fmla="*/ 0 w 167"/>
                  <a:gd name="T25" fmla="*/ 2147483646 h 139"/>
                  <a:gd name="T26" fmla="*/ 2147483646 w 167"/>
                  <a:gd name="T27" fmla="*/ 2147483646 h 139"/>
                  <a:gd name="T28" fmla="*/ 2147483646 w 167"/>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7" h="139">
                    <a:moveTo>
                      <a:pt x="140" y="113"/>
                    </a:moveTo>
                    <a:lnTo>
                      <a:pt x="140" y="113"/>
                    </a:lnTo>
                    <a:lnTo>
                      <a:pt x="117" y="113"/>
                    </a:lnTo>
                    <a:cubicBezTo>
                      <a:pt x="110" y="102"/>
                      <a:pt x="97" y="95"/>
                      <a:pt x="84" y="95"/>
                    </a:cubicBezTo>
                    <a:cubicBezTo>
                      <a:pt x="70" y="95"/>
                      <a:pt x="58" y="102"/>
                      <a:pt x="51" y="113"/>
                    </a:cubicBezTo>
                    <a:lnTo>
                      <a:pt x="27" y="113"/>
                    </a:lnTo>
                    <a:lnTo>
                      <a:pt x="27" y="27"/>
                    </a:lnTo>
                    <a:lnTo>
                      <a:pt x="140" y="27"/>
                    </a:lnTo>
                    <a:lnTo>
                      <a:pt x="140" y="113"/>
                    </a:lnTo>
                    <a:close/>
                    <a:moveTo>
                      <a:pt x="167" y="0"/>
                    </a:moveTo>
                    <a:lnTo>
                      <a:pt x="167" y="0"/>
                    </a:lnTo>
                    <a:lnTo>
                      <a:pt x="0" y="0"/>
                    </a:lnTo>
                    <a:lnTo>
                      <a:pt x="0" y="139"/>
                    </a:lnTo>
                    <a:lnTo>
                      <a:pt x="167" y="139"/>
                    </a:lnTo>
                    <a:lnTo>
                      <a:pt x="167"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7" name="Freeform 59">
                <a:extLst>
                  <a:ext uri="{FF2B5EF4-FFF2-40B4-BE49-F238E27FC236}">
                    <a16:creationId xmlns:a16="http://schemas.microsoft.com/office/drawing/2014/main" id="{79482E9E-8ADF-444C-8213-B514E9279443}"/>
                  </a:ext>
                </a:extLst>
              </p:cNvPr>
              <p:cNvSpPr>
                <a:spLocks/>
              </p:cNvSpPr>
              <p:nvPr/>
            </p:nvSpPr>
            <p:spPr bwMode="gray">
              <a:xfrm>
                <a:off x="893763" y="2538413"/>
                <a:ext cx="20638" cy="19050"/>
              </a:xfrm>
              <a:custGeom>
                <a:avLst/>
                <a:gdLst>
                  <a:gd name="T0" fmla="*/ 2147483646 w 47"/>
                  <a:gd name="T1" fmla="*/ 2147483646 h 47"/>
                  <a:gd name="T2" fmla="*/ 2147483646 w 47"/>
                  <a:gd name="T3" fmla="*/ 2147483646 h 47"/>
                  <a:gd name="T4" fmla="*/ 2147483646 w 47"/>
                  <a:gd name="T5" fmla="*/ 0 h 47"/>
                  <a:gd name="T6" fmla="*/ 0 w 47"/>
                  <a:gd name="T7" fmla="*/ 2147483646 h 47"/>
                  <a:gd name="T8" fmla="*/ 2147483646 w 47"/>
                  <a:gd name="T9" fmla="*/ 2147483646 h 47"/>
                  <a:gd name="T10" fmla="*/ 2147483646 w 47"/>
                  <a:gd name="T11" fmla="*/ 2147483646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47">
                    <a:moveTo>
                      <a:pt x="47" y="24"/>
                    </a:moveTo>
                    <a:lnTo>
                      <a:pt x="47" y="24"/>
                    </a:lnTo>
                    <a:cubicBezTo>
                      <a:pt x="47" y="11"/>
                      <a:pt x="37" y="0"/>
                      <a:pt x="24" y="0"/>
                    </a:cubicBezTo>
                    <a:cubicBezTo>
                      <a:pt x="11" y="0"/>
                      <a:pt x="0" y="11"/>
                      <a:pt x="0" y="24"/>
                    </a:cubicBezTo>
                    <a:cubicBezTo>
                      <a:pt x="0" y="37"/>
                      <a:pt x="11" y="47"/>
                      <a:pt x="24" y="47"/>
                    </a:cubicBezTo>
                    <a:cubicBezTo>
                      <a:pt x="37" y="47"/>
                      <a:pt x="47" y="37"/>
                      <a:pt x="47" y="2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8" name="Freeform 60">
                <a:extLst>
                  <a:ext uri="{FF2B5EF4-FFF2-40B4-BE49-F238E27FC236}">
                    <a16:creationId xmlns:a16="http://schemas.microsoft.com/office/drawing/2014/main" id="{BE093447-E187-4B18-9E55-D0D7F7DB4B99}"/>
                  </a:ext>
                </a:extLst>
              </p:cNvPr>
              <p:cNvSpPr>
                <a:spLocks noEditPoints="1"/>
              </p:cNvSpPr>
              <p:nvPr/>
            </p:nvSpPr>
            <p:spPr bwMode="gray">
              <a:xfrm>
                <a:off x="950913" y="2517776"/>
                <a:ext cx="69850" cy="58738"/>
              </a:xfrm>
              <a:custGeom>
                <a:avLst/>
                <a:gdLst>
                  <a:gd name="T0" fmla="*/ 2147483646 w 167"/>
                  <a:gd name="T1" fmla="*/ 2147483646 h 139"/>
                  <a:gd name="T2" fmla="*/ 2147483646 w 167"/>
                  <a:gd name="T3" fmla="*/ 2147483646 h 139"/>
                  <a:gd name="T4" fmla="*/ 2147483646 w 167"/>
                  <a:gd name="T5" fmla="*/ 2147483646 h 139"/>
                  <a:gd name="T6" fmla="*/ 2147483646 w 167"/>
                  <a:gd name="T7" fmla="*/ 2147483646 h 139"/>
                  <a:gd name="T8" fmla="*/ 2147483646 w 167"/>
                  <a:gd name="T9" fmla="*/ 2147483646 h 139"/>
                  <a:gd name="T10" fmla="*/ 2147483646 w 167"/>
                  <a:gd name="T11" fmla="*/ 2147483646 h 139"/>
                  <a:gd name="T12" fmla="*/ 2147483646 w 167"/>
                  <a:gd name="T13" fmla="*/ 2147483646 h 139"/>
                  <a:gd name="T14" fmla="*/ 2147483646 w 167"/>
                  <a:gd name="T15" fmla="*/ 2147483646 h 139"/>
                  <a:gd name="T16" fmla="*/ 2147483646 w 167"/>
                  <a:gd name="T17" fmla="*/ 2147483646 h 139"/>
                  <a:gd name="T18" fmla="*/ 2147483646 w 167"/>
                  <a:gd name="T19" fmla="*/ 0 h 139"/>
                  <a:gd name="T20" fmla="*/ 2147483646 w 167"/>
                  <a:gd name="T21" fmla="*/ 0 h 139"/>
                  <a:gd name="T22" fmla="*/ 0 w 167"/>
                  <a:gd name="T23" fmla="*/ 0 h 139"/>
                  <a:gd name="T24" fmla="*/ 0 w 167"/>
                  <a:gd name="T25" fmla="*/ 2147483646 h 139"/>
                  <a:gd name="T26" fmla="*/ 2147483646 w 167"/>
                  <a:gd name="T27" fmla="*/ 2147483646 h 139"/>
                  <a:gd name="T28" fmla="*/ 2147483646 w 167"/>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7" h="139">
                    <a:moveTo>
                      <a:pt x="140" y="113"/>
                    </a:moveTo>
                    <a:lnTo>
                      <a:pt x="140" y="113"/>
                    </a:lnTo>
                    <a:lnTo>
                      <a:pt x="116" y="113"/>
                    </a:lnTo>
                    <a:cubicBezTo>
                      <a:pt x="109" y="102"/>
                      <a:pt x="97" y="95"/>
                      <a:pt x="83" y="95"/>
                    </a:cubicBezTo>
                    <a:cubicBezTo>
                      <a:pt x="70" y="95"/>
                      <a:pt x="57" y="102"/>
                      <a:pt x="50" y="113"/>
                    </a:cubicBezTo>
                    <a:lnTo>
                      <a:pt x="27" y="113"/>
                    </a:lnTo>
                    <a:lnTo>
                      <a:pt x="27" y="27"/>
                    </a:lnTo>
                    <a:lnTo>
                      <a:pt x="140" y="27"/>
                    </a:lnTo>
                    <a:lnTo>
                      <a:pt x="140" y="113"/>
                    </a:lnTo>
                    <a:close/>
                    <a:moveTo>
                      <a:pt x="167" y="0"/>
                    </a:moveTo>
                    <a:lnTo>
                      <a:pt x="167" y="0"/>
                    </a:lnTo>
                    <a:lnTo>
                      <a:pt x="0" y="0"/>
                    </a:lnTo>
                    <a:lnTo>
                      <a:pt x="0" y="139"/>
                    </a:lnTo>
                    <a:lnTo>
                      <a:pt x="167" y="139"/>
                    </a:lnTo>
                    <a:lnTo>
                      <a:pt x="167"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49" name="Freeform 61">
                <a:extLst>
                  <a:ext uri="{FF2B5EF4-FFF2-40B4-BE49-F238E27FC236}">
                    <a16:creationId xmlns:a16="http://schemas.microsoft.com/office/drawing/2014/main" id="{6B4E1633-6767-48B6-93C1-842FF41B5310}"/>
                  </a:ext>
                </a:extLst>
              </p:cNvPr>
              <p:cNvSpPr>
                <a:spLocks/>
              </p:cNvSpPr>
              <p:nvPr/>
            </p:nvSpPr>
            <p:spPr bwMode="gray">
              <a:xfrm>
                <a:off x="976313" y="2538413"/>
                <a:ext cx="19050" cy="19050"/>
              </a:xfrm>
              <a:custGeom>
                <a:avLst/>
                <a:gdLst>
                  <a:gd name="T0" fmla="*/ 2147483646 w 47"/>
                  <a:gd name="T1" fmla="*/ 2147483646 h 47"/>
                  <a:gd name="T2" fmla="*/ 2147483646 w 47"/>
                  <a:gd name="T3" fmla="*/ 2147483646 h 47"/>
                  <a:gd name="T4" fmla="*/ 2147483646 w 47"/>
                  <a:gd name="T5" fmla="*/ 0 h 47"/>
                  <a:gd name="T6" fmla="*/ 0 w 47"/>
                  <a:gd name="T7" fmla="*/ 2147483646 h 47"/>
                  <a:gd name="T8" fmla="*/ 2147483646 w 47"/>
                  <a:gd name="T9" fmla="*/ 2147483646 h 47"/>
                  <a:gd name="T10" fmla="*/ 2147483646 w 47"/>
                  <a:gd name="T11" fmla="*/ 2147483646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47">
                    <a:moveTo>
                      <a:pt x="47" y="24"/>
                    </a:moveTo>
                    <a:lnTo>
                      <a:pt x="47" y="24"/>
                    </a:lnTo>
                    <a:cubicBezTo>
                      <a:pt x="47" y="11"/>
                      <a:pt x="36" y="0"/>
                      <a:pt x="23" y="0"/>
                    </a:cubicBezTo>
                    <a:cubicBezTo>
                      <a:pt x="10" y="0"/>
                      <a:pt x="0" y="11"/>
                      <a:pt x="0" y="24"/>
                    </a:cubicBezTo>
                    <a:cubicBezTo>
                      <a:pt x="0" y="37"/>
                      <a:pt x="10" y="47"/>
                      <a:pt x="23" y="47"/>
                    </a:cubicBezTo>
                    <a:cubicBezTo>
                      <a:pt x="36" y="47"/>
                      <a:pt x="47" y="37"/>
                      <a:pt x="47" y="2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0" name="Freeform 62">
                <a:extLst>
                  <a:ext uri="{FF2B5EF4-FFF2-40B4-BE49-F238E27FC236}">
                    <a16:creationId xmlns:a16="http://schemas.microsoft.com/office/drawing/2014/main" id="{D30A0D94-174D-468F-845B-4366A597BB70}"/>
                  </a:ext>
                </a:extLst>
              </p:cNvPr>
              <p:cNvSpPr>
                <a:spLocks noEditPoints="1"/>
              </p:cNvSpPr>
              <p:nvPr/>
            </p:nvSpPr>
            <p:spPr bwMode="gray">
              <a:xfrm>
                <a:off x="1031875" y="2517776"/>
                <a:ext cx="69850" cy="58738"/>
              </a:xfrm>
              <a:custGeom>
                <a:avLst/>
                <a:gdLst>
                  <a:gd name="T0" fmla="*/ 2147483646 w 166"/>
                  <a:gd name="T1" fmla="*/ 2147483646 h 139"/>
                  <a:gd name="T2" fmla="*/ 2147483646 w 166"/>
                  <a:gd name="T3" fmla="*/ 2147483646 h 139"/>
                  <a:gd name="T4" fmla="*/ 2147483646 w 166"/>
                  <a:gd name="T5" fmla="*/ 2147483646 h 139"/>
                  <a:gd name="T6" fmla="*/ 2147483646 w 166"/>
                  <a:gd name="T7" fmla="*/ 2147483646 h 139"/>
                  <a:gd name="T8" fmla="*/ 2147483646 w 166"/>
                  <a:gd name="T9" fmla="*/ 2147483646 h 139"/>
                  <a:gd name="T10" fmla="*/ 2147483646 w 166"/>
                  <a:gd name="T11" fmla="*/ 2147483646 h 139"/>
                  <a:gd name="T12" fmla="*/ 2147483646 w 166"/>
                  <a:gd name="T13" fmla="*/ 2147483646 h 139"/>
                  <a:gd name="T14" fmla="*/ 2147483646 w 166"/>
                  <a:gd name="T15" fmla="*/ 2147483646 h 139"/>
                  <a:gd name="T16" fmla="*/ 2147483646 w 166"/>
                  <a:gd name="T17" fmla="*/ 2147483646 h 139"/>
                  <a:gd name="T18" fmla="*/ 2147483646 w 166"/>
                  <a:gd name="T19" fmla="*/ 0 h 139"/>
                  <a:gd name="T20" fmla="*/ 2147483646 w 166"/>
                  <a:gd name="T21" fmla="*/ 0 h 139"/>
                  <a:gd name="T22" fmla="*/ 0 w 166"/>
                  <a:gd name="T23" fmla="*/ 0 h 139"/>
                  <a:gd name="T24" fmla="*/ 0 w 166"/>
                  <a:gd name="T25" fmla="*/ 2147483646 h 139"/>
                  <a:gd name="T26" fmla="*/ 2147483646 w 166"/>
                  <a:gd name="T27" fmla="*/ 2147483646 h 139"/>
                  <a:gd name="T28" fmla="*/ 2147483646 w 166"/>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6" h="139">
                    <a:moveTo>
                      <a:pt x="140" y="113"/>
                    </a:moveTo>
                    <a:lnTo>
                      <a:pt x="140" y="113"/>
                    </a:lnTo>
                    <a:lnTo>
                      <a:pt x="116" y="113"/>
                    </a:lnTo>
                    <a:cubicBezTo>
                      <a:pt x="109" y="102"/>
                      <a:pt x="97" y="95"/>
                      <a:pt x="83" y="95"/>
                    </a:cubicBezTo>
                    <a:cubicBezTo>
                      <a:pt x="69" y="95"/>
                      <a:pt x="57" y="102"/>
                      <a:pt x="50" y="113"/>
                    </a:cubicBezTo>
                    <a:lnTo>
                      <a:pt x="26" y="113"/>
                    </a:lnTo>
                    <a:lnTo>
                      <a:pt x="26" y="27"/>
                    </a:lnTo>
                    <a:lnTo>
                      <a:pt x="140" y="27"/>
                    </a:lnTo>
                    <a:lnTo>
                      <a:pt x="140" y="113"/>
                    </a:lnTo>
                    <a:close/>
                    <a:moveTo>
                      <a:pt x="166" y="0"/>
                    </a:moveTo>
                    <a:lnTo>
                      <a:pt x="166" y="0"/>
                    </a:lnTo>
                    <a:lnTo>
                      <a:pt x="0" y="0"/>
                    </a:lnTo>
                    <a:lnTo>
                      <a:pt x="0" y="139"/>
                    </a:lnTo>
                    <a:lnTo>
                      <a:pt x="166" y="139"/>
                    </a:lnTo>
                    <a:lnTo>
                      <a:pt x="166"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1" name="Freeform 63">
                <a:extLst>
                  <a:ext uri="{FF2B5EF4-FFF2-40B4-BE49-F238E27FC236}">
                    <a16:creationId xmlns:a16="http://schemas.microsoft.com/office/drawing/2014/main" id="{E1338C1D-E77C-4AC4-8945-B5A0D31FE0A7}"/>
                  </a:ext>
                </a:extLst>
              </p:cNvPr>
              <p:cNvSpPr>
                <a:spLocks/>
              </p:cNvSpPr>
              <p:nvPr/>
            </p:nvSpPr>
            <p:spPr bwMode="gray">
              <a:xfrm>
                <a:off x="1057275" y="2538413"/>
                <a:ext cx="19050" cy="19050"/>
              </a:xfrm>
              <a:custGeom>
                <a:avLst/>
                <a:gdLst>
                  <a:gd name="T0" fmla="*/ 2147483646 w 46"/>
                  <a:gd name="T1" fmla="*/ 2147483646 h 47"/>
                  <a:gd name="T2" fmla="*/ 2147483646 w 46"/>
                  <a:gd name="T3" fmla="*/ 2147483646 h 47"/>
                  <a:gd name="T4" fmla="*/ 2147483646 w 46"/>
                  <a:gd name="T5" fmla="*/ 0 h 47"/>
                  <a:gd name="T6" fmla="*/ 0 w 46"/>
                  <a:gd name="T7" fmla="*/ 2147483646 h 47"/>
                  <a:gd name="T8" fmla="*/ 2147483646 w 46"/>
                  <a:gd name="T9" fmla="*/ 2147483646 h 47"/>
                  <a:gd name="T10" fmla="*/ 2147483646 w 46"/>
                  <a:gd name="T11" fmla="*/ 2147483646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47">
                    <a:moveTo>
                      <a:pt x="46" y="24"/>
                    </a:moveTo>
                    <a:lnTo>
                      <a:pt x="46" y="24"/>
                    </a:lnTo>
                    <a:cubicBezTo>
                      <a:pt x="46" y="11"/>
                      <a:pt x="36" y="0"/>
                      <a:pt x="23" y="0"/>
                    </a:cubicBezTo>
                    <a:cubicBezTo>
                      <a:pt x="10" y="0"/>
                      <a:pt x="0" y="11"/>
                      <a:pt x="0" y="24"/>
                    </a:cubicBezTo>
                    <a:cubicBezTo>
                      <a:pt x="0" y="37"/>
                      <a:pt x="10" y="47"/>
                      <a:pt x="23" y="47"/>
                    </a:cubicBezTo>
                    <a:cubicBezTo>
                      <a:pt x="36" y="47"/>
                      <a:pt x="46" y="37"/>
                      <a:pt x="46" y="2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2" name="Freeform 64">
                <a:extLst>
                  <a:ext uri="{FF2B5EF4-FFF2-40B4-BE49-F238E27FC236}">
                    <a16:creationId xmlns:a16="http://schemas.microsoft.com/office/drawing/2014/main" id="{B5878049-A9D8-4360-AEDD-42D1941799AF}"/>
                  </a:ext>
                </a:extLst>
              </p:cNvPr>
              <p:cNvSpPr>
                <a:spLocks noEditPoints="1"/>
              </p:cNvSpPr>
              <p:nvPr/>
            </p:nvSpPr>
            <p:spPr bwMode="gray">
              <a:xfrm>
                <a:off x="841375" y="2492376"/>
                <a:ext cx="288925" cy="109538"/>
              </a:xfrm>
              <a:custGeom>
                <a:avLst/>
                <a:gdLst>
                  <a:gd name="T0" fmla="*/ 2147483646 w 690"/>
                  <a:gd name="T1" fmla="*/ 2147483646 h 262"/>
                  <a:gd name="T2" fmla="*/ 2147483646 w 690"/>
                  <a:gd name="T3" fmla="*/ 2147483646 h 262"/>
                  <a:gd name="T4" fmla="*/ 2147483646 w 690"/>
                  <a:gd name="T5" fmla="*/ 2147483646 h 262"/>
                  <a:gd name="T6" fmla="*/ 2147483646 w 690"/>
                  <a:gd name="T7" fmla="*/ 2147483646 h 262"/>
                  <a:gd name="T8" fmla="*/ 2147483646 w 690"/>
                  <a:gd name="T9" fmla="*/ 2147483646 h 262"/>
                  <a:gd name="T10" fmla="*/ 2147483646 w 690"/>
                  <a:gd name="T11" fmla="*/ 2147483646 h 262"/>
                  <a:gd name="T12" fmla="*/ 2147483646 w 690"/>
                  <a:gd name="T13" fmla="*/ 2147483646 h 262"/>
                  <a:gd name="T14" fmla="*/ 2147483646 w 690"/>
                  <a:gd name="T15" fmla="*/ 2147483646 h 262"/>
                  <a:gd name="T16" fmla="*/ 2147483646 w 690"/>
                  <a:gd name="T17" fmla="*/ 2147483646 h 262"/>
                  <a:gd name="T18" fmla="*/ 2147483646 w 690"/>
                  <a:gd name="T19" fmla="*/ 2147483646 h 262"/>
                  <a:gd name="T20" fmla="*/ 2147483646 w 690"/>
                  <a:gd name="T21" fmla="*/ 2147483646 h 262"/>
                  <a:gd name="T22" fmla="*/ 2147483646 w 690"/>
                  <a:gd name="T23" fmla="*/ 2147483646 h 262"/>
                  <a:gd name="T24" fmla="*/ 2147483646 w 690"/>
                  <a:gd name="T25" fmla="*/ 2147483646 h 262"/>
                  <a:gd name="T26" fmla="*/ 2147483646 w 690"/>
                  <a:gd name="T27" fmla="*/ 2147483646 h 262"/>
                  <a:gd name="T28" fmla="*/ 2147483646 w 690"/>
                  <a:gd name="T29" fmla="*/ 2147483646 h 262"/>
                  <a:gd name="T30" fmla="*/ 2147483646 w 690"/>
                  <a:gd name="T31" fmla="*/ 0 h 262"/>
                  <a:gd name="T32" fmla="*/ 2147483646 w 690"/>
                  <a:gd name="T33" fmla="*/ 0 h 262"/>
                  <a:gd name="T34" fmla="*/ 0 w 690"/>
                  <a:gd name="T35" fmla="*/ 2147483646 h 262"/>
                  <a:gd name="T36" fmla="*/ 0 w 690"/>
                  <a:gd name="T37" fmla="*/ 2147483646 h 262"/>
                  <a:gd name="T38" fmla="*/ 2147483646 w 690"/>
                  <a:gd name="T39" fmla="*/ 2147483646 h 2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0" h="262">
                    <a:moveTo>
                      <a:pt x="27" y="97"/>
                    </a:moveTo>
                    <a:lnTo>
                      <a:pt x="27" y="97"/>
                    </a:lnTo>
                    <a:cubicBezTo>
                      <a:pt x="27" y="58"/>
                      <a:pt x="58" y="27"/>
                      <a:pt x="96" y="27"/>
                    </a:cubicBezTo>
                    <a:lnTo>
                      <a:pt x="594" y="27"/>
                    </a:lnTo>
                    <a:cubicBezTo>
                      <a:pt x="633" y="27"/>
                      <a:pt x="664" y="58"/>
                      <a:pt x="664" y="97"/>
                    </a:cubicBezTo>
                    <a:lnTo>
                      <a:pt x="664" y="166"/>
                    </a:lnTo>
                    <a:cubicBezTo>
                      <a:pt x="664" y="204"/>
                      <a:pt x="633" y="235"/>
                      <a:pt x="594" y="235"/>
                    </a:cubicBezTo>
                    <a:lnTo>
                      <a:pt x="96" y="235"/>
                    </a:lnTo>
                    <a:cubicBezTo>
                      <a:pt x="58" y="235"/>
                      <a:pt x="27" y="204"/>
                      <a:pt x="27" y="166"/>
                    </a:cubicBezTo>
                    <a:lnTo>
                      <a:pt x="27" y="97"/>
                    </a:lnTo>
                    <a:close/>
                    <a:moveTo>
                      <a:pt x="96" y="262"/>
                    </a:moveTo>
                    <a:lnTo>
                      <a:pt x="96" y="262"/>
                    </a:lnTo>
                    <a:lnTo>
                      <a:pt x="594" y="262"/>
                    </a:lnTo>
                    <a:cubicBezTo>
                      <a:pt x="647" y="262"/>
                      <a:pt x="690" y="219"/>
                      <a:pt x="690" y="166"/>
                    </a:cubicBezTo>
                    <a:lnTo>
                      <a:pt x="690" y="97"/>
                    </a:lnTo>
                    <a:cubicBezTo>
                      <a:pt x="690" y="44"/>
                      <a:pt x="647" y="0"/>
                      <a:pt x="594" y="0"/>
                    </a:cubicBezTo>
                    <a:lnTo>
                      <a:pt x="96" y="0"/>
                    </a:lnTo>
                    <a:cubicBezTo>
                      <a:pt x="43" y="0"/>
                      <a:pt x="0" y="44"/>
                      <a:pt x="0" y="97"/>
                    </a:cubicBezTo>
                    <a:lnTo>
                      <a:pt x="0" y="166"/>
                    </a:lnTo>
                    <a:cubicBezTo>
                      <a:pt x="0" y="219"/>
                      <a:pt x="43" y="262"/>
                      <a:pt x="96" y="262"/>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3" name="Freeform 65">
                <a:extLst>
                  <a:ext uri="{FF2B5EF4-FFF2-40B4-BE49-F238E27FC236}">
                    <a16:creationId xmlns:a16="http://schemas.microsoft.com/office/drawing/2014/main" id="{57F08D9A-B4B4-43F5-B545-6C5755972FBE}"/>
                  </a:ext>
                </a:extLst>
              </p:cNvPr>
              <p:cNvSpPr>
                <a:spLocks noEditPoints="1"/>
              </p:cNvSpPr>
              <p:nvPr/>
            </p:nvSpPr>
            <p:spPr bwMode="gray">
              <a:xfrm>
                <a:off x="881063" y="2640013"/>
                <a:ext cx="50800" cy="34925"/>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2147483646 h 84"/>
                  <a:gd name="T14" fmla="*/ 2147483646 w 124"/>
                  <a:gd name="T15" fmla="*/ 2147483646 h 84"/>
                  <a:gd name="T16" fmla="*/ 2147483646 w 124"/>
                  <a:gd name="T17" fmla="*/ 2147483646 h 84"/>
                  <a:gd name="T18" fmla="*/ 2147483646 w 124"/>
                  <a:gd name="T19" fmla="*/ 2147483646 h 84"/>
                  <a:gd name="T20" fmla="*/ 2147483646 w 124"/>
                  <a:gd name="T21" fmla="*/ 0 h 84"/>
                  <a:gd name="T22" fmla="*/ 2147483646 w 124"/>
                  <a:gd name="T23" fmla="*/ 0 h 84"/>
                  <a:gd name="T24" fmla="*/ 0 w 124"/>
                  <a:gd name="T25" fmla="*/ 2147483646 h 84"/>
                  <a:gd name="T26" fmla="*/ 0 w 124"/>
                  <a:gd name="T27" fmla="*/ 2147483646 h 84"/>
                  <a:gd name="T28" fmla="*/ 2147483646 w 124"/>
                  <a:gd name="T29" fmla="*/ 2147483646 h 84"/>
                  <a:gd name="T30" fmla="*/ 2147483646 w 124"/>
                  <a:gd name="T31" fmla="*/ 2147483646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27" y="26"/>
                    </a:moveTo>
                    <a:lnTo>
                      <a:pt x="27" y="26"/>
                    </a:lnTo>
                    <a:lnTo>
                      <a:pt x="97" y="26"/>
                    </a:lnTo>
                    <a:lnTo>
                      <a:pt x="97" y="58"/>
                    </a:lnTo>
                    <a:lnTo>
                      <a:pt x="27" y="58"/>
                    </a:lnTo>
                    <a:lnTo>
                      <a:pt x="27" y="26"/>
                    </a:lnTo>
                    <a:close/>
                    <a:moveTo>
                      <a:pt x="109" y="84"/>
                    </a:moveTo>
                    <a:lnTo>
                      <a:pt x="109" y="84"/>
                    </a:lnTo>
                    <a:cubicBezTo>
                      <a:pt x="117" y="84"/>
                      <a:pt x="124" y="78"/>
                      <a:pt x="124" y="70"/>
                    </a:cubicBezTo>
                    <a:lnTo>
                      <a:pt x="124" y="15"/>
                    </a:lnTo>
                    <a:cubicBezTo>
                      <a:pt x="124" y="6"/>
                      <a:pt x="117" y="0"/>
                      <a:pt x="109" y="0"/>
                    </a:cubicBezTo>
                    <a:lnTo>
                      <a:pt x="15" y="0"/>
                    </a:lnTo>
                    <a:cubicBezTo>
                      <a:pt x="7" y="0"/>
                      <a:pt x="0" y="6"/>
                      <a:pt x="0" y="15"/>
                    </a:cubicBezTo>
                    <a:lnTo>
                      <a:pt x="0" y="70"/>
                    </a:lnTo>
                    <a:cubicBezTo>
                      <a:pt x="0" y="78"/>
                      <a:pt x="7" y="84"/>
                      <a:pt x="15" y="84"/>
                    </a:cubicBezTo>
                    <a:lnTo>
                      <a:pt x="109" y="8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4" name="Freeform 66">
                <a:extLst>
                  <a:ext uri="{FF2B5EF4-FFF2-40B4-BE49-F238E27FC236}">
                    <a16:creationId xmlns:a16="http://schemas.microsoft.com/office/drawing/2014/main" id="{ED404B6E-840C-4B40-9594-50D280C38F75}"/>
                  </a:ext>
                </a:extLst>
              </p:cNvPr>
              <p:cNvSpPr>
                <a:spLocks noEditPoints="1"/>
              </p:cNvSpPr>
              <p:nvPr/>
            </p:nvSpPr>
            <p:spPr bwMode="gray">
              <a:xfrm>
                <a:off x="958850" y="2640013"/>
                <a:ext cx="52388" cy="34925"/>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2147483646 h 84"/>
                  <a:gd name="T14" fmla="*/ 2147483646 w 124"/>
                  <a:gd name="T15" fmla="*/ 2147483646 h 84"/>
                  <a:gd name="T16" fmla="*/ 2147483646 w 124"/>
                  <a:gd name="T17" fmla="*/ 2147483646 h 84"/>
                  <a:gd name="T18" fmla="*/ 2147483646 w 124"/>
                  <a:gd name="T19" fmla="*/ 2147483646 h 84"/>
                  <a:gd name="T20" fmla="*/ 2147483646 w 124"/>
                  <a:gd name="T21" fmla="*/ 0 h 84"/>
                  <a:gd name="T22" fmla="*/ 2147483646 w 124"/>
                  <a:gd name="T23" fmla="*/ 0 h 84"/>
                  <a:gd name="T24" fmla="*/ 0 w 124"/>
                  <a:gd name="T25" fmla="*/ 2147483646 h 84"/>
                  <a:gd name="T26" fmla="*/ 0 w 124"/>
                  <a:gd name="T27" fmla="*/ 2147483646 h 84"/>
                  <a:gd name="T28" fmla="*/ 2147483646 w 124"/>
                  <a:gd name="T29" fmla="*/ 2147483646 h 84"/>
                  <a:gd name="T30" fmla="*/ 2147483646 w 124"/>
                  <a:gd name="T31" fmla="*/ 2147483646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27" y="26"/>
                    </a:moveTo>
                    <a:lnTo>
                      <a:pt x="27" y="26"/>
                    </a:lnTo>
                    <a:lnTo>
                      <a:pt x="98" y="26"/>
                    </a:lnTo>
                    <a:lnTo>
                      <a:pt x="98" y="58"/>
                    </a:lnTo>
                    <a:lnTo>
                      <a:pt x="27" y="58"/>
                    </a:lnTo>
                    <a:lnTo>
                      <a:pt x="27" y="26"/>
                    </a:lnTo>
                    <a:close/>
                    <a:moveTo>
                      <a:pt x="109" y="84"/>
                    </a:moveTo>
                    <a:lnTo>
                      <a:pt x="109" y="84"/>
                    </a:lnTo>
                    <a:cubicBezTo>
                      <a:pt x="118" y="84"/>
                      <a:pt x="124" y="78"/>
                      <a:pt x="124" y="70"/>
                    </a:cubicBezTo>
                    <a:lnTo>
                      <a:pt x="124" y="15"/>
                    </a:lnTo>
                    <a:cubicBezTo>
                      <a:pt x="124" y="6"/>
                      <a:pt x="118" y="0"/>
                      <a:pt x="109" y="0"/>
                    </a:cubicBezTo>
                    <a:lnTo>
                      <a:pt x="15" y="0"/>
                    </a:lnTo>
                    <a:cubicBezTo>
                      <a:pt x="7" y="0"/>
                      <a:pt x="0" y="6"/>
                      <a:pt x="0" y="15"/>
                    </a:cubicBezTo>
                    <a:lnTo>
                      <a:pt x="0" y="70"/>
                    </a:lnTo>
                    <a:cubicBezTo>
                      <a:pt x="0" y="78"/>
                      <a:pt x="7" y="84"/>
                      <a:pt x="15" y="84"/>
                    </a:cubicBezTo>
                    <a:lnTo>
                      <a:pt x="109" y="8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5" name="Freeform 67">
                <a:extLst>
                  <a:ext uri="{FF2B5EF4-FFF2-40B4-BE49-F238E27FC236}">
                    <a16:creationId xmlns:a16="http://schemas.microsoft.com/office/drawing/2014/main" id="{B4F6FB09-C390-484F-84A9-75EB9B856DB4}"/>
                  </a:ext>
                </a:extLst>
              </p:cNvPr>
              <p:cNvSpPr>
                <a:spLocks noEditPoints="1"/>
              </p:cNvSpPr>
              <p:nvPr/>
            </p:nvSpPr>
            <p:spPr bwMode="gray">
              <a:xfrm>
                <a:off x="1038225" y="2640013"/>
                <a:ext cx="52388" cy="34925"/>
              </a:xfrm>
              <a:custGeom>
                <a:avLst/>
                <a:gdLst>
                  <a:gd name="T0" fmla="*/ 2147483646 w 123"/>
                  <a:gd name="T1" fmla="*/ 2147483646 h 84"/>
                  <a:gd name="T2" fmla="*/ 2147483646 w 123"/>
                  <a:gd name="T3" fmla="*/ 2147483646 h 84"/>
                  <a:gd name="T4" fmla="*/ 2147483646 w 123"/>
                  <a:gd name="T5" fmla="*/ 2147483646 h 84"/>
                  <a:gd name="T6" fmla="*/ 2147483646 w 123"/>
                  <a:gd name="T7" fmla="*/ 2147483646 h 84"/>
                  <a:gd name="T8" fmla="*/ 2147483646 w 123"/>
                  <a:gd name="T9" fmla="*/ 2147483646 h 84"/>
                  <a:gd name="T10" fmla="*/ 2147483646 w 123"/>
                  <a:gd name="T11" fmla="*/ 2147483646 h 84"/>
                  <a:gd name="T12" fmla="*/ 2147483646 w 123"/>
                  <a:gd name="T13" fmla="*/ 2147483646 h 84"/>
                  <a:gd name="T14" fmla="*/ 2147483646 w 123"/>
                  <a:gd name="T15" fmla="*/ 2147483646 h 84"/>
                  <a:gd name="T16" fmla="*/ 2147483646 w 123"/>
                  <a:gd name="T17" fmla="*/ 2147483646 h 84"/>
                  <a:gd name="T18" fmla="*/ 2147483646 w 123"/>
                  <a:gd name="T19" fmla="*/ 2147483646 h 84"/>
                  <a:gd name="T20" fmla="*/ 2147483646 w 123"/>
                  <a:gd name="T21" fmla="*/ 0 h 84"/>
                  <a:gd name="T22" fmla="*/ 2147483646 w 123"/>
                  <a:gd name="T23" fmla="*/ 0 h 84"/>
                  <a:gd name="T24" fmla="*/ 0 w 123"/>
                  <a:gd name="T25" fmla="*/ 2147483646 h 84"/>
                  <a:gd name="T26" fmla="*/ 0 w 123"/>
                  <a:gd name="T27" fmla="*/ 2147483646 h 84"/>
                  <a:gd name="T28" fmla="*/ 2147483646 w 123"/>
                  <a:gd name="T29" fmla="*/ 2147483646 h 84"/>
                  <a:gd name="T30" fmla="*/ 2147483646 w 123"/>
                  <a:gd name="T31" fmla="*/ 2147483646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3" h="84">
                    <a:moveTo>
                      <a:pt x="26" y="26"/>
                    </a:moveTo>
                    <a:lnTo>
                      <a:pt x="26" y="26"/>
                    </a:lnTo>
                    <a:lnTo>
                      <a:pt x="97" y="26"/>
                    </a:lnTo>
                    <a:lnTo>
                      <a:pt x="97" y="58"/>
                    </a:lnTo>
                    <a:lnTo>
                      <a:pt x="26" y="58"/>
                    </a:lnTo>
                    <a:lnTo>
                      <a:pt x="26" y="26"/>
                    </a:lnTo>
                    <a:close/>
                    <a:moveTo>
                      <a:pt x="109" y="84"/>
                    </a:moveTo>
                    <a:lnTo>
                      <a:pt x="109" y="84"/>
                    </a:lnTo>
                    <a:cubicBezTo>
                      <a:pt x="117" y="84"/>
                      <a:pt x="123" y="78"/>
                      <a:pt x="123" y="70"/>
                    </a:cubicBezTo>
                    <a:lnTo>
                      <a:pt x="123" y="15"/>
                    </a:lnTo>
                    <a:cubicBezTo>
                      <a:pt x="123" y="6"/>
                      <a:pt x="117" y="0"/>
                      <a:pt x="109" y="0"/>
                    </a:cubicBezTo>
                    <a:lnTo>
                      <a:pt x="14" y="0"/>
                    </a:lnTo>
                    <a:cubicBezTo>
                      <a:pt x="6" y="0"/>
                      <a:pt x="0" y="6"/>
                      <a:pt x="0" y="15"/>
                    </a:cubicBezTo>
                    <a:lnTo>
                      <a:pt x="0" y="70"/>
                    </a:lnTo>
                    <a:cubicBezTo>
                      <a:pt x="0" y="78"/>
                      <a:pt x="6" y="84"/>
                      <a:pt x="14" y="84"/>
                    </a:cubicBezTo>
                    <a:lnTo>
                      <a:pt x="109" y="8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6" name="Freeform 68">
                <a:extLst>
                  <a:ext uri="{FF2B5EF4-FFF2-40B4-BE49-F238E27FC236}">
                    <a16:creationId xmlns:a16="http://schemas.microsoft.com/office/drawing/2014/main" id="{176B3EEE-ECE3-46A2-B383-6D8ECE65656F}"/>
                  </a:ext>
                </a:extLst>
              </p:cNvPr>
              <p:cNvSpPr>
                <a:spLocks noEditPoints="1"/>
              </p:cNvSpPr>
              <p:nvPr/>
            </p:nvSpPr>
            <p:spPr bwMode="gray">
              <a:xfrm>
                <a:off x="915988"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7" y="58"/>
                    </a:moveTo>
                    <a:lnTo>
                      <a:pt x="97" y="58"/>
                    </a:lnTo>
                    <a:lnTo>
                      <a:pt x="27" y="58"/>
                    </a:lnTo>
                    <a:lnTo>
                      <a:pt x="27" y="26"/>
                    </a:lnTo>
                    <a:lnTo>
                      <a:pt x="97" y="26"/>
                    </a:lnTo>
                    <a:lnTo>
                      <a:pt x="97" y="58"/>
                    </a:lnTo>
                    <a:close/>
                    <a:moveTo>
                      <a:pt x="15" y="0"/>
                    </a:moveTo>
                    <a:lnTo>
                      <a:pt x="15" y="0"/>
                    </a:lnTo>
                    <a:cubicBezTo>
                      <a:pt x="7" y="0"/>
                      <a:pt x="0" y="6"/>
                      <a:pt x="0" y="14"/>
                    </a:cubicBezTo>
                    <a:lnTo>
                      <a:pt x="0" y="70"/>
                    </a:lnTo>
                    <a:cubicBezTo>
                      <a:pt x="0" y="78"/>
                      <a:pt x="7" y="84"/>
                      <a:pt x="15" y="84"/>
                    </a:cubicBezTo>
                    <a:lnTo>
                      <a:pt x="109" y="84"/>
                    </a:lnTo>
                    <a:cubicBezTo>
                      <a:pt x="117" y="84"/>
                      <a:pt x="124" y="78"/>
                      <a:pt x="124" y="70"/>
                    </a:cubicBezTo>
                    <a:lnTo>
                      <a:pt x="124" y="14"/>
                    </a:lnTo>
                    <a:cubicBezTo>
                      <a:pt x="124" y="6"/>
                      <a:pt x="117"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59" name="Freeform 69">
                <a:extLst>
                  <a:ext uri="{FF2B5EF4-FFF2-40B4-BE49-F238E27FC236}">
                    <a16:creationId xmlns:a16="http://schemas.microsoft.com/office/drawing/2014/main" id="{EF7A9E7A-395A-419D-9A41-DAED2682F6E0}"/>
                  </a:ext>
                </a:extLst>
              </p:cNvPr>
              <p:cNvSpPr>
                <a:spLocks noEditPoints="1"/>
              </p:cNvSpPr>
              <p:nvPr/>
            </p:nvSpPr>
            <p:spPr bwMode="gray">
              <a:xfrm>
                <a:off x="828675"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8" y="58"/>
                    </a:moveTo>
                    <a:lnTo>
                      <a:pt x="98" y="58"/>
                    </a:lnTo>
                    <a:lnTo>
                      <a:pt x="27" y="58"/>
                    </a:lnTo>
                    <a:lnTo>
                      <a:pt x="27" y="26"/>
                    </a:lnTo>
                    <a:lnTo>
                      <a:pt x="98" y="26"/>
                    </a:lnTo>
                    <a:lnTo>
                      <a:pt x="98" y="58"/>
                    </a:lnTo>
                    <a:close/>
                    <a:moveTo>
                      <a:pt x="15" y="0"/>
                    </a:moveTo>
                    <a:lnTo>
                      <a:pt x="15" y="0"/>
                    </a:lnTo>
                    <a:cubicBezTo>
                      <a:pt x="7" y="0"/>
                      <a:pt x="0" y="6"/>
                      <a:pt x="0" y="14"/>
                    </a:cubicBezTo>
                    <a:lnTo>
                      <a:pt x="0" y="70"/>
                    </a:lnTo>
                    <a:cubicBezTo>
                      <a:pt x="0" y="78"/>
                      <a:pt x="7" y="84"/>
                      <a:pt x="15" y="84"/>
                    </a:cubicBezTo>
                    <a:lnTo>
                      <a:pt x="109" y="84"/>
                    </a:lnTo>
                    <a:cubicBezTo>
                      <a:pt x="118" y="84"/>
                      <a:pt x="124" y="78"/>
                      <a:pt x="124" y="70"/>
                    </a:cubicBezTo>
                    <a:lnTo>
                      <a:pt x="124" y="14"/>
                    </a:lnTo>
                    <a:cubicBezTo>
                      <a:pt x="124" y="6"/>
                      <a:pt x="118"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60" name="Freeform 70">
                <a:extLst>
                  <a:ext uri="{FF2B5EF4-FFF2-40B4-BE49-F238E27FC236}">
                    <a16:creationId xmlns:a16="http://schemas.microsoft.com/office/drawing/2014/main" id="{BC12204C-3BF3-4849-A5EA-3D3259A05EBA}"/>
                  </a:ext>
                </a:extLst>
              </p:cNvPr>
              <p:cNvSpPr>
                <a:spLocks noEditPoints="1"/>
              </p:cNvSpPr>
              <p:nvPr/>
            </p:nvSpPr>
            <p:spPr bwMode="gray">
              <a:xfrm>
                <a:off x="1003300"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7" y="58"/>
                    </a:moveTo>
                    <a:lnTo>
                      <a:pt x="97" y="58"/>
                    </a:lnTo>
                    <a:lnTo>
                      <a:pt x="26" y="58"/>
                    </a:lnTo>
                    <a:lnTo>
                      <a:pt x="26" y="26"/>
                    </a:lnTo>
                    <a:lnTo>
                      <a:pt x="97" y="26"/>
                    </a:lnTo>
                    <a:lnTo>
                      <a:pt x="97" y="58"/>
                    </a:lnTo>
                    <a:close/>
                    <a:moveTo>
                      <a:pt x="15" y="0"/>
                    </a:moveTo>
                    <a:lnTo>
                      <a:pt x="15" y="0"/>
                    </a:lnTo>
                    <a:cubicBezTo>
                      <a:pt x="6" y="0"/>
                      <a:pt x="0" y="6"/>
                      <a:pt x="0" y="14"/>
                    </a:cubicBezTo>
                    <a:lnTo>
                      <a:pt x="0" y="70"/>
                    </a:lnTo>
                    <a:cubicBezTo>
                      <a:pt x="0" y="78"/>
                      <a:pt x="6" y="84"/>
                      <a:pt x="15" y="84"/>
                    </a:cubicBezTo>
                    <a:lnTo>
                      <a:pt x="109" y="84"/>
                    </a:lnTo>
                    <a:cubicBezTo>
                      <a:pt x="117" y="84"/>
                      <a:pt x="124" y="78"/>
                      <a:pt x="124" y="70"/>
                    </a:cubicBezTo>
                    <a:lnTo>
                      <a:pt x="124" y="14"/>
                    </a:lnTo>
                    <a:cubicBezTo>
                      <a:pt x="124" y="6"/>
                      <a:pt x="117"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sp>
            <p:nvSpPr>
              <p:cNvPr id="65" name="Freeform 71">
                <a:extLst>
                  <a:ext uri="{FF2B5EF4-FFF2-40B4-BE49-F238E27FC236}">
                    <a16:creationId xmlns:a16="http://schemas.microsoft.com/office/drawing/2014/main" id="{A85628A9-C0B3-4D63-BAAD-950DBE8BD22D}"/>
                  </a:ext>
                </a:extLst>
              </p:cNvPr>
              <p:cNvSpPr>
                <a:spLocks noEditPoints="1"/>
              </p:cNvSpPr>
              <p:nvPr/>
            </p:nvSpPr>
            <p:spPr bwMode="gray">
              <a:xfrm>
                <a:off x="1089025" y="2698751"/>
                <a:ext cx="52388" cy="36513"/>
              </a:xfrm>
              <a:custGeom>
                <a:avLst/>
                <a:gdLst>
                  <a:gd name="T0" fmla="*/ 2147483646 w 124"/>
                  <a:gd name="T1" fmla="*/ 2147483646 h 84"/>
                  <a:gd name="T2" fmla="*/ 2147483646 w 124"/>
                  <a:gd name="T3" fmla="*/ 2147483646 h 84"/>
                  <a:gd name="T4" fmla="*/ 2147483646 w 124"/>
                  <a:gd name="T5" fmla="*/ 2147483646 h 84"/>
                  <a:gd name="T6" fmla="*/ 2147483646 w 124"/>
                  <a:gd name="T7" fmla="*/ 2147483646 h 84"/>
                  <a:gd name="T8" fmla="*/ 2147483646 w 124"/>
                  <a:gd name="T9" fmla="*/ 2147483646 h 84"/>
                  <a:gd name="T10" fmla="*/ 2147483646 w 124"/>
                  <a:gd name="T11" fmla="*/ 2147483646 h 84"/>
                  <a:gd name="T12" fmla="*/ 2147483646 w 124"/>
                  <a:gd name="T13" fmla="*/ 0 h 84"/>
                  <a:gd name="T14" fmla="*/ 2147483646 w 124"/>
                  <a:gd name="T15" fmla="*/ 0 h 84"/>
                  <a:gd name="T16" fmla="*/ 0 w 124"/>
                  <a:gd name="T17" fmla="*/ 2147483646 h 84"/>
                  <a:gd name="T18" fmla="*/ 0 w 124"/>
                  <a:gd name="T19" fmla="*/ 2147483646 h 84"/>
                  <a:gd name="T20" fmla="*/ 2147483646 w 124"/>
                  <a:gd name="T21" fmla="*/ 2147483646 h 84"/>
                  <a:gd name="T22" fmla="*/ 2147483646 w 124"/>
                  <a:gd name="T23" fmla="*/ 2147483646 h 84"/>
                  <a:gd name="T24" fmla="*/ 2147483646 w 124"/>
                  <a:gd name="T25" fmla="*/ 2147483646 h 84"/>
                  <a:gd name="T26" fmla="*/ 2147483646 w 124"/>
                  <a:gd name="T27" fmla="*/ 2147483646 h 84"/>
                  <a:gd name="T28" fmla="*/ 2147483646 w 124"/>
                  <a:gd name="T29" fmla="*/ 0 h 84"/>
                  <a:gd name="T30" fmla="*/ 2147483646 w 124"/>
                  <a:gd name="T31" fmla="*/ 0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84">
                    <a:moveTo>
                      <a:pt x="98" y="58"/>
                    </a:moveTo>
                    <a:lnTo>
                      <a:pt x="98" y="58"/>
                    </a:lnTo>
                    <a:lnTo>
                      <a:pt x="27" y="58"/>
                    </a:lnTo>
                    <a:lnTo>
                      <a:pt x="27" y="26"/>
                    </a:lnTo>
                    <a:lnTo>
                      <a:pt x="98" y="26"/>
                    </a:lnTo>
                    <a:lnTo>
                      <a:pt x="98" y="58"/>
                    </a:lnTo>
                    <a:close/>
                    <a:moveTo>
                      <a:pt x="15" y="0"/>
                    </a:moveTo>
                    <a:lnTo>
                      <a:pt x="15" y="0"/>
                    </a:lnTo>
                    <a:cubicBezTo>
                      <a:pt x="7" y="0"/>
                      <a:pt x="0" y="6"/>
                      <a:pt x="0" y="14"/>
                    </a:cubicBezTo>
                    <a:lnTo>
                      <a:pt x="0" y="70"/>
                    </a:lnTo>
                    <a:cubicBezTo>
                      <a:pt x="0" y="78"/>
                      <a:pt x="7" y="84"/>
                      <a:pt x="15" y="84"/>
                    </a:cubicBezTo>
                    <a:lnTo>
                      <a:pt x="109" y="84"/>
                    </a:lnTo>
                    <a:cubicBezTo>
                      <a:pt x="118" y="84"/>
                      <a:pt x="124" y="78"/>
                      <a:pt x="124" y="70"/>
                    </a:cubicBezTo>
                    <a:lnTo>
                      <a:pt x="124" y="14"/>
                    </a:lnTo>
                    <a:cubicBezTo>
                      <a:pt x="124" y="6"/>
                      <a:pt x="118" y="0"/>
                      <a:pt x="109" y="0"/>
                    </a:cubicBezTo>
                    <a:lnTo>
                      <a:pt x="15" y="0"/>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2000" dirty="0">
                  <a:latin typeface="Huawei Sans" panose="020C0503030203020204" pitchFamily="34" charset="0"/>
                  <a:ea typeface="+mj-ea"/>
                </a:endParaRPr>
              </a:p>
            </p:txBody>
          </p:sp>
        </p:grpSp>
      </p:grpSp>
      <p:sp>
        <p:nvSpPr>
          <p:cNvPr id="15"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32312A40-BD68-4780-867B-57B9B1E6D39B}"/>
              </a:ext>
            </a:extLst>
          </p:cNvPr>
          <p:cNvSpPr/>
          <p:nvPr/>
        </p:nvSpPr>
        <p:spPr bwMode="gray">
          <a:xfrm>
            <a:off x="6146481" y="1244650"/>
            <a:ext cx="5508000" cy="2520000"/>
          </a:xfrm>
          <a:prstGeom prst="rect">
            <a:avLst/>
          </a:prstGeom>
          <a:solidFill>
            <a:srgbClr val="41A5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96000" rtlCol="0" anchor="ctr">
            <a:noAutofit/>
          </a:bodyPr>
          <a:lstStyle/>
          <a:p>
            <a:pPr lvl="0" algn="ctr" fontAlgn="ctr"/>
            <a:endParaRPr lang="en-US" altLang="zh-CN" sz="2000" spc="300" dirty="0">
              <a:solidFill>
                <a:prstClr val="white"/>
              </a:solidFill>
              <a:latin typeface="Huawei Sans" panose="020C0503030203020204" pitchFamily="34" charset="0"/>
              <a:ea typeface="+mj-ea"/>
            </a:endParaRPr>
          </a:p>
        </p:txBody>
      </p:sp>
      <p:grpSp>
        <p:nvGrpSpPr>
          <p:cNvPr id="6" name="组合 5">
            <a:extLst>
              <a:ext uri="{FF2B5EF4-FFF2-40B4-BE49-F238E27FC236}">
                <a16:creationId xmlns:a16="http://schemas.microsoft.com/office/drawing/2014/main" id="{3373D843-4499-48C0-BB10-015F37AB2A62}"/>
              </a:ext>
            </a:extLst>
          </p:cNvPr>
          <p:cNvGrpSpPr/>
          <p:nvPr/>
        </p:nvGrpSpPr>
        <p:grpSpPr bwMode="gray">
          <a:xfrm>
            <a:off x="528280" y="3856769"/>
            <a:ext cx="5507003" cy="2520000"/>
            <a:chOff x="446086" y="3958274"/>
            <a:chExt cx="5400000" cy="2448000"/>
          </a:xfrm>
        </p:grpSpPr>
        <p:sp>
          <p:nvSpPr>
            <p:cNvPr id="14"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5D9EB15F-D77E-4657-BF70-FC5D2A7FC7A4}"/>
                </a:ext>
              </a:extLst>
            </p:cNvPr>
            <p:cNvSpPr/>
            <p:nvPr/>
          </p:nvSpPr>
          <p:spPr bwMode="gray">
            <a:xfrm>
              <a:off x="446086" y="3958274"/>
              <a:ext cx="5400000" cy="2448000"/>
            </a:xfrm>
            <a:prstGeom prst="rect">
              <a:avLst/>
            </a:prstGeom>
            <a:solidFill>
              <a:srgbClr val="103F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88000" rtlCol="0" anchor="ctr">
              <a:noAutofit/>
            </a:bodyPr>
            <a:lstStyle/>
            <a:p>
              <a:pPr lvl="0" algn="ctr" fontAlgn="ctr"/>
              <a:endParaRPr lang="en-US" sz="2000" dirty="0">
                <a:solidFill>
                  <a:prstClr val="white"/>
                </a:solidFill>
                <a:latin typeface="Huawei Sans" panose="020C0503030203020204" pitchFamily="34" charset="0"/>
              </a:endParaRPr>
            </a:p>
          </p:txBody>
        </p:sp>
        <p:sp>
          <p:nvSpPr>
            <p:cNvPr id="68" name="iconfont-1043-184482">
              <a:extLst>
                <a:ext uri="{FF2B5EF4-FFF2-40B4-BE49-F238E27FC236}">
                  <a16:creationId xmlns:a16="http://schemas.microsoft.com/office/drawing/2014/main" id="{47C02948-E493-45BF-8B59-31C4EE560975}"/>
                </a:ext>
              </a:extLst>
            </p:cNvPr>
            <p:cNvSpPr>
              <a:spLocks noChangeAspect="1"/>
            </p:cNvSpPr>
            <p:nvPr/>
          </p:nvSpPr>
          <p:spPr bwMode="gray">
            <a:xfrm>
              <a:off x="620547" y="4738480"/>
              <a:ext cx="1101362" cy="887589"/>
            </a:xfrm>
            <a:custGeom>
              <a:avLst/>
              <a:gdLst>
                <a:gd name="T0" fmla="*/ 11327 w 15884"/>
                <a:gd name="T1" fmla="*/ 1731 h 12800"/>
                <a:gd name="T2" fmla="*/ 10089 w 15884"/>
                <a:gd name="T3" fmla="*/ 2600 h 12800"/>
                <a:gd name="T4" fmla="*/ 11144 w 15884"/>
                <a:gd name="T5" fmla="*/ 2789 h 12800"/>
                <a:gd name="T6" fmla="*/ 10704 w 15884"/>
                <a:gd name="T7" fmla="*/ 1085 h 12800"/>
                <a:gd name="T8" fmla="*/ 12494 w 15884"/>
                <a:gd name="T9" fmla="*/ 35 h 12800"/>
                <a:gd name="T10" fmla="*/ 8529 w 15884"/>
                <a:gd name="T11" fmla="*/ 1876 h 12800"/>
                <a:gd name="T12" fmla="*/ 8370 w 15884"/>
                <a:gd name="T13" fmla="*/ 385 h 12800"/>
                <a:gd name="T14" fmla="*/ 5449 w 15884"/>
                <a:gd name="T15" fmla="*/ 543 h 12800"/>
                <a:gd name="T16" fmla="*/ 5449 w 15884"/>
                <a:gd name="T17" fmla="*/ 2521 h 12800"/>
                <a:gd name="T18" fmla="*/ 8529 w 15884"/>
                <a:gd name="T19" fmla="*/ 1979 h 12800"/>
                <a:gd name="T20" fmla="*/ 658 w 15884"/>
                <a:gd name="T21" fmla="*/ 4393 h 12800"/>
                <a:gd name="T22" fmla="*/ 509 w 15884"/>
                <a:gd name="T23" fmla="*/ 1319 h 12800"/>
                <a:gd name="T24" fmla="*/ 4575 w 15884"/>
                <a:gd name="T25" fmla="*/ 1170 h 12800"/>
                <a:gd name="T26" fmla="*/ 4724 w 15884"/>
                <a:gd name="T27" fmla="*/ 2810 h 12800"/>
                <a:gd name="T28" fmla="*/ 5232 w 15884"/>
                <a:gd name="T29" fmla="*/ 987 h 12800"/>
                <a:gd name="T30" fmla="*/ 201 w 15884"/>
                <a:gd name="T31" fmla="*/ 786 h 12800"/>
                <a:gd name="T32" fmla="*/ 0 w 15884"/>
                <a:gd name="T33" fmla="*/ 4912 h 12800"/>
                <a:gd name="T34" fmla="*/ 2178 w 15884"/>
                <a:gd name="T35" fmla="*/ 5114 h 12800"/>
                <a:gd name="T36" fmla="*/ 1479 w 15884"/>
                <a:gd name="T37" fmla="*/ 5537 h 12800"/>
                <a:gd name="T38" fmla="*/ 1181 w 15884"/>
                <a:gd name="T39" fmla="*/ 5867 h 12800"/>
                <a:gd name="T40" fmla="*/ 2405 w 15884"/>
                <a:gd name="T41" fmla="*/ 4393 h 12800"/>
                <a:gd name="T42" fmla="*/ 13092 w 15884"/>
                <a:gd name="T43" fmla="*/ 1916 h 12800"/>
                <a:gd name="T44" fmla="*/ 13092 w 15884"/>
                <a:gd name="T45" fmla="*/ 0 h 12800"/>
                <a:gd name="T46" fmla="*/ 11573 w 15884"/>
                <a:gd name="T47" fmla="*/ 1628 h 12800"/>
                <a:gd name="T48" fmla="*/ 12867 w 15884"/>
                <a:gd name="T49" fmla="*/ 0 h 12800"/>
                <a:gd name="T50" fmla="*/ 15882 w 15884"/>
                <a:gd name="T51" fmla="*/ 2789 h 12800"/>
                <a:gd name="T52" fmla="*/ 14632 w 15884"/>
                <a:gd name="T53" fmla="*/ 1731 h 12800"/>
                <a:gd name="T54" fmla="*/ 14452 w 15884"/>
                <a:gd name="T55" fmla="*/ 1813 h 12800"/>
                <a:gd name="T56" fmla="*/ 13092 w 15884"/>
                <a:gd name="T57" fmla="*/ 2790 h 12800"/>
                <a:gd name="T58" fmla="*/ 14452 w 15884"/>
                <a:gd name="T59" fmla="*/ 1813 h 12800"/>
                <a:gd name="T60" fmla="*/ 15255 w 15884"/>
                <a:gd name="T61" fmla="*/ 1085 h 12800"/>
                <a:gd name="T62" fmla="*/ 14565 w 15884"/>
                <a:gd name="T63" fmla="*/ 1545 h 12800"/>
                <a:gd name="T64" fmla="*/ 11507 w 15884"/>
                <a:gd name="T65" fmla="*/ 1813 h 12800"/>
                <a:gd name="T66" fmla="*/ 12867 w 15884"/>
                <a:gd name="T67" fmla="*/ 2790 h 12800"/>
                <a:gd name="T68" fmla="*/ 14620 w 15884"/>
                <a:gd name="T69" fmla="*/ 2981 h 12800"/>
                <a:gd name="T70" fmla="*/ 13092 w 15884"/>
                <a:gd name="T71" fmla="*/ 3755 h 12800"/>
                <a:gd name="T72" fmla="*/ 14620 w 15884"/>
                <a:gd name="T73" fmla="*/ 2981 h 12800"/>
                <a:gd name="T74" fmla="*/ 11339 w 15884"/>
                <a:gd name="T75" fmla="*/ 2981 h 12800"/>
                <a:gd name="T76" fmla="*/ 12868 w 15884"/>
                <a:gd name="T77" fmla="*/ 3705 h 12800"/>
                <a:gd name="T78" fmla="*/ 12867 w 15884"/>
                <a:gd name="T79" fmla="*/ 2981 h 12800"/>
                <a:gd name="T80" fmla="*/ 13092 w 15884"/>
                <a:gd name="T81" fmla="*/ 3951 h 12800"/>
                <a:gd name="T82" fmla="*/ 14387 w 15884"/>
                <a:gd name="T83" fmla="*/ 4239 h 12800"/>
                <a:gd name="T84" fmla="*/ 14632 w 15884"/>
                <a:gd name="T85" fmla="*/ 4136 h 12800"/>
                <a:gd name="T86" fmla="*/ 15884 w 15884"/>
                <a:gd name="T87" fmla="*/ 2981 h 12800"/>
                <a:gd name="T88" fmla="*/ 13466 w 15884"/>
                <a:gd name="T89" fmla="*/ 5832 h 12800"/>
                <a:gd name="T90" fmla="*/ 14565 w 15884"/>
                <a:gd name="T91" fmla="*/ 4323 h 12800"/>
                <a:gd name="T92" fmla="*/ 2929 w 15884"/>
                <a:gd name="T93" fmla="*/ 4123 h 12800"/>
                <a:gd name="T94" fmla="*/ 12412 w 15884"/>
                <a:gd name="T95" fmla="*/ 4123 h 12800"/>
                <a:gd name="T96" fmla="*/ 2929 w 15884"/>
                <a:gd name="T97" fmla="*/ 4123 h 12800"/>
                <a:gd name="T98" fmla="*/ 7670 w 15884"/>
                <a:gd name="T99" fmla="*/ 7429 h 12800"/>
                <a:gd name="T100" fmla="*/ 4034 w 15884"/>
                <a:gd name="T101" fmla="*/ 4812 h 12800"/>
                <a:gd name="T102" fmla="*/ 7671 w 15884"/>
                <a:gd name="T103" fmla="*/ 7429 h 12800"/>
                <a:gd name="T104" fmla="*/ 7670 w 15884"/>
                <a:gd name="T105" fmla="*/ 115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84" h="12800">
                  <a:moveTo>
                    <a:pt x="11144" y="2789"/>
                  </a:moveTo>
                  <a:cubicBezTo>
                    <a:pt x="11153" y="2420"/>
                    <a:pt x="11217" y="2065"/>
                    <a:pt x="11327" y="1731"/>
                  </a:cubicBezTo>
                  <a:cubicBezTo>
                    <a:pt x="11060" y="1598"/>
                    <a:pt x="10812" y="1434"/>
                    <a:pt x="10587" y="1243"/>
                  </a:cubicBezTo>
                  <a:cubicBezTo>
                    <a:pt x="10315" y="1636"/>
                    <a:pt x="10137" y="2099"/>
                    <a:pt x="10089" y="2600"/>
                  </a:cubicBezTo>
                  <a:lnTo>
                    <a:pt x="10566" y="2789"/>
                  </a:lnTo>
                  <a:lnTo>
                    <a:pt x="11144" y="2789"/>
                  </a:lnTo>
                  <a:close/>
                  <a:moveTo>
                    <a:pt x="12494" y="35"/>
                  </a:moveTo>
                  <a:cubicBezTo>
                    <a:pt x="11772" y="153"/>
                    <a:pt x="11141" y="538"/>
                    <a:pt x="10704" y="1085"/>
                  </a:cubicBezTo>
                  <a:cubicBezTo>
                    <a:pt x="10914" y="1265"/>
                    <a:pt x="11145" y="1419"/>
                    <a:pt x="11394" y="1545"/>
                  </a:cubicBezTo>
                  <a:cubicBezTo>
                    <a:pt x="11626" y="951"/>
                    <a:pt x="12008" y="433"/>
                    <a:pt x="12494" y="35"/>
                  </a:cubicBezTo>
                  <a:close/>
                  <a:moveTo>
                    <a:pt x="8529" y="1979"/>
                  </a:moveTo>
                  <a:lnTo>
                    <a:pt x="8529" y="1876"/>
                  </a:lnTo>
                  <a:lnTo>
                    <a:pt x="8529" y="543"/>
                  </a:lnTo>
                  <a:cubicBezTo>
                    <a:pt x="8529" y="456"/>
                    <a:pt x="8458" y="385"/>
                    <a:pt x="8370" y="385"/>
                  </a:cubicBezTo>
                  <a:lnTo>
                    <a:pt x="5608" y="385"/>
                  </a:lnTo>
                  <a:cubicBezTo>
                    <a:pt x="5520" y="385"/>
                    <a:pt x="5449" y="456"/>
                    <a:pt x="5449" y="543"/>
                  </a:cubicBezTo>
                  <a:lnTo>
                    <a:pt x="5449" y="1876"/>
                  </a:lnTo>
                  <a:lnTo>
                    <a:pt x="5449" y="2521"/>
                  </a:lnTo>
                  <a:lnTo>
                    <a:pt x="7671" y="1638"/>
                  </a:lnTo>
                  <a:lnTo>
                    <a:pt x="8529" y="1979"/>
                  </a:lnTo>
                  <a:close/>
                  <a:moveTo>
                    <a:pt x="2405" y="4393"/>
                  </a:moveTo>
                  <a:lnTo>
                    <a:pt x="658" y="4393"/>
                  </a:lnTo>
                  <a:cubicBezTo>
                    <a:pt x="576" y="4393"/>
                    <a:pt x="509" y="4326"/>
                    <a:pt x="509" y="4244"/>
                  </a:cubicBezTo>
                  <a:lnTo>
                    <a:pt x="509" y="1319"/>
                  </a:lnTo>
                  <a:cubicBezTo>
                    <a:pt x="509" y="1236"/>
                    <a:pt x="576" y="1170"/>
                    <a:pt x="658" y="1170"/>
                  </a:cubicBezTo>
                  <a:lnTo>
                    <a:pt x="4575" y="1170"/>
                  </a:lnTo>
                  <a:cubicBezTo>
                    <a:pt x="4657" y="1170"/>
                    <a:pt x="4724" y="1236"/>
                    <a:pt x="4724" y="1319"/>
                  </a:cubicBezTo>
                  <a:lnTo>
                    <a:pt x="4724" y="2810"/>
                  </a:lnTo>
                  <a:lnTo>
                    <a:pt x="5232" y="2607"/>
                  </a:lnTo>
                  <a:lnTo>
                    <a:pt x="5232" y="987"/>
                  </a:lnTo>
                  <a:cubicBezTo>
                    <a:pt x="5232" y="876"/>
                    <a:pt x="5141" y="786"/>
                    <a:pt x="5032" y="786"/>
                  </a:cubicBezTo>
                  <a:lnTo>
                    <a:pt x="201" y="786"/>
                  </a:lnTo>
                  <a:cubicBezTo>
                    <a:pt x="90" y="786"/>
                    <a:pt x="0" y="876"/>
                    <a:pt x="0" y="987"/>
                  </a:cubicBezTo>
                  <a:lnTo>
                    <a:pt x="0" y="4912"/>
                  </a:lnTo>
                  <a:cubicBezTo>
                    <a:pt x="0" y="5023"/>
                    <a:pt x="90" y="5114"/>
                    <a:pt x="201" y="5114"/>
                  </a:cubicBezTo>
                  <a:lnTo>
                    <a:pt x="2178" y="5114"/>
                  </a:lnTo>
                  <a:lnTo>
                    <a:pt x="2178" y="5537"/>
                  </a:lnTo>
                  <a:lnTo>
                    <a:pt x="1479" y="5537"/>
                  </a:lnTo>
                  <a:cubicBezTo>
                    <a:pt x="1315" y="5537"/>
                    <a:pt x="1180" y="5672"/>
                    <a:pt x="1180" y="5837"/>
                  </a:cubicBezTo>
                  <a:cubicBezTo>
                    <a:pt x="1180" y="5847"/>
                    <a:pt x="1180" y="5857"/>
                    <a:pt x="1181" y="5867"/>
                  </a:cubicBezTo>
                  <a:lnTo>
                    <a:pt x="2688" y="5867"/>
                  </a:lnTo>
                  <a:cubicBezTo>
                    <a:pt x="2573" y="5383"/>
                    <a:pt x="2479" y="4890"/>
                    <a:pt x="2405" y="4393"/>
                  </a:cubicBezTo>
                  <a:close/>
                  <a:moveTo>
                    <a:pt x="13092" y="0"/>
                  </a:moveTo>
                  <a:lnTo>
                    <a:pt x="13092" y="1916"/>
                  </a:lnTo>
                  <a:cubicBezTo>
                    <a:pt x="13551" y="1903"/>
                    <a:pt x="13988" y="1802"/>
                    <a:pt x="14387" y="1628"/>
                  </a:cubicBezTo>
                  <a:cubicBezTo>
                    <a:pt x="14130" y="963"/>
                    <a:pt x="13673" y="395"/>
                    <a:pt x="13092" y="0"/>
                  </a:cubicBezTo>
                  <a:close/>
                  <a:moveTo>
                    <a:pt x="12867" y="0"/>
                  </a:moveTo>
                  <a:cubicBezTo>
                    <a:pt x="12286" y="395"/>
                    <a:pt x="11830" y="963"/>
                    <a:pt x="11573" y="1628"/>
                  </a:cubicBezTo>
                  <a:cubicBezTo>
                    <a:pt x="11971" y="1802"/>
                    <a:pt x="12408" y="1903"/>
                    <a:pt x="12867" y="1916"/>
                  </a:cubicBezTo>
                  <a:lnTo>
                    <a:pt x="12867" y="0"/>
                  </a:lnTo>
                  <a:close/>
                  <a:moveTo>
                    <a:pt x="14815" y="2789"/>
                  </a:moveTo>
                  <a:lnTo>
                    <a:pt x="15882" y="2789"/>
                  </a:lnTo>
                  <a:cubicBezTo>
                    <a:pt x="15864" y="2216"/>
                    <a:pt x="15678" y="1685"/>
                    <a:pt x="15373" y="1243"/>
                  </a:cubicBezTo>
                  <a:cubicBezTo>
                    <a:pt x="15147" y="1434"/>
                    <a:pt x="14899" y="1598"/>
                    <a:pt x="14632" y="1731"/>
                  </a:cubicBezTo>
                  <a:cubicBezTo>
                    <a:pt x="14742" y="2065"/>
                    <a:pt x="14806" y="2420"/>
                    <a:pt x="14815" y="2789"/>
                  </a:cubicBezTo>
                  <a:close/>
                  <a:moveTo>
                    <a:pt x="14452" y="1813"/>
                  </a:moveTo>
                  <a:cubicBezTo>
                    <a:pt x="14033" y="1994"/>
                    <a:pt x="13574" y="2100"/>
                    <a:pt x="13092" y="2112"/>
                  </a:cubicBezTo>
                  <a:lnTo>
                    <a:pt x="13092" y="2790"/>
                  </a:lnTo>
                  <a:lnTo>
                    <a:pt x="14619" y="2790"/>
                  </a:lnTo>
                  <a:cubicBezTo>
                    <a:pt x="14610" y="2450"/>
                    <a:pt x="14552" y="2122"/>
                    <a:pt x="14452" y="1813"/>
                  </a:cubicBezTo>
                  <a:close/>
                  <a:moveTo>
                    <a:pt x="14565" y="1545"/>
                  </a:moveTo>
                  <a:cubicBezTo>
                    <a:pt x="14813" y="1419"/>
                    <a:pt x="15045" y="1264"/>
                    <a:pt x="15255" y="1085"/>
                  </a:cubicBezTo>
                  <a:cubicBezTo>
                    <a:pt x="14818" y="538"/>
                    <a:pt x="14187" y="153"/>
                    <a:pt x="13466" y="35"/>
                  </a:cubicBezTo>
                  <a:cubicBezTo>
                    <a:pt x="13950" y="433"/>
                    <a:pt x="14333" y="951"/>
                    <a:pt x="14565" y="1545"/>
                  </a:cubicBezTo>
                  <a:close/>
                  <a:moveTo>
                    <a:pt x="12867" y="2112"/>
                  </a:moveTo>
                  <a:cubicBezTo>
                    <a:pt x="12385" y="2100"/>
                    <a:pt x="11925" y="1994"/>
                    <a:pt x="11507" y="1813"/>
                  </a:cubicBezTo>
                  <a:cubicBezTo>
                    <a:pt x="11407" y="2122"/>
                    <a:pt x="11349" y="2450"/>
                    <a:pt x="11340" y="2790"/>
                  </a:cubicBezTo>
                  <a:lnTo>
                    <a:pt x="12867" y="2790"/>
                  </a:lnTo>
                  <a:lnTo>
                    <a:pt x="12867" y="2112"/>
                  </a:lnTo>
                  <a:close/>
                  <a:moveTo>
                    <a:pt x="14620" y="2981"/>
                  </a:moveTo>
                  <a:lnTo>
                    <a:pt x="13092" y="2981"/>
                  </a:lnTo>
                  <a:lnTo>
                    <a:pt x="13092" y="3755"/>
                  </a:lnTo>
                  <a:cubicBezTo>
                    <a:pt x="13574" y="3768"/>
                    <a:pt x="14033" y="3873"/>
                    <a:pt x="14452" y="4054"/>
                  </a:cubicBezTo>
                  <a:cubicBezTo>
                    <a:pt x="14561" y="3716"/>
                    <a:pt x="14620" y="3355"/>
                    <a:pt x="14620" y="2981"/>
                  </a:cubicBezTo>
                  <a:close/>
                  <a:moveTo>
                    <a:pt x="12867" y="2981"/>
                  </a:moveTo>
                  <a:lnTo>
                    <a:pt x="11339" y="2981"/>
                  </a:lnTo>
                  <a:cubicBezTo>
                    <a:pt x="11339" y="3020"/>
                    <a:pt x="11340" y="3059"/>
                    <a:pt x="11341" y="3098"/>
                  </a:cubicBezTo>
                  <a:lnTo>
                    <a:pt x="12868" y="3705"/>
                  </a:lnTo>
                  <a:lnTo>
                    <a:pt x="12868" y="2981"/>
                  </a:lnTo>
                  <a:lnTo>
                    <a:pt x="12867" y="2981"/>
                  </a:lnTo>
                  <a:close/>
                  <a:moveTo>
                    <a:pt x="14387" y="4239"/>
                  </a:moveTo>
                  <a:cubicBezTo>
                    <a:pt x="13988" y="4065"/>
                    <a:pt x="13551" y="3964"/>
                    <a:pt x="13092" y="3951"/>
                  </a:cubicBezTo>
                  <a:lnTo>
                    <a:pt x="13092" y="5867"/>
                  </a:lnTo>
                  <a:cubicBezTo>
                    <a:pt x="13673" y="5472"/>
                    <a:pt x="14130" y="4904"/>
                    <a:pt x="14387" y="4239"/>
                  </a:cubicBezTo>
                  <a:close/>
                  <a:moveTo>
                    <a:pt x="14816" y="2981"/>
                  </a:moveTo>
                  <a:cubicBezTo>
                    <a:pt x="14816" y="3385"/>
                    <a:pt x="14752" y="3774"/>
                    <a:pt x="14632" y="4136"/>
                  </a:cubicBezTo>
                  <a:cubicBezTo>
                    <a:pt x="14899" y="4269"/>
                    <a:pt x="15147" y="4433"/>
                    <a:pt x="15373" y="4624"/>
                  </a:cubicBezTo>
                  <a:cubicBezTo>
                    <a:pt x="15695" y="4158"/>
                    <a:pt x="15884" y="3592"/>
                    <a:pt x="15884" y="2981"/>
                  </a:cubicBezTo>
                  <a:lnTo>
                    <a:pt x="14816" y="2981"/>
                  </a:lnTo>
                  <a:close/>
                  <a:moveTo>
                    <a:pt x="13466" y="5832"/>
                  </a:moveTo>
                  <a:cubicBezTo>
                    <a:pt x="14187" y="5714"/>
                    <a:pt x="14818" y="5329"/>
                    <a:pt x="15255" y="4782"/>
                  </a:cubicBezTo>
                  <a:cubicBezTo>
                    <a:pt x="15045" y="4603"/>
                    <a:pt x="14813" y="4448"/>
                    <a:pt x="14565" y="4323"/>
                  </a:cubicBezTo>
                  <a:cubicBezTo>
                    <a:pt x="14333" y="4916"/>
                    <a:pt x="13950" y="5435"/>
                    <a:pt x="13466" y="5832"/>
                  </a:cubicBezTo>
                  <a:close/>
                  <a:moveTo>
                    <a:pt x="2929" y="4123"/>
                  </a:moveTo>
                  <a:cubicBezTo>
                    <a:pt x="3453" y="7921"/>
                    <a:pt x="5084" y="10912"/>
                    <a:pt x="7670" y="12800"/>
                  </a:cubicBezTo>
                  <a:cubicBezTo>
                    <a:pt x="10257" y="10912"/>
                    <a:pt x="11888" y="7921"/>
                    <a:pt x="12412" y="4123"/>
                  </a:cubicBezTo>
                  <a:lnTo>
                    <a:pt x="7670" y="2237"/>
                  </a:lnTo>
                  <a:lnTo>
                    <a:pt x="2929" y="4123"/>
                  </a:lnTo>
                  <a:close/>
                  <a:moveTo>
                    <a:pt x="7670" y="11500"/>
                  </a:moveTo>
                  <a:lnTo>
                    <a:pt x="7670" y="7429"/>
                  </a:lnTo>
                  <a:lnTo>
                    <a:pt x="4679" y="7429"/>
                  </a:lnTo>
                  <a:cubicBezTo>
                    <a:pt x="4380" y="6626"/>
                    <a:pt x="4163" y="5751"/>
                    <a:pt x="4034" y="4812"/>
                  </a:cubicBezTo>
                  <a:lnTo>
                    <a:pt x="7671" y="3358"/>
                  </a:lnTo>
                  <a:lnTo>
                    <a:pt x="7671" y="7429"/>
                  </a:lnTo>
                  <a:lnTo>
                    <a:pt x="10662" y="7429"/>
                  </a:lnTo>
                  <a:cubicBezTo>
                    <a:pt x="10027" y="9131"/>
                    <a:pt x="9017" y="10512"/>
                    <a:pt x="7670" y="11500"/>
                  </a:cubicBezTo>
                  <a:close/>
                </a:path>
              </a:pathLst>
            </a:custGeom>
            <a:solidFill>
              <a:schemeClr val="bg1"/>
            </a:solidFill>
            <a:ln>
              <a:noFill/>
            </a:ln>
          </p:spPr>
        </p:sp>
      </p:grpSp>
      <p:sp>
        <p:nvSpPr>
          <p:cNvPr id="70" name="木先生iPPT" descr="e7d195523061f1c01bc539b90b65f09aca9bc726a3a4adba8C9E45B38E36AC8707C5D393223713CC8DD27123EF48A81803B5A1BFF3646AC546C23D4B23F46D5703AE6DAEEEE7BB41433C5E719609FF6BEE0D1CEBC42800D703D4FBCFF9E7DC498293112882B06CFED0E8B8F5F6228ACB5C0C32476B49CEC0457815DED8AFF16F634132B871C279B9">
            <a:extLst>
              <a:ext uri="{FF2B5EF4-FFF2-40B4-BE49-F238E27FC236}">
                <a16:creationId xmlns:a16="http://schemas.microsoft.com/office/drawing/2014/main" id="{DC791EE8-26AC-4AE0-937B-112F5BF70E3E}"/>
              </a:ext>
            </a:extLst>
          </p:cNvPr>
          <p:cNvSpPr/>
          <p:nvPr/>
        </p:nvSpPr>
        <p:spPr bwMode="gray">
          <a:xfrm>
            <a:off x="6156755" y="3856770"/>
            <a:ext cx="5508000" cy="2520000"/>
          </a:xfrm>
          <a:prstGeom prst="rect">
            <a:avLst/>
          </a:prstGeom>
          <a:solidFill>
            <a:srgbClr val="103F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ctr"/>
            <a:endParaRPr lang="en-US" altLang="zh-CN" sz="2000" spc="300" dirty="0">
              <a:solidFill>
                <a:prstClr val="white"/>
              </a:solidFill>
              <a:latin typeface="Huawei Sans" panose="020C0503030203020204" pitchFamily="34" charset="0"/>
              <a:ea typeface="+mj-ea"/>
            </a:endParaRPr>
          </a:p>
        </p:txBody>
      </p:sp>
      <p:cxnSp>
        <p:nvCxnSpPr>
          <p:cNvPr id="9" name="直接连接符 8">
            <a:extLst>
              <a:ext uri="{FF2B5EF4-FFF2-40B4-BE49-F238E27FC236}">
                <a16:creationId xmlns:a16="http://schemas.microsoft.com/office/drawing/2014/main" id="{549EF4BE-0CF5-4ACB-87DA-7F3DDED9A199}"/>
              </a:ext>
            </a:extLst>
          </p:cNvPr>
          <p:cNvCxnSpPr/>
          <p:nvPr/>
        </p:nvCxnSpPr>
        <p:spPr bwMode="gray">
          <a:xfrm>
            <a:off x="548828" y="3798530"/>
            <a:ext cx="110880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D97E457E-C9E3-424D-B108-20FEA38A3FD9}"/>
              </a:ext>
            </a:extLst>
          </p:cNvPr>
          <p:cNvCxnSpPr>
            <a:cxnSpLocks/>
          </p:cNvCxnSpPr>
          <p:nvPr/>
        </p:nvCxnSpPr>
        <p:spPr bwMode="gray">
          <a:xfrm flipV="1">
            <a:off x="6096000" y="1244650"/>
            <a:ext cx="0" cy="513710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5" name="multiple-users-silhouette_33308">
            <a:extLst>
              <a:ext uri="{FF2B5EF4-FFF2-40B4-BE49-F238E27FC236}">
                <a16:creationId xmlns:a16="http://schemas.microsoft.com/office/drawing/2014/main" id="{CE75BFF3-29F2-4097-AED7-8E339AAC1519}"/>
              </a:ext>
            </a:extLst>
          </p:cNvPr>
          <p:cNvSpPr>
            <a:spLocks noChangeAspect="1"/>
          </p:cNvSpPr>
          <p:nvPr/>
        </p:nvSpPr>
        <p:spPr bwMode="gray">
          <a:xfrm>
            <a:off x="6423795" y="2061169"/>
            <a:ext cx="1051779" cy="884044"/>
          </a:xfrm>
          <a:custGeom>
            <a:avLst/>
            <a:gdLst>
              <a:gd name="T0" fmla="*/ 645 w 1068"/>
              <a:gd name="T1" fmla="*/ 154 h 899"/>
              <a:gd name="T2" fmla="*/ 735 w 1068"/>
              <a:gd name="T3" fmla="*/ 298 h 899"/>
              <a:gd name="T4" fmla="*/ 801 w 1068"/>
              <a:gd name="T5" fmla="*/ 313 h 899"/>
              <a:gd name="T6" fmla="*/ 958 w 1068"/>
              <a:gd name="T7" fmla="*/ 156 h 899"/>
              <a:gd name="T8" fmla="*/ 801 w 1068"/>
              <a:gd name="T9" fmla="*/ 0 h 899"/>
              <a:gd name="T10" fmla="*/ 645 w 1068"/>
              <a:gd name="T11" fmla="*/ 154 h 899"/>
              <a:gd name="T12" fmla="*/ 542 w 1068"/>
              <a:gd name="T13" fmla="*/ 475 h 899"/>
              <a:gd name="T14" fmla="*/ 699 w 1068"/>
              <a:gd name="T15" fmla="*/ 318 h 899"/>
              <a:gd name="T16" fmla="*/ 542 w 1068"/>
              <a:gd name="T17" fmla="*/ 161 h 899"/>
              <a:gd name="T18" fmla="*/ 385 w 1068"/>
              <a:gd name="T19" fmla="*/ 318 h 899"/>
              <a:gd name="T20" fmla="*/ 542 w 1068"/>
              <a:gd name="T21" fmla="*/ 475 h 899"/>
              <a:gd name="T22" fmla="*/ 609 w 1068"/>
              <a:gd name="T23" fmla="*/ 485 h 899"/>
              <a:gd name="T24" fmla="*/ 476 w 1068"/>
              <a:gd name="T25" fmla="*/ 485 h 899"/>
              <a:gd name="T26" fmla="*/ 275 w 1068"/>
              <a:gd name="T27" fmla="*/ 686 h 899"/>
              <a:gd name="T28" fmla="*/ 275 w 1068"/>
              <a:gd name="T29" fmla="*/ 849 h 899"/>
              <a:gd name="T30" fmla="*/ 275 w 1068"/>
              <a:gd name="T31" fmla="*/ 851 h 899"/>
              <a:gd name="T32" fmla="*/ 287 w 1068"/>
              <a:gd name="T33" fmla="*/ 855 h 899"/>
              <a:gd name="T34" fmla="*/ 559 w 1068"/>
              <a:gd name="T35" fmla="*/ 899 h 899"/>
              <a:gd name="T36" fmla="*/ 798 w 1068"/>
              <a:gd name="T37" fmla="*/ 854 h 899"/>
              <a:gd name="T38" fmla="*/ 808 w 1068"/>
              <a:gd name="T39" fmla="*/ 849 h 899"/>
              <a:gd name="T40" fmla="*/ 809 w 1068"/>
              <a:gd name="T41" fmla="*/ 849 h 899"/>
              <a:gd name="T42" fmla="*/ 809 w 1068"/>
              <a:gd name="T43" fmla="*/ 686 h 899"/>
              <a:gd name="T44" fmla="*/ 609 w 1068"/>
              <a:gd name="T45" fmla="*/ 485 h 899"/>
              <a:gd name="T46" fmla="*/ 868 w 1068"/>
              <a:gd name="T47" fmla="*/ 324 h 899"/>
              <a:gd name="T48" fmla="*/ 736 w 1068"/>
              <a:gd name="T49" fmla="*/ 324 h 899"/>
              <a:gd name="T50" fmla="*/ 676 w 1068"/>
              <a:gd name="T51" fmla="*/ 458 h 899"/>
              <a:gd name="T52" fmla="*/ 847 w 1068"/>
              <a:gd name="T53" fmla="*/ 686 h 899"/>
              <a:gd name="T54" fmla="*/ 847 w 1068"/>
              <a:gd name="T55" fmla="*/ 736 h 899"/>
              <a:gd name="T56" fmla="*/ 1057 w 1068"/>
              <a:gd name="T57" fmla="*/ 692 h 899"/>
              <a:gd name="T58" fmla="*/ 1067 w 1068"/>
              <a:gd name="T59" fmla="*/ 687 h 899"/>
              <a:gd name="T60" fmla="*/ 1068 w 1068"/>
              <a:gd name="T61" fmla="*/ 687 h 899"/>
              <a:gd name="T62" fmla="*/ 1068 w 1068"/>
              <a:gd name="T63" fmla="*/ 524 h 899"/>
              <a:gd name="T64" fmla="*/ 868 w 1068"/>
              <a:gd name="T65" fmla="*/ 324 h 899"/>
              <a:gd name="T66" fmla="*/ 267 w 1068"/>
              <a:gd name="T67" fmla="*/ 313 h 899"/>
              <a:gd name="T68" fmla="*/ 350 w 1068"/>
              <a:gd name="T69" fmla="*/ 289 h 899"/>
              <a:gd name="T70" fmla="*/ 423 w 1068"/>
              <a:gd name="T71" fmla="*/ 165 h 899"/>
              <a:gd name="T72" fmla="*/ 424 w 1068"/>
              <a:gd name="T73" fmla="*/ 156 h 899"/>
              <a:gd name="T74" fmla="*/ 267 w 1068"/>
              <a:gd name="T75" fmla="*/ 0 h 899"/>
              <a:gd name="T76" fmla="*/ 110 w 1068"/>
              <a:gd name="T77" fmla="*/ 156 h 899"/>
              <a:gd name="T78" fmla="*/ 267 w 1068"/>
              <a:gd name="T79" fmla="*/ 313 h 899"/>
              <a:gd name="T80" fmla="*/ 408 w 1068"/>
              <a:gd name="T81" fmla="*/ 458 h 899"/>
              <a:gd name="T82" fmla="*/ 348 w 1068"/>
              <a:gd name="T83" fmla="*/ 324 h 899"/>
              <a:gd name="T84" fmla="*/ 334 w 1068"/>
              <a:gd name="T85" fmla="*/ 324 h 899"/>
              <a:gd name="T86" fmla="*/ 201 w 1068"/>
              <a:gd name="T87" fmla="*/ 324 h 899"/>
              <a:gd name="T88" fmla="*/ 0 w 1068"/>
              <a:gd name="T89" fmla="*/ 524 h 899"/>
              <a:gd name="T90" fmla="*/ 0 w 1068"/>
              <a:gd name="T91" fmla="*/ 687 h 899"/>
              <a:gd name="T92" fmla="*/ 0 w 1068"/>
              <a:gd name="T93" fmla="*/ 689 h 899"/>
              <a:gd name="T94" fmla="*/ 12 w 1068"/>
              <a:gd name="T95" fmla="*/ 693 h 899"/>
              <a:gd name="T96" fmla="*/ 238 w 1068"/>
              <a:gd name="T97" fmla="*/ 735 h 899"/>
              <a:gd name="T98" fmla="*/ 238 w 1068"/>
              <a:gd name="T99" fmla="*/ 686 h 899"/>
              <a:gd name="T100" fmla="*/ 408 w 1068"/>
              <a:gd name="T101" fmla="*/ 458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8" h="899">
                <a:moveTo>
                  <a:pt x="645" y="154"/>
                </a:moveTo>
                <a:cubicBezTo>
                  <a:pt x="694" y="185"/>
                  <a:pt x="729" y="237"/>
                  <a:pt x="735" y="298"/>
                </a:cubicBezTo>
                <a:cubicBezTo>
                  <a:pt x="755" y="308"/>
                  <a:pt x="778" y="313"/>
                  <a:pt x="801" y="313"/>
                </a:cubicBezTo>
                <a:cubicBezTo>
                  <a:pt x="888" y="313"/>
                  <a:pt x="958" y="243"/>
                  <a:pt x="958" y="156"/>
                </a:cubicBezTo>
                <a:cubicBezTo>
                  <a:pt x="958" y="70"/>
                  <a:pt x="888" y="0"/>
                  <a:pt x="801" y="0"/>
                </a:cubicBezTo>
                <a:cubicBezTo>
                  <a:pt x="716" y="0"/>
                  <a:pt x="646" y="69"/>
                  <a:pt x="645" y="154"/>
                </a:cubicBezTo>
                <a:close/>
                <a:moveTo>
                  <a:pt x="542" y="475"/>
                </a:moveTo>
                <a:cubicBezTo>
                  <a:pt x="629" y="475"/>
                  <a:pt x="699" y="405"/>
                  <a:pt x="699" y="318"/>
                </a:cubicBezTo>
                <a:cubicBezTo>
                  <a:pt x="699" y="232"/>
                  <a:pt x="629" y="161"/>
                  <a:pt x="542" y="161"/>
                </a:cubicBezTo>
                <a:cubicBezTo>
                  <a:pt x="456" y="161"/>
                  <a:pt x="385" y="232"/>
                  <a:pt x="385" y="318"/>
                </a:cubicBezTo>
                <a:cubicBezTo>
                  <a:pt x="385" y="405"/>
                  <a:pt x="456" y="475"/>
                  <a:pt x="542" y="475"/>
                </a:cubicBezTo>
                <a:close/>
                <a:moveTo>
                  <a:pt x="609" y="485"/>
                </a:moveTo>
                <a:lnTo>
                  <a:pt x="476" y="485"/>
                </a:lnTo>
                <a:cubicBezTo>
                  <a:pt x="365" y="485"/>
                  <a:pt x="275" y="575"/>
                  <a:pt x="275" y="686"/>
                </a:cubicBezTo>
                <a:lnTo>
                  <a:pt x="275" y="849"/>
                </a:lnTo>
                <a:lnTo>
                  <a:pt x="275" y="851"/>
                </a:lnTo>
                <a:lnTo>
                  <a:pt x="287" y="855"/>
                </a:lnTo>
                <a:cubicBezTo>
                  <a:pt x="392" y="888"/>
                  <a:pt x="484" y="899"/>
                  <a:pt x="559" y="899"/>
                </a:cubicBezTo>
                <a:cubicBezTo>
                  <a:pt x="707" y="899"/>
                  <a:pt x="792" y="857"/>
                  <a:pt x="798" y="854"/>
                </a:cubicBezTo>
                <a:lnTo>
                  <a:pt x="808" y="849"/>
                </a:lnTo>
                <a:lnTo>
                  <a:pt x="809" y="849"/>
                </a:lnTo>
                <a:lnTo>
                  <a:pt x="809" y="686"/>
                </a:lnTo>
                <a:cubicBezTo>
                  <a:pt x="809" y="575"/>
                  <a:pt x="719" y="485"/>
                  <a:pt x="609" y="485"/>
                </a:cubicBezTo>
                <a:close/>
                <a:moveTo>
                  <a:pt x="868" y="324"/>
                </a:moveTo>
                <a:lnTo>
                  <a:pt x="736" y="324"/>
                </a:lnTo>
                <a:cubicBezTo>
                  <a:pt x="734" y="376"/>
                  <a:pt x="712" y="424"/>
                  <a:pt x="676" y="458"/>
                </a:cubicBezTo>
                <a:cubicBezTo>
                  <a:pt x="775" y="487"/>
                  <a:pt x="847" y="579"/>
                  <a:pt x="847" y="686"/>
                </a:cubicBezTo>
                <a:lnTo>
                  <a:pt x="847" y="736"/>
                </a:lnTo>
                <a:cubicBezTo>
                  <a:pt x="977" y="732"/>
                  <a:pt x="1052" y="695"/>
                  <a:pt x="1057" y="692"/>
                </a:cubicBezTo>
                <a:lnTo>
                  <a:pt x="1067" y="687"/>
                </a:lnTo>
                <a:lnTo>
                  <a:pt x="1068" y="687"/>
                </a:lnTo>
                <a:lnTo>
                  <a:pt x="1068" y="524"/>
                </a:lnTo>
                <a:cubicBezTo>
                  <a:pt x="1068" y="414"/>
                  <a:pt x="978" y="324"/>
                  <a:pt x="868" y="324"/>
                </a:cubicBezTo>
                <a:close/>
                <a:moveTo>
                  <a:pt x="267" y="313"/>
                </a:moveTo>
                <a:cubicBezTo>
                  <a:pt x="298" y="313"/>
                  <a:pt x="326" y="304"/>
                  <a:pt x="350" y="289"/>
                </a:cubicBezTo>
                <a:cubicBezTo>
                  <a:pt x="358" y="239"/>
                  <a:pt x="385" y="195"/>
                  <a:pt x="423" y="165"/>
                </a:cubicBezTo>
                <a:cubicBezTo>
                  <a:pt x="424" y="162"/>
                  <a:pt x="424" y="159"/>
                  <a:pt x="424" y="156"/>
                </a:cubicBezTo>
                <a:cubicBezTo>
                  <a:pt x="424" y="70"/>
                  <a:pt x="354" y="0"/>
                  <a:pt x="267" y="0"/>
                </a:cubicBezTo>
                <a:cubicBezTo>
                  <a:pt x="181" y="0"/>
                  <a:pt x="110" y="70"/>
                  <a:pt x="110" y="156"/>
                </a:cubicBezTo>
                <a:cubicBezTo>
                  <a:pt x="110" y="243"/>
                  <a:pt x="181" y="313"/>
                  <a:pt x="267" y="313"/>
                </a:cubicBezTo>
                <a:close/>
                <a:moveTo>
                  <a:pt x="408" y="458"/>
                </a:moveTo>
                <a:cubicBezTo>
                  <a:pt x="372" y="424"/>
                  <a:pt x="350" y="377"/>
                  <a:pt x="348" y="324"/>
                </a:cubicBezTo>
                <a:cubicBezTo>
                  <a:pt x="343" y="324"/>
                  <a:pt x="339" y="324"/>
                  <a:pt x="334" y="324"/>
                </a:cubicBezTo>
                <a:lnTo>
                  <a:pt x="201" y="324"/>
                </a:lnTo>
                <a:cubicBezTo>
                  <a:pt x="90" y="324"/>
                  <a:pt x="0" y="414"/>
                  <a:pt x="0" y="524"/>
                </a:cubicBezTo>
                <a:lnTo>
                  <a:pt x="0" y="687"/>
                </a:lnTo>
                <a:lnTo>
                  <a:pt x="0" y="689"/>
                </a:lnTo>
                <a:lnTo>
                  <a:pt x="12" y="693"/>
                </a:lnTo>
                <a:cubicBezTo>
                  <a:pt x="96" y="719"/>
                  <a:pt x="172" y="732"/>
                  <a:pt x="238" y="735"/>
                </a:cubicBezTo>
                <a:lnTo>
                  <a:pt x="238" y="686"/>
                </a:lnTo>
                <a:cubicBezTo>
                  <a:pt x="238" y="579"/>
                  <a:pt x="309" y="487"/>
                  <a:pt x="408" y="458"/>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76" name="文本框 75">
            <a:extLst>
              <a:ext uri="{FF2B5EF4-FFF2-40B4-BE49-F238E27FC236}">
                <a16:creationId xmlns:a16="http://schemas.microsoft.com/office/drawing/2014/main" id="{3A3370E8-23DA-463B-9FEE-B48795755CAD}"/>
              </a:ext>
            </a:extLst>
          </p:cNvPr>
          <p:cNvSpPr txBox="1"/>
          <p:nvPr/>
        </p:nvSpPr>
        <p:spPr bwMode="gray">
          <a:xfrm>
            <a:off x="2280452" y="2714203"/>
            <a:ext cx="3616914" cy="830997"/>
          </a:xfrm>
          <a:prstGeom prst="rect">
            <a:avLst/>
          </a:prstGeom>
          <a:noFill/>
        </p:spPr>
        <p:txBody>
          <a:bodyPr wrap="square" rtlCol="0">
            <a:spAutoFit/>
          </a:bodyPr>
          <a:lstStyle/>
          <a:p>
            <a:pPr fontAlgn="ctr"/>
            <a:r>
              <a:rPr lang="en-US" sz="1200" dirty="0">
                <a:solidFill>
                  <a:schemeClr val="lt1">
                    <a:alpha val="80000"/>
                  </a:schemeClr>
                </a:solidFill>
                <a:latin typeface="Huawei Sans" panose="020C0503030203020204" pitchFamily="34" charset="0"/>
              </a:rPr>
              <a:t>Unified management of devices on the entire network, automatic configuration</a:t>
            </a:r>
            <a:r>
              <a:rPr lang="en-US" altLang="zh-CN" sz="1200" dirty="0">
                <a:solidFill>
                  <a:schemeClr val="lt1">
                    <a:alpha val="80000"/>
                  </a:schemeClr>
                </a:solidFill>
                <a:latin typeface="Huawei Sans" panose="020C0503030203020204" pitchFamily="34" charset="0"/>
              </a:rPr>
              <a:t> backup</a:t>
            </a:r>
            <a:r>
              <a:rPr lang="en-US" sz="1200" dirty="0">
                <a:solidFill>
                  <a:schemeClr val="lt1">
                    <a:alpha val="80000"/>
                  </a:schemeClr>
                </a:solidFill>
                <a:latin typeface="Huawei Sans" panose="020C0503030203020204" pitchFamily="34" charset="0"/>
              </a:rPr>
              <a:t>, and real-time alarm reporting greatly simplify network management</a:t>
            </a:r>
          </a:p>
        </p:txBody>
      </p:sp>
      <p:sp>
        <p:nvSpPr>
          <p:cNvPr id="77" name="文本框 76">
            <a:extLst>
              <a:ext uri="{FF2B5EF4-FFF2-40B4-BE49-F238E27FC236}">
                <a16:creationId xmlns:a16="http://schemas.microsoft.com/office/drawing/2014/main" id="{75E84C5E-8371-42B8-8E56-E5A25B2E9293}"/>
              </a:ext>
            </a:extLst>
          </p:cNvPr>
          <p:cNvSpPr txBox="1"/>
          <p:nvPr/>
        </p:nvSpPr>
        <p:spPr bwMode="gray">
          <a:xfrm>
            <a:off x="7655479" y="2714203"/>
            <a:ext cx="3769438" cy="830997"/>
          </a:xfrm>
          <a:prstGeom prst="rect">
            <a:avLst/>
          </a:prstGeom>
          <a:noFill/>
        </p:spPr>
        <p:txBody>
          <a:bodyPr wrap="square" rtlCol="0">
            <a:spAutoFit/>
          </a:bodyPr>
          <a:lstStyle/>
          <a:p>
            <a:pPr fontAlgn="ctr"/>
            <a:r>
              <a:rPr lang="en-US" sz="1200" dirty="0">
                <a:solidFill>
                  <a:schemeClr val="lt1">
                    <a:alpha val="80000"/>
                  </a:schemeClr>
                </a:solidFill>
                <a:latin typeface="Huawei Sans" panose="020C0503030203020204" pitchFamily="34" charset="0"/>
              </a:rPr>
              <a:t>When a STA moves on the campus, seamless roaming ensures that the network access rights and experience of the STA are consistent as long as its identity remains unchanged.</a:t>
            </a:r>
          </a:p>
        </p:txBody>
      </p:sp>
      <p:sp>
        <p:nvSpPr>
          <p:cNvPr id="78" name="文本框 77">
            <a:extLst>
              <a:ext uri="{FF2B5EF4-FFF2-40B4-BE49-F238E27FC236}">
                <a16:creationId xmlns:a16="http://schemas.microsoft.com/office/drawing/2014/main" id="{517F7007-B8AE-48E3-B45E-4DCF36CED611}"/>
              </a:ext>
            </a:extLst>
          </p:cNvPr>
          <p:cNvSpPr txBox="1"/>
          <p:nvPr/>
        </p:nvSpPr>
        <p:spPr bwMode="gray">
          <a:xfrm>
            <a:off x="1982418" y="5382517"/>
            <a:ext cx="3719738" cy="461665"/>
          </a:xfrm>
          <a:prstGeom prst="rect">
            <a:avLst/>
          </a:prstGeom>
          <a:noFill/>
        </p:spPr>
        <p:txBody>
          <a:bodyPr wrap="square" rtlCol="0">
            <a:spAutoFit/>
          </a:bodyPr>
          <a:lstStyle/>
          <a:p>
            <a:pPr fontAlgn="ctr"/>
            <a:r>
              <a:rPr lang="en-US" sz="1200" dirty="0">
                <a:solidFill>
                  <a:prstClr val="white">
                    <a:alpha val="80000"/>
                  </a:prstClr>
                </a:solidFill>
                <a:latin typeface="Huawei Sans" panose="020C0503030203020204" pitchFamily="34" charset="0"/>
              </a:rPr>
              <a:t>Access control and STA security protection ensure all-around security.</a:t>
            </a:r>
            <a:endParaRPr lang="en-US" altLang="zh-CN" sz="1200" dirty="0">
              <a:solidFill>
                <a:schemeClr val="lt1">
                  <a:alpha val="80000"/>
                </a:schemeClr>
              </a:solidFill>
              <a:latin typeface="Huawei Sans" panose="020C0503030203020204" pitchFamily="34" charset="0"/>
            </a:endParaRPr>
          </a:p>
        </p:txBody>
      </p:sp>
      <p:sp>
        <p:nvSpPr>
          <p:cNvPr id="80" name="personal-configuration_30422">
            <a:extLst>
              <a:ext uri="{FF2B5EF4-FFF2-40B4-BE49-F238E27FC236}">
                <a16:creationId xmlns:a16="http://schemas.microsoft.com/office/drawing/2014/main" id="{2C8A398B-B5F4-436A-BC9D-0FB29F227BF9}"/>
              </a:ext>
            </a:extLst>
          </p:cNvPr>
          <p:cNvSpPr>
            <a:spLocks noChangeAspect="1"/>
          </p:cNvSpPr>
          <p:nvPr/>
        </p:nvSpPr>
        <p:spPr bwMode="gray">
          <a:xfrm>
            <a:off x="6532959" y="4659921"/>
            <a:ext cx="985986" cy="913695"/>
          </a:xfrm>
          <a:custGeom>
            <a:avLst/>
            <a:gdLst>
              <a:gd name="connsiteX0" fmla="*/ 460509 w 602487"/>
              <a:gd name="connsiteY0" fmla="*/ 352333 h 558314"/>
              <a:gd name="connsiteX1" fmla="*/ 524794 w 602487"/>
              <a:gd name="connsiteY1" fmla="*/ 416513 h 558314"/>
              <a:gd name="connsiteX2" fmla="*/ 460509 w 602487"/>
              <a:gd name="connsiteY2" fmla="*/ 480693 h 558314"/>
              <a:gd name="connsiteX3" fmla="*/ 396224 w 602487"/>
              <a:gd name="connsiteY3" fmla="*/ 416513 h 558314"/>
              <a:gd name="connsiteX4" fmla="*/ 460509 w 602487"/>
              <a:gd name="connsiteY4" fmla="*/ 352333 h 558314"/>
              <a:gd name="connsiteX5" fmla="*/ 469031 w 602487"/>
              <a:gd name="connsiteY5" fmla="*/ 300551 h 558314"/>
              <a:gd name="connsiteX6" fmla="*/ 463869 w 602487"/>
              <a:gd name="connsiteY6" fmla="*/ 322719 h 558314"/>
              <a:gd name="connsiteX7" fmla="*/ 426697 w 602487"/>
              <a:gd name="connsiteY7" fmla="*/ 328905 h 558314"/>
              <a:gd name="connsiteX8" fmla="*/ 414565 w 602487"/>
              <a:gd name="connsiteY8" fmla="*/ 309573 h 558314"/>
              <a:gd name="connsiteX9" fmla="*/ 384363 w 602487"/>
              <a:gd name="connsiteY9" fmla="*/ 328390 h 558314"/>
              <a:gd name="connsiteX10" fmla="*/ 396495 w 602487"/>
              <a:gd name="connsiteY10" fmla="*/ 347722 h 558314"/>
              <a:gd name="connsiteX11" fmla="*/ 374554 w 602487"/>
              <a:gd name="connsiteY11" fmla="*/ 378396 h 558314"/>
              <a:gd name="connsiteX12" fmla="*/ 352354 w 602487"/>
              <a:gd name="connsiteY12" fmla="*/ 373240 h 558314"/>
              <a:gd name="connsiteX13" fmla="*/ 344352 w 602487"/>
              <a:gd name="connsiteY13" fmla="*/ 408038 h 558314"/>
              <a:gd name="connsiteX14" fmla="*/ 366552 w 602487"/>
              <a:gd name="connsiteY14" fmla="*/ 413194 h 558314"/>
              <a:gd name="connsiteX15" fmla="*/ 372747 w 602487"/>
              <a:gd name="connsiteY15" fmla="*/ 450311 h 558314"/>
              <a:gd name="connsiteX16" fmla="*/ 353387 w 602487"/>
              <a:gd name="connsiteY16" fmla="*/ 462426 h 558314"/>
              <a:gd name="connsiteX17" fmla="*/ 372489 w 602487"/>
              <a:gd name="connsiteY17" fmla="*/ 492585 h 558314"/>
              <a:gd name="connsiteX18" fmla="*/ 391591 w 602487"/>
              <a:gd name="connsiteY18" fmla="*/ 480470 h 558314"/>
              <a:gd name="connsiteX19" fmla="*/ 422309 w 602487"/>
              <a:gd name="connsiteY19" fmla="*/ 502379 h 558314"/>
              <a:gd name="connsiteX20" fmla="*/ 417404 w 602487"/>
              <a:gd name="connsiteY20" fmla="*/ 524547 h 558314"/>
              <a:gd name="connsiteX21" fmla="*/ 451994 w 602487"/>
              <a:gd name="connsiteY21" fmla="*/ 532538 h 558314"/>
              <a:gd name="connsiteX22" fmla="*/ 457157 w 602487"/>
              <a:gd name="connsiteY22" fmla="*/ 510370 h 558314"/>
              <a:gd name="connsiteX23" fmla="*/ 494328 w 602487"/>
              <a:gd name="connsiteY23" fmla="*/ 504184 h 558314"/>
              <a:gd name="connsiteX24" fmla="*/ 506461 w 602487"/>
              <a:gd name="connsiteY24" fmla="*/ 523516 h 558314"/>
              <a:gd name="connsiteX25" fmla="*/ 536663 w 602487"/>
              <a:gd name="connsiteY25" fmla="*/ 504699 h 558314"/>
              <a:gd name="connsiteX26" fmla="*/ 524530 w 602487"/>
              <a:gd name="connsiteY26" fmla="*/ 485367 h 558314"/>
              <a:gd name="connsiteX27" fmla="*/ 546472 w 602487"/>
              <a:gd name="connsiteY27" fmla="*/ 454693 h 558314"/>
              <a:gd name="connsiteX28" fmla="*/ 568671 w 602487"/>
              <a:gd name="connsiteY28" fmla="*/ 459849 h 558314"/>
              <a:gd name="connsiteX29" fmla="*/ 576674 w 602487"/>
              <a:gd name="connsiteY29" fmla="*/ 425051 h 558314"/>
              <a:gd name="connsiteX30" fmla="*/ 554474 w 602487"/>
              <a:gd name="connsiteY30" fmla="*/ 419895 h 558314"/>
              <a:gd name="connsiteX31" fmla="*/ 548279 w 602487"/>
              <a:gd name="connsiteY31" fmla="*/ 382778 h 558314"/>
              <a:gd name="connsiteX32" fmla="*/ 567639 w 602487"/>
              <a:gd name="connsiteY32" fmla="*/ 370663 h 558314"/>
              <a:gd name="connsiteX33" fmla="*/ 548795 w 602487"/>
              <a:gd name="connsiteY33" fmla="*/ 340505 h 558314"/>
              <a:gd name="connsiteX34" fmla="*/ 529435 w 602487"/>
              <a:gd name="connsiteY34" fmla="*/ 352619 h 558314"/>
              <a:gd name="connsiteX35" fmla="*/ 498717 w 602487"/>
              <a:gd name="connsiteY35" fmla="*/ 330710 h 558314"/>
              <a:gd name="connsiteX36" fmla="*/ 503879 w 602487"/>
              <a:gd name="connsiteY36" fmla="*/ 308542 h 558314"/>
              <a:gd name="connsiteX37" fmla="*/ 257102 w 602487"/>
              <a:gd name="connsiteY37" fmla="*/ 0 h 558314"/>
              <a:gd name="connsiteX38" fmla="*/ 399077 w 602487"/>
              <a:gd name="connsiteY38" fmla="*/ 141769 h 558314"/>
              <a:gd name="connsiteX39" fmla="*/ 320604 w 602487"/>
              <a:gd name="connsiteY39" fmla="*/ 290241 h 558314"/>
              <a:gd name="connsiteX40" fmla="*/ 373779 w 602487"/>
              <a:gd name="connsiteY40" fmla="*/ 309831 h 558314"/>
              <a:gd name="connsiteX41" fmla="*/ 421534 w 602487"/>
              <a:gd name="connsiteY41" fmla="*/ 280188 h 558314"/>
              <a:gd name="connsiteX42" fmla="*/ 436248 w 602487"/>
              <a:gd name="connsiteY42" fmla="*/ 303644 h 558314"/>
              <a:gd name="connsiteX43" fmla="*/ 446573 w 602487"/>
              <a:gd name="connsiteY43" fmla="*/ 302098 h 558314"/>
              <a:gd name="connsiteX44" fmla="*/ 452769 w 602487"/>
              <a:gd name="connsiteY44" fmla="*/ 274775 h 558314"/>
              <a:gd name="connsiteX45" fmla="*/ 529693 w 602487"/>
              <a:gd name="connsiteY45" fmla="*/ 292561 h 558314"/>
              <a:gd name="connsiteX46" fmla="*/ 523240 w 602487"/>
              <a:gd name="connsiteY46" fmla="*/ 319626 h 558314"/>
              <a:gd name="connsiteX47" fmla="*/ 531758 w 602487"/>
              <a:gd name="connsiteY47" fmla="*/ 325812 h 558314"/>
              <a:gd name="connsiteX48" fmla="*/ 555506 w 602487"/>
              <a:gd name="connsiteY48" fmla="*/ 310862 h 558314"/>
              <a:gd name="connsiteX49" fmla="*/ 597324 w 602487"/>
              <a:gd name="connsiteY49" fmla="*/ 377622 h 558314"/>
              <a:gd name="connsiteX50" fmla="*/ 573576 w 602487"/>
              <a:gd name="connsiteY50" fmla="*/ 392315 h 558314"/>
              <a:gd name="connsiteX51" fmla="*/ 575125 w 602487"/>
              <a:gd name="connsiteY51" fmla="*/ 402625 h 558314"/>
              <a:gd name="connsiteX52" fmla="*/ 602487 w 602487"/>
              <a:gd name="connsiteY52" fmla="*/ 409069 h 558314"/>
              <a:gd name="connsiteX53" fmla="*/ 584676 w 602487"/>
              <a:gd name="connsiteY53" fmla="*/ 485367 h 558314"/>
              <a:gd name="connsiteX54" fmla="*/ 557572 w 602487"/>
              <a:gd name="connsiteY54" fmla="*/ 479181 h 558314"/>
              <a:gd name="connsiteX55" fmla="*/ 551376 w 602487"/>
              <a:gd name="connsiteY55" fmla="*/ 487687 h 558314"/>
              <a:gd name="connsiteX56" fmla="*/ 566348 w 602487"/>
              <a:gd name="connsiteY56" fmla="*/ 511401 h 558314"/>
              <a:gd name="connsiteX57" fmla="*/ 499491 w 602487"/>
              <a:gd name="connsiteY57" fmla="*/ 552901 h 558314"/>
              <a:gd name="connsiteX58" fmla="*/ 484777 w 602487"/>
              <a:gd name="connsiteY58" fmla="*/ 529445 h 558314"/>
              <a:gd name="connsiteX59" fmla="*/ 474452 w 602487"/>
              <a:gd name="connsiteY59" fmla="*/ 530991 h 558314"/>
              <a:gd name="connsiteX60" fmla="*/ 467999 w 602487"/>
              <a:gd name="connsiteY60" fmla="*/ 558314 h 558314"/>
              <a:gd name="connsiteX61" fmla="*/ 393398 w 602487"/>
              <a:gd name="connsiteY61" fmla="*/ 541044 h 558314"/>
              <a:gd name="connsiteX62" fmla="*/ 257102 w 602487"/>
              <a:gd name="connsiteY62" fmla="*/ 549550 h 558314"/>
              <a:gd name="connsiteX63" fmla="*/ 329122 w 602487"/>
              <a:gd name="connsiteY63" fmla="*/ 477634 h 558314"/>
              <a:gd name="connsiteX64" fmla="*/ 268460 w 602487"/>
              <a:gd name="connsiteY64" fmla="*/ 331225 h 558314"/>
              <a:gd name="connsiteX65" fmla="*/ 269235 w 602487"/>
              <a:gd name="connsiteY65" fmla="*/ 331225 h 558314"/>
              <a:gd name="connsiteX66" fmla="*/ 292725 w 602487"/>
              <a:gd name="connsiteY66" fmla="*/ 304418 h 558314"/>
              <a:gd name="connsiteX67" fmla="*/ 257102 w 602487"/>
              <a:gd name="connsiteY67" fmla="*/ 310862 h 558314"/>
              <a:gd name="connsiteX68" fmla="*/ 221480 w 602487"/>
              <a:gd name="connsiteY68" fmla="*/ 304418 h 558314"/>
              <a:gd name="connsiteX69" fmla="*/ 245228 w 602487"/>
              <a:gd name="connsiteY69" fmla="*/ 331225 h 558314"/>
              <a:gd name="connsiteX70" fmla="*/ 245744 w 602487"/>
              <a:gd name="connsiteY70" fmla="*/ 331225 h 558314"/>
              <a:gd name="connsiteX71" fmla="*/ 185083 w 602487"/>
              <a:gd name="connsiteY71" fmla="*/ 477634 h 558314"/>
              <a:gd name="connsiteX72" fmla="*/ 257102 w 602487"/>
              <a:gd name="connsiteY72" fmla="*/ 549550 h 558314"/>
              <a:gd name="connsiteX73" fmla="*/ 0 w 602487"/>
              <a:gd name="connsiteY73" fmla="*/ 486398 h 558314"/>
              <a:gd name="connsiteX74" fmla="*/ 193859 w 602487"/>
              <a:gd name="connsiteY74" fmla="*/ 290241 h 558314"/>
              <a:gd name="connsiteX75" fmla="*/ 115128 w 602487"/>
              <a:gd name="connsiteY75" fmla="*/ 141769 h 558314"/>
              <a:gd name="connsiteX76" fmla="*/ 257102 w 602487"/>
              <a:gd name="connsiteY76" fmla="*/ 0 h 55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2487" h="558314">
                <a:moveTo>
                  <a:pt x="460509" y="352333"/>
                </a:moveTo>
                <a:cubicBezTo>
                  <a:pt x="496013" y="352333"/>
                  <a:pt x="524794" y="381067"/>
                  <a:pt x="524794" y="416513"/>
                </a:cubicBezTo>
                <a:cubicBezTo>
                  <a:pt x="524794" y="451959"/>
                  <a:pt x="496013" y="480693"/>
                  <a:pt x="460509" y="480693"/>
                </a:cubicBezTo>
                <a:cubicBezTo>
                  <a:pt x="425005" y="480693"/>
                  <a:pt x="396224" y="451959"/>
                  <a:pt x="396224" y="416513"/>
                </a:cubicBezTo>
                <a:cubicBezTo>
                  <a:pt x="396224" y="381067"/>
                  <a:pt x="425005" y="352333"/>
                  <a:pt x="460509" y="352333"/>
                </a:cubicBezTo>
                <a:close/>
                <a:moveTo>
                  <a:pt x="469031" y="300551"/>
                </a:moveTo>
                <a:lnTo>
                  <a:pt x="463869" y="322719"/>
                </a:lnTo>
                <a:cubicBezTo>
                  <a:pt x="451478" y="322203"/>
                  <a:pt x="438829" y="324265"/>
                  <a:pt x="426697" y="328905"/>
                </a:cubicBezTo>
                <a:lnTo>
                  <a:pt x="414565" y="309573"/>
                </a:lnTo>
                <a:lnTo>
                  <a:pt x="384363" y="328390"/>
                </a:lnTo>
                <a:lnTo>
                  <a:pt x="396495" y="347722"/>
                </a:lnTo>
                <a:cubicBezTo>
                  <a:pt x="386944" y="356486"/>
                  <a:pt x="379458" y="367054"/>
                  <a:pt x="374554" y="378396"/>
                </a:cubicBezTo>
                <a:lnTo>
                  <a:pt x="352354" y="373240"/>
                </a:lnTo>
                <a:lnTo>
                  <a:pt x="344352" y="408038"/>
                </a:lnTo>
                <a:lnTo>
                  <a:pt x="366552" y="413194"/>
                </a:lnTo>
                <a:cubicBezTo>
                  <a:pt x="366035" y="425566"/>
                  <a:pt x="368100" y="438197"/>
                  <a:pt x="372747" y="450311"/>
                </a:cubicBezTo>
                <a:lnTo>
                  <a:pt x="353387" y="462426"/>
                </a:lnTo>
                <a:lnTo>
                  <a:pt x="372489" y="492585"/>
                </a:lnTo>
                <a:lnTo>
                  <a:pt x="391591" y="480470"/>
                </a:lnTo>
                <a:cubicBezTo>
                  <a:pt x="400625" y="490007"/>
                  <a:pt x="410951" y="497482"/>
                  <a:pt x="422309" y="502379"/>
                </a:cubicBezTo>
                <a:lnTo>
                  <a:pt x="417404" y="524547"/>
                </a:lnTo>
                <a:lnTo>
                  <a:pt x="451994" y="532538"/>
                </a:lnTo>
                <a:lnTo>
                  <a:pt x="457157" y="510370"/>
                </a:lnTo>
                <a:cubicBezTo>
                  <a:pt x="469548" y="510886"/>
                  <a:pt x="482196" y="508824"/>
                  <a:pt x="494328" y="504184"/>
                </a:cubicBezTo>
                <a:lnTo>
                  <a:pt x="506461" y="523516"/>
                </a:lnTo>
                <a:lnTo>
                  <a:pt x="536663" y="504699"/>
                </a:lnTo>
                <a:lnTo>
                  <a:pt x="524530" y="485367"/>
                </a:lnTo>
                <a:cubicBezTo>
                  <a:pt x="534081" y="476603"/>
                  <a:pt x="541567" y="466035"/>
                  <a:pt x="546472" y="454693"/>
                </a:cubicBezTo>
                <a:lnTo>
                  <a:pt x="568671" y="459849"/>
                </a:lnTo>
                <a:lnTo>
                  <a:pt x="576674" y="425051"/>
                </a:lnTo>
                <a:lnTo>
                  <a:pt x="554474" y="419895"/>
                </a:lnTo>
                <a:cubicBezTo>
                  <a:pt x="554990" y="407523"/>
                  <a:pt x="552925" y="394892"/>
                  <a:pt x="548279" y="382778"/>
                </a:cubicBezTo>
                <a:lnTo>
                  <a:pt x="567639" y="370663"/>
                </a:lnTo>
                <a:lnTo>
                  <a:pt x="548795" y="340505"/>
                </a:lnTo>
                <a:lnTo>
                  <a:pt x="529435" y="352619"/>
                </a:lnTo>
                <a:cubicBezTo>
                  <a:pt x="520658" y="343082"/>
                  <a:pt x="510075" y="335607"/>
                  <a:pt x="498717" y="330710"/>
                </a:cubicBezTo>
                <a:lnTo>
                  <a:pt x="503879" y="308542"/>
                </a:lnTo>
                <a:close/>
                <a:moveTo>
                  <a:pt x="257102" y="0"/>
                </a:moveTo>
                <a:cubicBezTo>
                  <a:pt x="335575" y="0"/>
                  <a:pt x="399077" y="63410"/>
                  <a:pt x="399077" y="141769"/>
                </a:cubicBezTo>
                <a:cubicBezTo>
                  <a:pt x="399077" y="197446"/>
                  <a:pt x="367068" y="259052"/>
                  <a:pt x="320604" y="290241"/>
                </a:cubicBezTo>
                <a:cubicBezTo>
                  <a:pt x="339189" y="294881"/>
                  <a:pt x="357001" y="301840"/>
                  <a:pt x="373779" y="309831"/>
                </a:cubicBezTo>
                <a:lnTo>
                  <a:pt x="421534" y="280188"/>
                </a:lnTo>
                <a:lnTo>
                  <a:pt x="436248" y="303644"/>
                </a:lnTo>
                <a:cubicBezTo>
                  <a:pt x="439862" y="303129"/>
                  <a:pt x="443218" y="302356"/>
                  <a:pt x="446573" y="302098"/>
                </a:cubicBezTo>
                <a:lnTo>
                  <a:pt x="452769" y="274775"/>
                </a:lnTo>
                <a:lnTo>
                  <a:pt x="529693" y="292561"/>
                </a:lnTo>
                <a:lnTo>
                  <a:pt x="523240" y="319626"/>
                </a:lnTo>
                <a:cubicBezTo>
                  <a:pt x="526337" y="321430"/>
                  <a:pt x="529177" y="323492"/>
                  <a:pt x="531758" y="325812"/>
                </a:cubicBezTo>
                <a:lnTo>
                  <a:pt x="555506" y="310862"/>
                </a:lnTo>
                <a:lnTo>
                  <a:pt x="597324" y="377622"/>
                </a:lnTo>
                <a:lnTo>
                  <a:pt x="573576" y="392315"/>
                </a:lnTo>
                <a:cubicBezTo>
                  <a:pt x="574350" y="395666"/>
                  <a:pt x="574867" y="399274"/>
                  <a:pt x="575125" y="402625"/>
                </a:cubicBezTo>
                <a:lnTo>
                  <a:pt x="602487" y="409069"/>
                </a:lnTo>
                <a:lnTo>
                  <a:pt x="584676" y="485367"/>
                </a:lnTo>
                <a:lnTo>
                  <a:pt x="557572" y="479181"/>
                </a:lnTo>
                <a:cubicBezTo>
                  <a:pt x="555765" y="482016"/>
                  <a:pt x="553700" y="485109"/>
                  <a:pt x="551376" y="487687"/>
                </a:cubicBezTo>
                <a:lnTo>
                  <a:pt x="566348" y="511401"/>
                </a:lnTo>
                <a:lnTo>
                  <a:pt x="499491" y="552901"/>
                </a:lnTo>
                <a:lnTo>
                  <a:pt x="484777" y="529445"/>
                </a:lnTo>
                <a:cubicBezTo>
                  <a:pt x="481422" y="530218"/>
                  <a:pt x="477808" y="530733"/>
                  <a:pt x="474452" y="530991"/>
                </a:cubicBezTo>
                <a:lnTo>
                  <a:pt x="467999" y="558314"/>
                </a:lnTo>
                <a:lnTo>
                  <a:pt x="393398" y="541044"/>
                </a:lnTo>
                <a:cubicBezTo>
                  <a:pt x="352354" y="546715"/>
                  <a:pt x="304857" y="549550"/>
                  <a:pt x="257102" y="549550"/>
                </a:cubicBezTo>
                <a:lnTo>
                  <a:pt x="329122" y="477634"/>
                </a:lnTo>
                <a:lnTo>
                  <a:pt x="268460" y="331225"/>
                </a:lnTo>
                <a:lnTo>
                  <a:pt x="269235" y="331225"/>
                </a:lnTo>
                <a:lnTo>
                  <a:pt x="292725" y="304418"/>
                </a:lnTo>
                <a:cubicBezTo>
                  <a:pt x="281367" y="308542"/>
                  <a:pt x="269493" y="310862"/>
                  <a:pt x="257102" y="310862"/>
                </a:cubicBezTo>
                <a:cubicBezTo>
                  <a:pt x="244970" y="310862"/>
                  <a:pt x="232838" y="308542"/>
                  <a:pt x="221480" y="304418"/>
                </a:cubicBezTo>
                <a:lnTo>
                  <a:pt x="245228" y="331225"/>
                </a:lnTo>
                <a:lnTo>
                  <a:pt x="245744" y="331225"/>
                </a:lnTo>
                <a:lnTo>
                  <a:pt x="185083" y="477634"/>
                </a:lnTo>
                <a:lnTo>
                  <a:pt x="257102" y="549550"/>
                </a:lnTo>
                <a:cubicBezTo>
                  <a:pt x="128551" y="549550"/>
                  <a:pt x="0" y="528671"/>
                  <a:pt x="0" y="486398"/>
                </a:cubicBezTo>
                <a:cubicBezTo>
                  <a:pt x="0" y="414740"/>
                  <a:pt x="82345" y="318337"/>
                  <a:pt x="193859" y="290241"/>
                </a:cubicBezTo>
                <a:cubicBezTo>
                  <a:pt x="147137" y="259052"/>
                  <a:pt x="115128" y="197446"/>
                  <a:pt x="115128" y="141769"/>
                </a:cubicBezTo>
                <a:cubicBezTo>
                  <a:pt x="115128" y="63410"/>
                  <a:pt x="178629" y="0"/>
                  <a:pt x="2571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81" name="文本框 80">
            <a:extLst>
              <a:ext uri="{FF2B5EF4-FFF2-40B4-BE49-F238E27FC236}">
                <a16:creationId xmlns:a16="http://schemas.microsoft.com/office/drawing/2014/main" id="{6B5C0687-A1E8-415B-9EF4-185DD7C0CA8C}"/>
              </a:ext>
            </a:extLst>
          </p:cNvPr>
          <p:cNvSpPr txBox="1"/>
          <p:nvPr/>
        </p:nvSpPr>
        <p:spPr bwMode="gray">
          <a:xfrm>
            <a:off x="7805024" y="5382517"/>
            <a:ext cx="3616914" cy="830997"/>
          </a:xfrm>
          <a:prstGeom prst="rect">
            <a:avLst/>
          </a:prstGeom>
          <a:noFill/>
        </p:spPr>
        <p:txBody>
          <a:bodyPr wrap="square" rtlCol="0">
            <a:spAutoFit/>
          </a:bodyPr>
          <a:lstStyle/>
          <a:p>
            <a:pPr fontAlgn="ctr"/>
            <a:r>
              <a:rPr lang="en-US" sz="1200" dirty="0">
                <a:solidFill>
                  <a:prstClr val="white">
                    <a:alpha val="80000"/>
                  </a:prstClr>
                </a:solidFill>
                <a:latin typeface="Huawei Sans" panose="020C0503030203020204" pitchFamily="34" charset="0"/>
              </a:rPr>
              <a:t>Multiple reliability technologies, such as dual-link cold backup, dual-link hot standby (HSB) backup, and N+1 backup, ensure stable WLAN running.</a:t>
            </a:r>
            <a:endParaRPr lang="en-US" altLang="zh-CN" sz="1200" dirty="0">
              <a:solidFill>
                <a:schemeClr val="lt1">
                  <a:alpha val="80000"/>
                </a:schemeClr>
              </a:solidFill>
              <a:latin typeface="Huawei Sans" panose="020C0503030203020204" pitchFamily="34" charset="0"/>
            </a:endParaRPr>
          </a:p>
        </p:txBody>
      </p:sp>
      <p:sp>
        <p:nvSpPr>
          <p:cNvPr id="4" name="矩形 3"/>
          <p:cNvSpPr/>
          <p:nvPr/>
        </p:nvSpPr>
        <p:spPr bwMode="gray">
          <a:xfrm>
            <a:off x="2195116" y="2319342"/>
            <a:ext cx="3474029" cy="400110"/>
          </a:xfrm>
          <a:prstGeom prst="rect">
            <a:avLst/>
          </a:prstGeom>
        </p:spPr>
        <p:txBody>
          <a:bodyPr wrap="none">
            <a:spAutoFit/>
          </a:bodyPr>
          <a:lstStyle/>
          <a:p>
            <a:pPr algn="ctr" fontAlgn="ctr"/>
            <a:r>
              <a:rPr lang="en-US" altLang="zh-CN" sz="2000" dirty="0">
                <a:solidFill>
                  <a:schemeClr val="bg1"/>
                </a:solidFill>
                <a:latin typeface="Huawei Sans" panose="020C0503030203020204" pitchFamily="34" charset="0"/>
              </a:rPr>
              <a:t>Unified device management</a:t>
            </a:r>
          </a:p>
        </p:txBody>
      </p:sp>
      <p:sp>
        <p:nvSpPr>
          <p:cNvPr id="39" name="矩形 38"/>
          <p:cNvSpPr/>
          <p:nvPr/>
        </p:nvSpPr>
        <p:spPr bwMode="gray">
          <a:xfrm>
            <a:off x="7685466" y="2319342"/>
            <a:ext cx="3313728" cy="400110"/>
          </a:xfrm>
          <a:prstGeom prst="rect">
            <a:avLst/>
          </a:prstGeom>
        </p:spPr>
        <p:txBody>
          <a:bodyPr wrap="none">
            <a:spAutoFit/>
          </a:bodyPr>
          <a:lstStyle/>
          <a:p>
            <a:pPr lvl="0" algn="ctr" fontAlgn="ctr"/>
            <a:r>
              <a:rPr lang="en-US" altLang="zh-CN" sz="2000" dirty="0">
                <a:solidFill>
                  <a:prstClr val="white"/>
                </a:solidFill>
                <a:latin typeface="Huawei Sans" panose="020C0503030203020204" pitchFamily="34" charset="0"/>
              </a:rPr>
              <a:t>Roaming and free mobility</a:t>
            </a:r>
            <a:endParaRPr lang="en-US" altLang="zh-CN" sz="2000" spc="300" dirty="0">
              <a:solidFill>
                <a:prstClr val="white"/>
              </a:solidFill>
              <a:latin typeface="Huawei Sans" panose="020C0503030203020204" pitchFamily="34" charset="0"/>
            </a:endParaRPr>
          </a:p>
        </p:txBody>
      </p:sp>
      <p:sp>
        <p:nvSpPr>
          <p:cNvPr id="40" name="矩形 39"/>
          <p:cNvSpPr/>
          <p:nvPr/>
        </p:nvSpPr>
        <p:spPr bwMode="gray">
          <a:xfrm>
            <a:off x="8391588" y="4900617"/>
            <a:ext cx="1901483" cy="400110"/>
          </a:xfrm>
          <a:prstGeom prst="rect">
            <a:avLst/>
          </a:prstGeom>
        </p:spPr>
        <p:txBody>
          <a:bodyPr wrap="none">
            <a:spAutoFit/>
          </a:bodyPr>
          <a:lstStyle/>
          <a:p>
            <a:pPr lvl="0" algn="ctr" fontAlgn="ctr"/>
            <a:r>
              <a:rPr lang="en-US" altLang="zh-CN" sz="2000" dirty="0">
                <a:solidFill>
                  <a:prstClr val="white"/>
                </a:solidFill>
                <a:latin typeface="Huawei Sans" panose="020C0503030203020204" pitchFamily="34" charset="0"/>
              </a:rPr>
              <a:t>High reliability</a:t>
            </a:r>
            <a:endParaRPr lang="en-US" altLang="zh-CN" sz="2000" spc="300" dirty="0">
              <a:solidFill>
                <a:prstClr val="white"/>
              </a:solidFill>
              <a:latin typeface="Huawei Sans" panose="020C0503030203020204" pitchFamily="34" charset="0"/>
            </a:endParaRPr>
          </a:p>
        </p:txBody>
      </p:sp>
      <p:sp>
        <p:nvSpPr>
          <p:cNvPr id="57" name="矩形 56"/>
          <p:cNvSpPr/>
          <p:nvPr/>
        </p:nvSpPr>
        <p:spPr bwMode="gray">
          <a:xfrm>
            <a:off x="1795353" y="4900617"/>
            <a:ext cx="4235455" cy="400110"/>
          </a:xfrm>
          <a:prstGeom prst="rect">
            <a:avLst/>
          </a:prstGeom>
        </p:spPr>
        <p:txBody>
          <a:bodyPr wrap="none">
            <a:spAutoFit/>
          </a:bodyPr>
          <a:lstStyle/>
          <a:p>
            <a:pPr lvl="0" algn="ctr" fontAlgn="ctr"/>
            <a:r>
              <a:rPr lang="en-US" altLang="zh-CN" sz="2000" dirty="0">
                <a:solidFill>
                  <a:prstClr val="white"/>
                </a:solidFill>
                <a:latin typeface="Huawei Sans" panose="020C0503030203020204" pitchFamily="34" charset="0"/>
              </a:rPr>
              <a:t>Access and STA security protection</a:t>
            </a:r>
          </a:p>
        </p:txBody>
      </p:sp>
    </p:spTree>
    <p:custDataLst>
      <p:tags r:id="rId1"/>
    </p:custDataLst>
    <p:extLst>
      <p:ext uri="{BB962C8B-B14F-4D97-AF65-F5344CB8AC3E}">
        <p14:creationId xmlns:p14="http://schemas.microsoft.com/office/powerpoint/2010/main" val="41143035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800" dirty="0"/>
              <a:t>802.1X, an IEEE authentication standard for users' network access control, is mainly used to address the authentication and security problems on the Ethernet.</a:t>
            </a:r>
            <a:endParaRPr lang="en-US" altLang="zh-CN" sz="1800" dirty="0"/>
          </a:p>
          <a:p>
            <a:pPr algn="l" fontAlgn="ctr"/>
            <a:r>
              <a:rPr lang="en-US" sz="1800" dirty="0"/>
              <a:t>An 802.1X authentication system uses a typical client/server architecture and consists of three entities: supplicant, authenticator, and authentication server.</a:t>
            </a:r>
            <a:endParaRPr lang="en-US" altLang="zh-CN" sz="1800" dirty="0"/>
          </a:p>
          <a:p>
            <a:pPr algn="l" fontAlgn="ctr"/>
            <a:r>
              <a:rPr lang="en-US" sz="1800" dirty="0"/>
              <a:t>An authentication server is usually a RADIUS server that provides authentication, authorization, and accounting services to supplicants.</a:t>
            </a:r>
            <a:endParaRPr lang="en-US" altLang="zh-CN" sz="1800" dirty="0"/>
          </a:p>
          <a:p>
            <a:pPr algn="l" fontAlgn="ctr"/>
            <a:r>
              <a:rPr lang="en-US" sz="1800" dirty="0"/>
              <a:t>802.1X authentication is recommended for authenticating employees in medium- and large-sized enterprises.</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802.1X Authentication</a:t>
            </a:r>
            <a:endParaRPr lang="en-US" altLang="zh-CN" dirty="0">
              <a:latin typeface="Huawei Sans" panose="020C0503030203020204" pitchFamily="34" charset="0"/>
              <a:cs typeface="Huawei Sans" panose="020C0503030203020204" pitchFamily="34" charset="0"/>
            </a:endParaRPr>
          </a:p>
        </p:txBody>
      </p:sp>
      <p:pic>
        <p:nvPicPr>
          <p:cNvPr id="7" name="图片 6" descr="笔记本电脑.png"/>
          <p:cNvPicPr>
            <a:picLocks noChangeAspect="1"/>
          </p:cNvPicPr>
          <p:nvPr/>
        </p:nvPicPr>
        <p:blipFill>
          <a:blip r:embed="rId3" cstate="print"/>
          <a:stretch>
            <a:fillRect/>
          </a:stretch>
        </p:blipFill>
        <p:spPr bwMode="gray">
          <a:xfrm>
            <a:off x="2366168" y="5054900"/>
            <a:ext cx="772134" cy="48407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22176" y="5033122"/>
            <a:ext cx="643445" cy="527625"/>
          </a:xfrm>
          <a:prstGeom prst="rect">
            <a:avLst/>
          </a:prstGeom>
        </p:spPr>
      </p:pic>
      <p:pic>
        <p:nvPicPr>
          <p:cNvPr id="9" name="图片 8" descr="AC-蓝.png"/>
          <p:cNvPicPr>
            <a:picLocks noChangeAspect="1"/>
          </p:cNvPicPr>
          <p:nvPr/>
        </p:nvPicPr>
        <p:blipFill>
          <a:blip r:embed="rId5" cstate="print"/>
          <a:stretch>
            <a:fillRect/>
          </a:stretch>
        </p:blipFill>
        <p:spPr bwMode="gray">
          <a:xfrm>
            <a:off x="6949495" y="5033707"/>
            <a:ext cx="643445" cy="526455"/>
          </a:xfrm>
          <a:prstGeom prst="rect">
            <a:avLst/>
          </a:prstGeom>
        </p:spPr>
      </p:pic>
      <p:pic>
        <p:nvPicPr>
          <p:cNvPr id="10" name="图片 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176816" y="5033122"/>
            <a:ext cx="643445" cy="527625"/>
          </a:xfrm>
          <a:prstGeom prst="rect">
            <a:avLst/>
          </a:prstGeom>
        </p:spPr>
      </p:pic>
      <p:cxnSp>
        <p:nvCxnSpPr>
          <p:cNvPr id="12" name="直接连接符 11"/>
          <p:cNvCxnSpPr>
            <a:stCxn id="8" idx="3"/>
            <a:endCxn id="9" idx="1"/>
          </p:cNvCxnSpPr>
          <p:nvPr/>
        </p:nvCxnSpPr>
        <p:spPr bwMode="gray">
          <a:xfrm>
            <a:off x="5365621" y="5296934"/>
            <a:ext cx="1583874"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3"/>
            <a:endCxn id="10" idx="1"/>
          </p:cNvCxnSpPr>
          <p:nvPr/>
        </p:nvCxnSpPr>
        <p:spPr bwMode="gray">
          <a:xfrm>
            <a:off x="7592940" y="5296934"/>
            <a:ext cx="1583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 Box 9"/>
          <p:cNvSpPr txBox="1">
            <a:spLocks noChangeArrowheads="1"/>
          </p:cNvSpPr>
          <p:nvPr/>
        </p:nvSpPr>
        <p:spPr bwMode="gray">
          <a:xfrm>
            <a:off x="2404124" y="4722749"/>
            <a:ext cx="696221" cy="307777"/>
          </a:xfrm>
          <a:prstGeom prst="rect">
            <a:avLst/>
          </a:prstGeom>
          <a:noFill/>
          <a:ln w="9525">
            <a:noFill/>
            <a:miter lim="800000"/>
            <a:headEnd/>
            <a:tailEnd/>
          </a:ln>
        </p:spPr>
        <p:txBody>
          <a:bodyPr wrap="square">
            <a:sp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STA</a:t>
            </a:r>
            <a:endParaRPr lang="en-US" altLang="zh-CN" sz="1400" b="1" dirty="0">
              <a:solidFill>
                <a:schemeClr val="tx1"/>
              </a:solidFill>
              <a:latin typeface="Huawei Sans" panose="020C0503030203020204" pitchFamily="34" charset="0"/>
              <a:cs typeface="Huawei Sans" panose="020C0503030203020204" pitchFamily="34" charset="0"/>
            </a:endParaRPr>
          </a:p>
        </p:txBody>
      </p:sp>
      <p:sp>
        <p:nvSpPr>
          <p:cNvPr id="15" name="Text Box 9"/>
          <p:cNvSpPr txBox="1">
            <a:spLocks noChangeArrowheads="1"/>
          </p:cNvSpPr>
          <p:nvPr/>
        </p:nvSpPr>
        <p:spPr bwMode="gray">
          <a:xfrm>
            <a:off x="4692675" y="4722749"/>
            <a:ext cx="696221" cy="307777"/>
          </a:xfrm>
          <a:prstGeom prst="rect">
            <a:avLst/>
          </a:prstGeom>
          <a:noFill/>
          <a:ln w="9525">
            <a:noFill/>
            <a:miter lim="800000"/>
            <a:headEnd/>
            <a:tailEnd/>
          </a:ln>
        </p:spPr>
        <p:txBody>
          <a:bodyPr wrap="square">
            <a:sp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AP</a:t>
            </a:r>
            <a:endParaRPr lang="en-US" altLang="zh-CN" sz="1400" b="1" dirty="0">
              <a:solidFill>
                <a:schemeClr val="tx1"/>
              </a:solidFill>
              <a:latin typeface="Huawei Sans" panose="020C0503030203020204" pitchFamily="34" charset="0"/>
              <a:cs typeface="Huawei Sans" panose="020C0503030203020204" pitchFamily="34" charset="0"/>
            </a:endParaRPr>
          </a:p>
        </p:txBody>
      </p:sp>
      <p:sp>
        <p:nvSpPr>
          <p:cNvPr id="16" name="Text Box 9"/>
          <p:cNvSpPr txBox="1">
            <a:spLocks noChangeArrowheads="1"/>
          </p:cNvSpPr>
          <p:nvPr/>
        </p:nvSpPr>
        <p:spPr bwMode="gray">
          <a:xfrm>
            <a:off x="6923108" y="4722749"/>
            <a:ext cx="696221" cy="307777"/>
          </a:xfrm>
          <a:prstGeom prst="rect">
            <a:avLst/>
          </a:prstGeom>
          <a:noFill/>
          <a:ln w="9525">
            <a:noFill/>
            <a:miter lim="800000"/>
            <a:headEnd/>
            <a:tailEnd/>
          </a:ln>
        </p:spPr>
        <p:txBody>
          <a:bodyPr wrap="square">
            <a:sp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AC</a:t>
            </a:r>
            <a:endParaRPr lang="en-US" altLang="zh-CN" sz="1400" b="1" dirty="0">
              <a:solidFill>
                <a:schemeClr val="tx1"/>
              </a:solidFill>
              <a:latin typeface="Huawei Sans" panose="020C0503030203020204" pitchFamily="34" charset="0"/>
              <a:cs typeface="Huawei Sans" panose="020C0503030203020204" pitchFamily="34" charset="0"/>
            </a:endParaRPr>
          </a:p>
        </p:txBody>
      </p:sp>
      <p:sp>
        <p:nvSpPr>
          <p:cNvPr id="17" name="Text Box 9"/>
          <p:cNvSpPr txBox="1">
            <a:spLocks noChangeArrowheads="1"/>
          </p:cNvSpPr>
          <p:nvPr/>
        </p:nvSpPr>
        <p:spPr bwMode="gray">
          <a:xfrm>
            <a:off x="8733402" y="4722749"/>
            <a:ext cx="1530272" cy="307777"/>
          </a:xfrm>
          <a:prstGeom prst="rect">
            <a:avLst/>
          </a:prstGeom>
          <a:noFill/>
          <a:ln w="9525">
            <a:noFill/>
            <a:miter lim="800000"/>
            <a:headEnd/>
            <a:tailEnd/>
          </a:ln>
        </p:spPr>
        <p:txBody>
          <a:bodyPr wrap="square">
            <a:spAutoFit/>
          </a:bodyPr>
          <a:lstStyle/>
          <a:p>
            <a:pPr algn="ctr" fontAlgn="ctr"/>
            <a:r>
              <a:rPr lang="en-US" sz="1400" b="1" dirty="0">
                <a:solidFill>
                  <a:schemeClr val="tx1"/>
                </a:solidFill>
                <a:latin typeface="Huawei Sans" panose="020C0503030203020204" pitchFamily="34" charset="0"/>
                <a:cs typeface="Huawei Sans" panose="020C0503030203020204" pitchFamily="34" charset="0"/>
              </a:rPr>
              <a:t>RADIUS server</a:t>
            </a:r>
            <a:endParaRPr lang="en-US" altLang="zh-CN" sz="1400" b="1" dirty="0">
              <a:solidFill>
                <a:schemeClr val="tx1"/>
              </a:solidFill>
              <a:latin typeface="Huawei Sans" panose="020C0503030203020204" pitchFamily="34" charset="0"/>
              <a:cs typeface="Huawei Sans" panose="020C0503030203020204" pitchFamily="34" charset="0"/>
            </a:endParaRPr>
          </a:p>
        </p:txBody>
      </p:sp>
      <p:sp>
        <p:nvSpPr>
          <p:cNvPr id="38" name="Text Box 9"/>
          <p:cNvSpPr txBox="1">
            <a:spLocks noChangeArrowheads="1"/>
          </p:cNvSpPr>
          <p:nvPr/>
        </p:nvSpPr>
        <p:spPr bwMode="gray">
          <a:xfrm>
            <a:off x="2208262" y="5643682"/>
            <a:ext cx="1226599" cy="307777"/>
          </a:xfrm>
          <a:prstGeom prst="rect">
            <a:avLst/>
          </a:prstGeom>
          <a:noFill/>
          <a:ln w="9525">
            <a:noFill/>
            <a:miter lim="800000"/>
            <a:headEnd/>
            <a:tailEnd/>
          </a:ln>
        </p:spPr>
        <p:txBody>
          <a:bodyPr wrap="square">
            <a:spAutoFit/>
          </a:bodyPr>
          <a:lstStyle/>
          <a:p>
            <a:pPr algn="ctr" fontAlgn="ctr"/>
            <a:r>
              <a:rPr lang="en-US" sz="1400" b="1" dirty="0">
                <a:latin typeface="Huawei Sans" panose="020C0503030203020204" pitchFamily="34" charset="0"/>
                <a:cs typeface="Huawei Sans" panose="020C0503030203020204" pitchFamily="34" charset="0"/>
              </a:rPr>
              <a:t>Supplicant</a:t>
            </a:r>
            <a:endParaRPr lang="en-US" altLang="zh-CN" sz="1400" b="1" dirty="0">
              <a:solidFill>
                <a:schemeClr val="tx1"/>
              </a:solidFill>
              <a:latin typeface="Huawei Sans" panose="020C0503030203020204" pitchFamily="34" charset="0"/>
              <a:cs typeface="Huawei Sans" panose="020C0503030203020204" pitchFamily="34" charset="0"/>
            </a:endParaRPr>
          </a:p>
        </p:txBody>
      </p:sp>
      <p:sp>
        <p:nvSpPr>
          <p:cNvPr id="39" name="Text Box 9"/>
          <p:cNvSpPr txBox="1">
            <a:spLocks noChangeArrowheads="1"/>
          </p:cNvSpPr>
          <p:nvPr/>
        </p:nvSpPr>
        <p:spPr bwMode="gray">
          <a:xfrm>
            <a:off x="6572498" y="5643682"/>
            <a:ext cx="1397437" cy="307777"/>
          </a:xfrm>
          <a:prstGeom prst="rect">
            <a:avLst/>
          </a:prstGeom>
          <a:noFill/>
          <a:ln w="9525">
            <a:noFill/>
            <a:miter lim="800000"/>
            <a:headEnd/>
            <a:tailEnd/>
          </a:ln>
        </p:spPr>
        <p:txBody>
          <a:bodyPr wrap="square">
            <a:spAutoFit/>
          </a:bodyPr>
          <a:lstStyle/>
          <a:p>
            <a:pPr algn="ctr" fontAlgn="ctr"/>
            <a:r>
              <a:rPr lang="en-US" sz="1400" b="1" dirty="0">
                <a:latin typeface="Huawei Sans" panose="020C0503030203020204" pitchFamily="34" charset="0"/>
                <a:cs typeface="Huawei Sans" panose="020C0503030203020204" pitchFamily="34" charset="0"/>
              </a:rPr>
              <a:t>Authenticator</a:t>
            </a:r>
            <a:endParaRPr lang="en-US" altLang="zh-CN" sz="1400" b="1" dirty="0">
              <a:solidFill>
                <a:schemeClr val="tx1"/>
              </a:solidFill>
              <a:latin typeface="Huawei Sans" panose="020C0503030203020204" pitchFamily="34" charset="0"/>
              <a:cs typeface="Huawei Sans" panose="020C0503030203020204" pitchFamily="34" charset="0"/>
            </a:endParaRPr>
          </a:p>
        </p:txBody>
      </p:sp>
      <p:sp>
        <p:nvSpPr>
          <p:cNvPr id="40" name="Text Box 9"/>
          <p:cNvSpPr txBox="1">
            <a:spLocks noChangeArrowheads="1"/>
          </p:cNvSpPr>
          <p:nvPr/>
        </p:nvSpPr>
        <p:spPr bwMode="gray">
          <a:xfrm>
            <a:off x="8649374" y="5654833"/>
            <a:ext cx="1723815" cy="523220"/>
          </a:xfrm>
          <a:prstGeom prst="rect">
            <a:avLst/>
          </a:prstGeom>
          <a:noFill/>
          <a:ln w="9525">
            <a:noFill/>
            <a:miter lim="800000"/>
            <a:headEnd/>
            <a:tailEnd/>
          </a:ln>
        </p:spPr>
        <p:txBody>
          <a:bodyPr wrap="square">
            <a:spAutoFit/>
          </a:bodyPr>
          <a:lstStyle/>
          <a:p>
            <a:pPr algn="ctr" fontAlgn="ctr"/>
            <a:r>
              <a:rPr lang="en-US" sz="1400" b="1" dirty="0">
                <a:latin typeface="Huawei Sans" panose="020C0503030203020204" pitchFamily="34" charset="0"/>
                <a:cs typeface="Huawei Sans" panose="020C0503030203020204" pitchFamily="34" charset="0"/>
              </a:rPr>
              <a:t>Authentication server</a:t>
            </a:r>
            <a:endParaRPr lang="en-US" altLang="zh-CN" sz="1400" b="1" dirty="0">
              <a:solidFill>
                <a:schemeClr val="tx1"/>
              </a:solidFill>
              <a:latin typeface="Huawei Sans" panose="020C0503030203020204" pitchFamily="34" charset="0"/>
              <a:cs typeface="Huawei Sans" panose="020C0503030203020204" pitchFamily="34" charset="0"/>
            </a:endParaRPr>
          </a:p>
        </p:txBody>
      </p:sp>
      <p:pic>
        <p:nvPicPr>
          <p:cNvPr id="18" name="图片 17" descr="wifi信号蓝.png"/>
          <p:cNvPicPr>
            <a:picLocks noChangeAspect="1"/>
          </p:cNvPicPr>
          <p:nvPr/>
        </p:nvPicPr>
        <p:blipFill>
          <a:blip r:embed="rId7" cstate="print"/>
          <a:stretch>
            <a:fillRect/>
          </a:stretch>
        </p:blipFill>
        <p:spPr bwMode="gray">
          <a:xfrm rot="5400000" flipV="1">
            <a:off x="4143926" y="5091826"/>
            <a:ext cx="454053" cy="380201"/>
          </a:xfrm>
          <a:prstGeom prst="rect">
            <a:avLst/>
          </a:prstGeom>
        </p:spPr>
      </p:pic>
    </p:spTree>
    <p:extLst>
      <p:ext uri="{BB962C8B-B14F-4D97-AF65-F5344CB8AC3E}">
        <p14:creationId xmlns:p14="http://schemas.microsoft.com/office/powerpoint/2010/main" val="19627626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MAC Address Authentication</a:t>
            </a:r>
          </a:p>
        </p:txBody>
      </p:sp>
      <p:sp>
        <p:nvSpPr>
          <p:cNvPr id="7" name="Text Box 9"/>
          <p:cNvSpPr txBox="1">
            <a:spLocks noChangeArrowheads="1"/>
          </p:cNvSpPr>
          <p:nvPr/>
        </p:nvSpPr>
        <p:spPr bwMode="gray">
          <a:xfrm>
            <a:off x="466987" y="3340186"/>
            <a:ext cx="11278925" cy="2990562"/>
          </a:xfrm>
          <a:prstGeom prst="rect">
            <a:avLst/>
          </a:prstGeom>
          <a:noFill/>
          <a:ln w="9525">
            <a:noFill/>
            <a:miter lim="800000"/>
            <a:headEnd/>
            <a:tailEnd/>
          </a:ln>
        </p:spPr>
        <p:txBody>
          <a:bodyPr wrap="square">
            <a:spAutoFit/>
          </a:bodyPr>
          <a:lstStyle/>
          <a:p>
            <a:pPr marL="177800" indent="-177800" fontAlgn="ctr">
              <a:lnSpc>
                <a:spcPts val="2600"/>
              </a:lnSpc>
              <a:spcAft>
                <a:spcPts val="600"/>
              </a:spcAft>
              <a:buFont typeface="Arial" panose="020B0604020202020204" pitchFamily="34" charset="0"/>
              <a:buChar char="•"/>
            </a:pPr>
            <a:r>
              <a:rPr lang="en-US" sz="1600" dirty="0">
                <a:latin typeface="Huawei Sans" panose="020C0503030203020204" pitchFamily="34" charset="0"/>
                <a:cs typeface="Huawei Sans" panose="020C0503030203020204" pitchFamily="34" charset="0"/>
              </a:rPr>
              <a:t>MAC address authentication controls network access rights of a user based on the MAC address. The user does not need to install any client software.</a:t>
            </a:r>
            <a:endParaRPr lang="en-US" altLang="zh-CN" sz="1600" dirty="0">
              <a:latin typeface="Huawei Sans" panose="020C0503030203020204" pitchFamily="34" charset="0"/>
              <a:cs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600" dirty="0">
                <a:latin typeface="Huawei Sans" panose="020C0503030203020204" pitchFamily="34" charset="0"/>
                <a:cs typeface="Huawei Sans" panose="020C0503030203020204" pitchFamily="34" charset="0"/>
              </a:rPr>
              <a:t>The access device starts authenticating a user when detecting the user's MAC address for the first time on the interface where MAC address authentication has been enabled.</a:t>
            </a:r>
            <a:endParaRPr lang="en-US" altLang="zh-CN" sz="1600" dirty="0">
              <a:latin typeface="Huawei Sans" panose="020C0503030203020204" pitchFamily="34" charset="0"/>
              <a:cs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600" dirty="0">
                <a:latin typeface="Huawei Sans" panose="020C0503030203020204" pitchFamily="34" charset="0"/>
                <a:cs typeface="Huawei Sans" panose="020C0503030203020204" pitchFamily="34" charset="0"/>
              </a:rPr>
              <a:t>During the authentication process, the user does not need to enter the user name or password.</a:t>
            </a:r>
            <a:endParaRPr lang="en-US" altLang="zh-CN" sz="1600" dirty="0">
              <a:latin typeface="Huawei Sans" panose="020C0503030203020204" pitchFamily="34" charset="0"/>
              <a:cs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600" dirty="0">
                <a:latin typeface="Huawei Sans" panose="020C0503030203020204" pitchFamily="34" charset="0"/>
                <a:cs typeface="Huawei Sans" panose="020C0503030203020204" pitchFamily="34" charset="0"/>
              </a:rPr>
              <a:t>MAC address authentication is usually used for dumb terminals (such as printers) or works with the authentication server to implement MAC address-prioritized Portal authentication. After a user is authenticated for the first time, the user can access the network again without authentication within a specified period.</a:t>
            </a:r>
          </a:p>
        </p:txBody>
      </p:sp>
      <p:grpSp>
        <p:nvGrpSpPr>
          <p:cNvPr id="11" name="组合 10"/>
          <p:cNvGrpSpPr/>
          <p:nvPr/>
        </p:nvGrpSpPr>
        <p:grpSpPr bwMode="gray">
          <a:xfrm>
            <a:off x="3160697" y="1633525"/>
            <a:ext cx="5890483" cy="1389881"/>
            <a:chOff x="301051" y="2226596"/>
            <a:chExt cx="5890483" cy="1389881"/>
          </a:xfrm>
        </p:grpSpPr>
        <p:pic>
          <p:nvPicPr>
            <p:cNvPr id="34" name="图片 33" descr="AC-蓝.png"/>
            <p:cNvPicPr>
              <a:picLocks noChangeAspect="1"/>
            </p:cNvPicPr>
            <p:nvPr/>
          </p:nvPicPr>
          <p:blipFill>
            <a:blip r:embed="rId3" cstate="print"/>
            <a:stretch>
              <a:fillRect/>
            </a:stretch>
          </p:blipFill>
          <p:spPr bwMode="gray">
            <a:xfrm>
              <a:off x="3825021" y="2535062"/>
              <a:ext cx="540000" cy="441818"/>
            </a:xfrm>
            <a:prstGeom prst="rect">
              <a:avLst/>
            </a:prstGeom>
          </p:spPr>
        </p:pic>
        <p:pic>
          <p:nvPicPr>
            <p:cNvPr id="35" name="图片 3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328397" y="2535062"/>
              <a:ext cx="540000" cy="442800"/>
            </a:xfrm>
            <a:prstGeom prst="rect">
              <a:avLst/>
            </a:prstGeom>
          </p:spPr>
        </p:pic>
        <p:pic>
          <p:nvPicPr>
            <p:cNvPr id="36" name="图片 35" descr="wifi信号蓝.png"/>
            <p:cNvPicPr>
              <a:picLocks noChangeAspect="1"/>
            </p:cNvPicPr>
            <p:nvPr/>
          </p:nvPicPr>
          <p:blipFill>
            <a:blip r:embed="rId5" cstate="print"/>
            <a:stretch>
              <a:fillRect/>
            </a:stretch>
          </p:blipFill>
          <p:spPr bwMode="gray">
            <a:xfrm rot="5400000" flipV="1">
              <a:off x="1758143" y="2571988"/>
              <a:ext cx="454053" cy="380201"/>
            </a:xfrm>
            <a:prstGeom prst="rect">
              <a:avLst/>
            </a:prstGeom>
          </p:spPr>
        </p:pic>
        <p:pic>
          <p:nvPicPr>
            <p:cNvPr id="37" name="图片 36" descr="笔记本电脑.png"/>
            <p:cNvPicPr>
              <a:picLocks noChangeAspect="1"/>
            </p:cNvPicPr>
            <p:nvPr/>
          </p:nvPicPr>
          <p:blipFill>
            <a:blip r:embed="rId6" cstate="print"/>
            <a:stretch>
              <a:fillRect/>
            </a:stretch>
          </p:blipFill>
          <p:spPr bwMode="gray">
            <a:xfrm>
              <a:off x="665467" y="2534080"/>
              <a:ext cx="706305" cy="442800"/>
            </a:xfrm>
            <a:prstGeom prst="rect">
              <a:avLst/>
            </a:prstGeom>
          </p:spPr>
        </p:pic>
        <p:sp>
          <p:nvSpPr>
            <p:cNvPr id="38" name="Text Box 9"/>
            <p:cNvSpPr txBox="1">
              <a:spLocks noChangeArrowheads="1"/>
            </p:cNvSpPr>
            <p:nvPr/>
          </p:nvSpPr>
          <p:spPr bwMode="gray">
            <a:xfrm>
              <a:off x="3802875" y="2226596"/>
              <a:ext cx="584291"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AC</a:t>
              </a:r>
              <a:endParaRPr lang="en-US" altLang="zh-CN" sz="1200" b="1" dirty="0">
                <a:solidFill>
                  <a:schemeClr val="tx1"/>
                </a:solidFill>
                <a:latin typeface="Huawei Sans" panose="020C0503030203020204" pitchFamily="34" charset="0"/>
                <a:cs typeface="Huawei Sans" panose="020C0503030203020204" pitchFamily="34" charset="0"/>
              </a:endParaRPr>
            </a:p>
          </p:txBody>
        </p:sp>
        <p:sp>
          <p:nvSpPr>
            <p:cNvPr id="39" name="Text Box 9"/>
            <p:cNvSpPr txBox="1">
              <a:spLocks noChangeArrowheads="1"/>
            </p:cNvSpPr>
            <p:nvPr/>
          </p:nvSpPr>
          <p:spPr bwMode="gray">
            <a:xfrm>
              <a:off x="2306251" y="2226596"/>
              <a:ext cx="584291"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AP</a:t>
              </a:r>
              <a:endParaRPr lang="en-US" altLang="zh-CN" sz="1200" b="1" dirty="0">
                <a:solidFill>
                  <a:schemeClr val="tx1"/>
                </a:solidFill>
                <a:latin typeface="Huawei Sans" panose="020C0503030203020204" pitchFamily="34" charset="0"/>
                <a:cs typeface="Huawei Sans" panose="020C0503030203020204" pitchFamily="34" charset="0"/>
              </a:endParaRPr>
            </a:p>
          </p:txBody>
        </p:sp>
        <p:sp>
          <p:nvSpPr>
            <p:cNvPr id="40" name="Text Box 9"/>
            <p:cNvSpPr txBox="1">
              <a:spLocks noChangeArrowheads="1"/>
            </p:cNvSpPr>
            <p:nvPr/>
          </p:nvSpPr>
          <p:spPr bwMode="gray">
            <a:xfrm>
              <a:off x="301051" y="2965698"/>
              <a:ext cx="1485948" cy="646331"/>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STA</a:t>
              </a:r>
            </a:p>
            <a:p>
              <a:pPr algn="ctr" fontAlgn="ctr"/>
              <a:r>
                <a:rPr lang="en-US" sz="1200" dirty="0">
                  <a:latin typeface="Huawei Sans" panose="020C0503030203020204" pitchFamily="34" charset="0"/>
                  <a:cs typeface="Huawei Sans" panose="020C0503030203020204" pitchFamily="34" charset="0"/>
                </a:rPr>
                <a:t>MAC address: MAC1</a:t>
              </a:r>
              <a:endParaRPr lang="en-US" altLang="zh-CN" sz="1200" dirty="0">
                <a:solidFill>
                  <a:schemeClr val="tx1"/>
                </a:solidFill>
                <a:latin typeface="Huawei Sans" panose="020C0503030203020204" pitchFamily="34" charset="0"/>
                <a:cs typeface="Huawei Sans" panose="020C0503030203020204" pitchFamily="34" charset="0"/>
              </a:endParaRPr>
            </a:p>
          </p:txBody>
        </p:sp>
        <p:cxnSp>
          <p:nvCxnSpPr>
            <p:cNvPr id="41" name="直接连接符 40"/>
            <p:cNvCxnSpPr>
              <a:stCxn id="35" idx="3"/>
              <a:endCxn id="34" idx="1"/>
            </p:cNvCxnSpPr>
            <p:nvPr/>
          </p:nvCxnSpPr>
          <p:spPr bwMode="gray">
            <a:xfrm flipV="1">
              <a:off x="2868397" y="2755971"/>
              <a:ext cx="956624"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5181000" y="2535062"/>
              <a:ext cx="540000" cy="442800"/>
            </a:xfrm>
            <a:prstGeom prst="rect">
              <a:avLst/>
            </a:prstGeom>
          </p:spPr>
        </p:pic>
        <p:cxnSp>
          <p:nvCxnSpPr>
            <p:cNvPr id="43" name="直接连接符 42"/>
            <p:cNvCxnSpPr>
              <a:stCxn id="34" idx="3"/>
              <a:endCxn id="42" idx="1"/>
            </p:cNvCxnSpPr>
            <p:nvPr/>
          </p:nvCxnSpPr>
          <p:spPr bwMode="gray">
            <a:xfrm>
              <a:off x="4365021" y="2755971"/>
              <a:ext cx="815979"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 Box 9"/>
            <p:cNvSpPr txBox="1">
              <a:spLocks noChangeArrowheads="1"/>
            </p:cNvSpPr>
            <p:nvPr/>
          </p:nvSpPr>
          <p:spPr bwMode="gray">
            <a:xfrm>
              <a:off x="4709332" y="2226596"/>
              <a:ext cx="1482202"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RADIUS server</a:t>
              </a:r>
              <a:endParaRPr lang="en-US" altLang="zh-CN" sz="1200" b="1" dirty="0">
                <a:solidFill>
                  <a:schemeClr val="tx1"/>
                </a:solidFill>
                <a:latin typeface="Huawei Sans" panose="020C0503030203020204" pitchFamily="34" charset="0"/>
                <a:cs typeface="Huawei Sans" panose="020C0503030203020204" pitchFamily="34" charset="0"/>
              </a:endParaRPr>
            </a:p>
          </p:txBody>
        </p:sp>
        <p:cxnSp>
          <p:nvCxnSpPr>
            <p:cNvPr id="49" name="直接连接符 48"/>
            <p:cNvCxnSpPr/>
            <p:nvPr/>
          </p:nvCxnSpPr>
          <p:spPr bwMode="gray">
            <a:xfrm>
              <a:off x="3984970" y="3127637"/>
              <a:ext cx="1476298" cy="0"/>
            </a:xfrm>
            <a:prstGeom prst="line">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3821489" y="3154812"/>
              <a:ext cx="1775686" cy="461665"/>
            </a:xfrm>
            <a:prstGeom prst="rect">
              <a:avLst/>
            </a:prstGeom>
            <a:noFill/>
          </p:spPr>
          <p:txBody>
            <a:bodyPr wrap="square" rtlCol="0">
              <a:spAutoFit/>
            </a:bodyPr>
            <a:lstStyle/>
            <a:p>
              <a:pPr algn="ctr" fontAlgn="ctr"/>
              <a:r>
                <a:rPr lang="en-US" sz="1200" dirty="0">
                  <a:latin typeface="Huawei Sans" panose="020C0503030203020204" pitchFamily="34" charset="0"/>
                  <a:cs typeface="Huawei Sans" panose="020C0503030203020204" pitchFamily="34" charset="0"/>
                </a:rPr>
                <a:t>User name/password: MAC1/MAC1</a:t>
              </a:r>
              <a:endParaRPr lang="en-US" altLang="zh-CN" sz="1200" dirty="0">
                <a:latin typeface="Huawei Sans" panose="020C0503030203020204" pitchFamily="34" charset="0"/>
                <a:cs typeface="Huawei Sans" panose="020C0503030203020204" pitchFamily="34" charset="0"/>
              </a:endParaRPr>
            </a:p>
          </p:txBody>
        </p:sp>
      </p:grpSp>
    </p:spTree>
    <p:extLst>
      <p:ext uri="{BB962C8B-B14F-4D97-AF65-F5344CB8AC3E}">
        <p14:creationId xmlns:p14="http://schemas.microsoft.com/office/powerpoint/2010/main" val="25253827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fontAlgn="ctr">
              <a:lnSpc>
                <a:spcPct val="100000"/>
              </a:lnSpc>
            </a:pPr>
            <a:r>
              <a:rPr lang="en-US" sz="1600" dirty="0">
                <a:latin typeface="Huawei Sans" panose="020C0503030203020204" pitchFamily="34" charset="0"/>
                <a:cs typeface="Huawei Sans" panose="020C0503030203020204" pitchFamily="34" charset="0"/>
              </a:rPr>
              <a:t>Portal authentication is also called web authentication, which uses a browser as the authentication client and does not require independent authentication client.</a:t>
            </a:r>
            <a:endParaRPr lang="en-US" altLang="zh-CN" sz="1600" dirty="0">
              <a:latin typeface="Huawei Sans" panose="020C0503030203020204" pitchFamily="34" charset="0"/>
              <a:cs typeface="Huawei Sans" panose="020C0503030203020204" pitchFamily="34" charset="0"/>
            </a:endParaRPr>
          </a:p>
          <a:p>
            <a:pPr algn="l" fontAlgn="ctr">
              <a:lnSpc>
                <a:spcPct val="100000"/>
              </a:lnSpc>
            </a:pPr>
            <a:r>
              <a:rPr lang="en-US" sz="1600" dirty="0">
                <a:latin typeface="Huawei Sans" panose="020C0503030203020204" pitchFamily="34" charset="0"/>
                <a:cs typeface="Huawei Sans" panose="020C0503030203020204" pitchFamily="34" charset="0"/>
              </a:rPr>
              <a:t>Before a user accesses the Internet, user authentication is required on the Portal page. The network resources are not available to the user until the authentication succeeds. In addition, service providers can develop services on the Portal page, for example, placing advertisements.</a:t>
            </a:r>
            <a:endParaRPr lang="en-US" altLang="zh-CN" sz="1600" dirty="0">
              <a:latin typeface="Huawei Sans" panose="020C0503030203020204" pitchFamily="34" charset="0"/>
              <a:cs typeface="Huawei Sans" panose="020C0503030203020204" pitchFamily="34" charset="0"/>
            </a:endParaRPr>
          </a:p>
          <a:p>
            <a:pPr algn="l" fontAlgn="ctr">
              <a:lnSpc>
                <a:spcPct val="100000"/>
              </a:lnSpc>
            </a:pPr>
            <a:r>
              <a:rPr lang="en-US" sz="1600" dirty="0">
                <a:latin typeface="Huawei Sans" panose="020C0503030203020204" pitchFamily="34" charset="0"/>
                <a:cs typeface="Huawei Sans" panose="020C0503030203020204" pitchFamily="34" charset="0"/>
              </a:rPr>
              <a:t>Portal authentication is recommended for authenticating visitors of large- and medium-sized enterprises, business exhibitions, and public places.</a:t>
            </a:r>
          </a:p>
          <a:p>
            <a:pPr algn="l" fontAlgn="ctr">
              <a:lnSpc>
                <a:spcPct val="100000"/>
              </a:lnSpc>
            </a:pPr>
            <a:r>
              <a:rPr lang="en-US" sz="1600" dirty="0">
                <a:latin typeface="Huawei Sans" panose="020C0503030203020204" pitchFamily="34" charset="0"/>
                <a:cs typeface="Huawei Sans" panose="020C0503030203020204" pitchFamily="34" charset="0"/>
              </a:rPr>
              <a:t>Common Portal authentication modes are as follows:</a:t>
            </a:r>
          </a:p>
          <a:p>
            <a:pPr marL="628650" lvl="1" indent="-304800" fontAlgn="ctr">
              <a:lnSpc>
                <a:spcPct val="100000"/>
              </a:lnSpc>
            </a:pPr>
            <a:r>
              <a:rPr lang="en-US" sz="1400" dirty="0">
                <a:latin typeface="Huawei Sans" panose="020C0503030203020204" pitchFamily="34" charset="0"/>
                <a:cs typeface="Huawei Sans" panose="020C0503030203020204" pitchFamily="34" charset="0"/>
              </a:rPr>
              <a:t>User name and </a:t>
            </a:r>
            <a:r>
              <a:rPr lang="en-US" sz="1400" dirty="0">
                <a:cs typeface="Huawei Sans" panose="020C0503030203020204" pitchFamily="34" charset="0"/>
              </a:rPr>
              <a:t>password authentication: </a:t>
            </a:r>
            <a:r>
              <a:rPr lang="en-US" sz="1400" dirty="0">
                <a:latin typeface="Huawei Sans" panose="020C0503030203020204" pitchFamily="34" charset="0"/>
                <a:cs typeface="Huawei Sans" panose="020C0503030203020204" pitchFamily="34" charset="0"/>
              </a:rPr>
              <a:t>The front-end administrator applies for a temporary account for a visitor. The visitor then uses the temporary account for authentication.</a:t>
            </a:r>
          </a:p>
          <a:p>
            <a:pPr marL="628650" lvl="1" indent="-304800" fontAlgn="ctr">
              <a:lnSpc>
                <a:spcPct val="100000"/>
              </a:lnSpc>
            </a:pPr>
            <a:r>
              <a:rPr lang="en-US" sz="1400" dirty="0">
                <a:latin typeface="Huawei Sans" panose="020C0503030203020204" pitchFamily="34" charset="0"/>
                <a:cs typeface="Huawei Sans" panose="020C0503030203020204" pitchFamily="34" charset="0"/>
              </a:rPr>
              <a:t>SMS authentication: Visitors are authenticated using verification codes sent to their mobile phones.</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cs typeface="Huawei Sans" panose="020C0503030203020204" pitchFamily="34" charset="0"/>
              </a:rPr>
              <a:t>Portal Authentication</a:t>
            </a:r>
            <a:endParaRPr lang="en-US" altLang="zh-CN" dirty="0">
              <a:latin typeface="Huawei Sans" panose="020C0503030203020204" pitchFamily="34" charset="0"/>
              <a:cs typeface="Huawei Sans" panose="020C0503030203020204" pitchFamily="34" charset="0"/>
            </a:endParaRPr>
          </a:p>
        </p:txBody>
      </p:sp>
      <p:pic>
        <p:nvPicPr>
          <p:cNvPr id="9" name="图片 8" descr="AC-蓝.png"/>
          <p:cNvPicPr>
            <a:picLocks noChangeAspect="1"/>
          </p:cNvPicPr>
          <p:nvPr/>
        </p:nvPicPr>
        <p:blipFill>
          <a:blip r:embed="rId3" cstate="print"/>
          <a:stretch>
            <a:fillRect/>
          </a:stretch>
        </p:blipFill>
        <p:spPr bwMode="gray">
          <a:xfrm>
            <a:off x="6346738" y="5666717"/>
            <a:ext cx="540000" cy="441818"/>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114" y="5666717"/>
            <a:ext cx="540000" cy="442800"/>
          </a:xfrm>
          <a:prstGeom prst="rect">
            <a:avLst/>
          </a:prstGeom>
        </p:spPr>
      </p:pic>
      <p:pic>
        <p:nvPicPr>
          <p:cNvPr id="11" name="图片 10" descr="wifi信号蓝.png"/>
          <p:cNvPicPr>
            <a:picLocks noChangeAspect="1"/>
          </p:cNvPicPr>
          <p:nvPr/>
        </p:nvPicPr>
        <p:blipFill>
          <a:blip r:embed="rId5" cstate="print"/>
          <a:stretch>
            <a:fillRect/>
          </a:stretch>
        </p:blipFill>
        <p:spPr bwMode="gray">
          <a:xfrm rot="5400000" flipV="1">
            <a:off x="4279860" y="5703643"/>
            <a:ext cx="454053" cy="380201"/>
          </a:xfrm>
          <a:prstGeom prst="rect">
            <a:avLst/>
          </a:prstGeom>
        </p:spPr>
      </p:pic>
      <p:pic>
        <p:nvPicPr>
          <p:cNvPr id="12" name="图片 11" descr="笔记本电脑.png"/>
          <p:cNvPicPr>
            <a:picLocks noChangeAspect="1"/>
          </p:cNvPicPr>
          <p:nvPr/>
        </p:nvPicPr>
        <p:blipFill>
          <a:blip r:embed="rId6" cstate="print"/>
          <a:stretch>
            <a:fillRect/>
          </a:stretch>
        </p:blipFill>
        <p:spPr bwMode="gray">
          <a:xfrm>
            <a:off x="3187184" y="5665735"/>
            <a:ext cx="706305" cy="442800"/>
          </a:xfrm>
          <a:prstGeom prst="rect">
            <a:avLst/>
          </a:prstGeom>
        </p:spPr>
      </p:pic>
      <p:sp>
        <p:nvSpPr>
          <p:cNvPr id="13" name="Text Box 9"/>
          <p:cNvSpPr txBox="1">
            <a:spLocks noChangeArrowheads="1"/>
          </p:cNvSpPr>
          <p:nvPr/>
        </p:nvSpPr>
        <p:spPr bwMode="gray">
          <a:xfrm>
            <a:off x="6324592" y="6104510"/>
            <a:ext cx="584291"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AC</a:t>
            </a:r>
            <a:endParaRPr lang="en-US" altLang="zh-CN" sz="1200" b="1" dirty="0">
              <a:solidFill>
                <a:schemeClr val="tx1"/>
              </a:solidFill>
              <a:latin typeface="Huawei Sans" panose="020C0503030203020204" pitchFamily="34" charset="0"/>
              <a:cs typeface="Huawei Sans" panose="020C0503030203020204" pitchFamily="34" charset="0"/>
            </a:endParaRPr>
          </a:p>
        </p:txBody>
      </p:sp>
      <p:sp>
        <p:nvSpPr>
          <p:cNvPr id="14" name="Text Box 9"/>
          <p:cNvSpPr txBox="1">
            <a:spLocks noChangeArrowheads="1"/>
          </p:cNvSpPr>
          <p:nvPr/>
        </p:nvSpPr>
        <p:spPr bwMode="gray">
          <a:xfrm>
            <a:off x="4827968" y="6104510"/>
            <a:ext cx="584291"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AP</a:t>
            </a:r>
            <a:endParaRPr lang="en-US" altLang="zh-CN" sz="1200" b="1" dirty="0">
              <a:solidFill>
                <a:schemeClr val="tx1"/>
              </a:solidFill>
              <a:latin typeface="Huawei Sans" panose="020C0503030203020204" pitchFamily="34" charset="0"/>
              <a:cs typeface="Huawei Sans" panose="020C0503030203020204" pitchFamily="34" charset="0"/>
            </a:endParaRPr>
          </a:p>
        </p:txBody>
      </p:sp>
      <p:sp>
        <p:nvSpPr>
          <p:cNvPr id="15" name="Text Box 9"/>
          <p:cNvSpPr txBox="1">
            <a:spLocks noChangeArrowheads="1"/>
          </p:cNvSpPr>
          <p:nvPr/>
        </p:nvSpPr>
        <p:spPr bwMode="gray">
          <a:xfrm>
            <a:off x="3273596" y="6097353"/>
            <a:ext cx="584291"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STA</a:t>
            </a:r>
            <a:endParaRPr lang="en-US" altLang="zh-CN" sz="1200" b="1" dirty="0">
              <a:solidFill>
                <a:schemeClr val="tx1"/>
              </a:solidFill>
              <a:latin typeface="Huawei Sans" panose="020C0503030203020204" pitchFamily="34" charset="0"/>
              <a:cs typeface="Huawei Sans" panose="020C0503030203020204" pitchFamily="34" charset="0"/>
            </a:endParaRPr>
          </a:p>
        </p:txBody>
      </p:sp>
      <p:cxnSp>
        <p:nvCxnSpPr>
          <p:cNvPr id="16" name="直接连接符 15"/>
          <p:cNvCxnSpPr>
            <a:stCxn id="10" idx="3"/>
            <a:endCxn id="9" idx="1"/>
          </p:cNvCxnSpPr>
          <p:nvPr/>
        </p:nvCxnSpPr>
        <p:spPr bwMode="gray">
          <a:xfrm flipV="1">
            <a:off x="5390114" y="5887626"/>
            <a:ext cx="956624"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702717" y="5666717"/>
            <a:ext cx="540000" cy="442800"/>
          </a:xfrm>
          <a:prstGeom prst="rect">
            <a:avLst/>
          </a:prstGeom>
        </p:spPr>
      </p:pic>
      <p:cxnSp>
        <p:nvCxnSpPr>
          <p:cNvPr id="45" name="直接连接符 44"/>
          <p:cNvCxnSpPr>
            <a:stCxn id="9" idx="3"/>
            <a:endCxn id="44" idx="1"/>
          </p:cNvCxnSpPr>
          <p:nvPr/>
        </p:nvCxnSpPr>
        <p:spPr bwMode="gray">
          <a:xfrm>
            <a:off x="6886738" y="5887626"/>
            <a:ext cx="815979"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6346738" y="4471580"/>
            <a:ext cx="540000" cy="442800"/>
          </a:xfrm>
          <a:prstGeom prst="rect">
            <a:avLst/>
          </a:prstGeom>
        </p:spPr>
      </p:pic>
      <p:sp>
        <p:nvSpPr>
          <p:cNvPr id="50" name="Text Box 9"/>
          <p:cNvSpPr txBox="1">
            <a:spLocks noChangeArrowheads="1"/>
          </p:cNvSpPr>
          <p:nvPr/>
        </p:nvSpPr>
        <p:spPr bwMode="gray">
          <a:xfrm>
            <a:off x="7311495" y="6104510"/>
            <a:ext cx="1352842"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RADIUS server</a:t>
            </a:r>
            <a:endParaRPr lang="en-US" altLang="zh-CN" sz="1200" b="1" dirty="0">
              <a:solidFill>
                <a:schemeClr val="tx1"/>
              </a:solidFill>
              <a:latin typeface="Huawei Sans" panose="020C0503030203020204" pitchFamily="34" charset="0"/>
              <a:cs typeface="Huawei Sans" panose="020C0503030203020204" pitchFamily="34" charset="0"/>
            </a:endParaRPr>
          </a:p>
        </p:txBody>
      </p:sp>
      <p:cxnSp>
        <p:nvCxnSpPr>
          <p:cNvPr id="51" name="直接连接符 50"/>
          <p:cNvCxnSpPr>
            <a:stCxn id="49" idx="2"/>
            <a:endCxn id="9" idx="0"/>
          </p:cNvCxnSpPr>
          <p:nvPr/>
        </p:nvCxnSpPr>
        <p:spPr bwMode="gray">
          <a:xfrm>
            <a:off x="6616738" y="4914380"/>
            <a:ext cx="0" cy="7523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 Box 9"/>
          <p:cNvSpPr txBox="1">
            <a:spLocks noChangeArrowheads="1"/>
          </p:cNvSpPr>
          <p:nvPr/>
        </p:nvSpPr>
        <p:spPr bwMode="gray">
          <a:xfrm>
            <a:off x="6667538" y="4565079"/>
            <a:ext cx="1496624" cy="276999"/>
          </a:xfrm>
          <a:prstGeom prst="rect">
            <a:avLst/>
          </a:prstGeom>
          <a:noFill/>
          <a:ln w="9525">
            <a:noFill/>
            <a:miter lim="800000"/>
            <a:headEnd/>
            <a:tailEnd/>
          </a:ln>
        </p:spPr>
        <p:txBody>
          <a:bodyPr wrap="square">
            <a:spAutoFit/>
          </a:bodyPr>
          <a:lstStyle/>
          <a:p>
            <a:pPr algn="ctr" fontAlgn="ctr"/>
            <a:r>
              <a:rPr lang="en-US" sz="1200" b="1" dirty="0">
                <a:solidFill>
                  <a:schemeClr val="tx1"/>
                </a:solidFill>
                <a:latin typeface="Huawei Sans" panose="020C0503030203020204" pitchFamily="34" charset="0"/>
                <a:cs typeface="Huawei Sans" panose="020C0503030203020204" pitchFamily="34" charset="0"/>
              </a:rPr>
              <a:t>Portal server</a:t>
            </a:r>
            <a:endParaRPr lang="en-US" altLang="zh-CN" sz="1200" b="1" dirty="0">
              <a:solidFill>
                <a:schemeClr val="tx1"/>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7809023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r>
              <a:rPr lang="en-US" sz="3200" dirty="0">
                <a:latin typeface="Huawei Sans" panose="020C0503030203020204" pitchFamily="34" charset="0"/>
                <a:cs typeface="Huawei Sans" panose="020C0503030203020204" pitchFamily="34" charset="0"/>
              </a:rPr>
              <a:t>MAC Address-Prioritized Portal Authentication</a:t>
            </a:r>
          </a:p>
        </p:txBody>
      </p:sp>
      <p:sp>
        <p:nvSpPr>
          <p:cNvPr id="5" name="TextBox 41">
            <a:extLst>
              <a:ext uri="{FF2B5EF4-FFF2-40B4-BE49-F238E27FC236}">
                <a16:creationId xmlns:a16="http://schemas.microsoft.com/office/drawing/2014/main" id="{107FF330-60DF-4117-B4EF-26EB0211B8ED}"/>
              </a:ext>
            </a:extLst>
          </p:cNvPr>
          <p:cNvSpPr txBox="1"/>
          <p:nvPr/>
        </p:nvSpPr>
        <p:spPr bwMode="gray">
          <a:xfrm>
            <a:off x="2174553" y="1282131"/>
            <a:ext cx="1162745" cy="288147"/>
          </a:xfrm>
          <a:prstGeom prst="rect">
            <a:avLst/>
          </a:prstGeom>
          <a:noFill/>
        </p:spPr>
        <p:txBody>
          <a:bodyPr wrap="none" lIns="36000" tIns="36000" rIns="36000" bIns="36000" rtlCol="0">
            <a:spAutoFit/>
          </a:bodyPr>
          <a:lstStyle/>
          <a:p>
            <a:pPr algn="ctr" fontAlgn="ctr"/>
            <a:r>
              <a:rPr lang="en-US" sz="1400" dirty="0">
                <a:latin typeface="Huawei Sans" panose="020C0503030203020204" pitchFamily="34" charset="0"/>
                <a:cs typeface="Huawei Sans" panose="020C0503030203020204" pitchFamily="34" charset="0"/>
              </a:rPr>
              <a:t>Access device</a:t>
            </a:r>
          </a:p>
        </p:txBody>
      </p:sp>
      <p:sp>
        <p:nvSpPr>
          <p:cNvPr id="6" name="TextBox 42">
            <a:extLst>
              <a:ext uri="{FF2B5EF4-FFF2-40B4-BE49-F238E27FC236}">
                <a16:creationId xmlns:a16="http://schemas.microsoft.com/office/drawing/2014/main" id="{10D25089-1E74-43A4-A230-304F09C4C5A5}"/>
              </a:ext>
            </a:extLst>
          </p:cNvPr>
          <p:cNvSpPr txBox="1"/>
          <p:nvPr/>
        </p:nvSpPr>
        <p:spPr bwMode="gray">
          <a:xfrm>
            <a:off x="3921943" y="1282131"/>
            <a:ext cx="1100229" cy="288147"/>
          </a:xfrm>
          <a:prstGeom prst="rect">
            <a:avLst/>
          </a:prstGeom>
          <a:noFill/>
        </p:spPr>
        <p:txBody>
          <a:bodyPr wrap="none" lIns="36000" tIns="36000" rIns="36000" bIns="36000" rtlCol="0">
            <a:spAutoFit/>
          </a:bodyPr>
          <a:lstStyle/>
          <a:p>
            <a:pPr algn="ctr" fontAlgn="ctr"/>
            <a:r>
              <a:rPr lang="en-US" sz="1400" dirty="0">
                <a:latin typeface="Huawei Sans" panose="020C0503030203020204" pitchFamily="34" charset="0"/>
                <a:cs typeface="Huawei Sans" panose="020C0503030203020204" pitchFamily="34" charset="0"/>
              </a:rPr>
              <a:t>Portal server</a:t>
            </a:r>
            <a:endParaRPr lang="en-US" altLang="zh-CN" sz="1400" dirty="0">
              <a:latin typeface="Huawei Sans" panose="020C0503030203020204" pitchFamily="34" charset="0"/>
              <a:cs typeface="Huawei Sans" panose="020C0503030203020204" pitchFamily="34" charset="0"/>
            </a:endParaRPr>
          </a:p>
        </p:txBody>
      </p:sp>
      <p:pic>
        <p:nvPicPr>
          <p:cNvPr id="7" name="图片 6" descr="交换机.png"/>
          <p:cNvPicPr>
            <a:picLocks noChangeAspect="1"/>
          </p:cNvPicPr>
          <p:nvPr/>
        </p:nvPicPr>
        <p:blipFill>
          <a:blip r:embed="rId3" cstate="print"/>
          <a:stretch>
            <a:fillRect/>
          </a:stretch>
        </p:blipFill>
        <p:spPr bwMode="gray">
          <a:xfrm>
            <a:off x="4207918" y="1623579"/>
            <a:ext cx="539999" cy="441817"/>
          </a:xfrm>
          <a:prstGeom prst="rect">
            <a:avLst/>
          </a:prstGeom>
        </p:spPr>
      </p:pic>
      <p:sp>
        <p:nvSpPr>
          <p:cNvPr id="9" name="TextBox 41">
            <a:extLst>
              <a:ext uri="{FF2B5EF4-FFF2-40B4-BE49-F238E27FC236}">
                <a16:creationId xmlns:a16="http://schemas.microsoft.com/office/drawing/2014/main" id="{107FF330-60DF-4117-B4EF-26EB0211B8ED}"/>
              </a:ext>
            </a:extLst>
          </p:cNvPr>
          <p:cNvSpPr txBox="1"/>
          <p:nvPr/>
        </p:nvSpPr>
        <p:spPr bwMode="gray">
          <a:xfrm>
            <a:off x="539990" y="1282131"/>
            <a:ext cx="441394" cy="288147"/>
          </a:xfrm>
          <a:prstGeom prst="rect">
            <a:avLst/>
          </a:prstGeom>
          <a:noFill/>
        </p:spPr>
        <p:txBody>
          <a:bodyPr wrap="none" lIns="36000" tIns="36000" rIns="36000" bIns="36000" rtlCol="0">
            <a:spAutoFit/>
          </a:bodyPr>
          <a:lstStyle/>
          <a:p>
            <a:pPr algn="ctr" fontAlgn="ctr"/>
            <a:r>
              <a:rPr lang="en-US" sz="1400">
                <a:latin typeface="Huawei Sans" panose="020C0503030203020204" pitchFamily="34" charset="0"/>
                <a:cs typeface="Huawei Sans" panose="020C0503030203020204" pitchFamily="34" charset="0"/>
              </a:rPr>
              <a:t>User</a:t>
            </a:r>
            <a:endParaRPr lang="en-US" sz="1400" dirty="0">
              <a:latin typeface="Huawei Sans" panose="020C0503030203020204" pitchFamily="34" charset="0"/>
              <a:cs typeface="Huawei Sans" panose="020C0503030203020204" pitchFamily="34" charset="0"/>
            </a:endParaRPr>
          </a:p>
        </p:txBody>
      </p:sp>
      <p:pic>
        <p:nvPicPr>
          <p:cNvPr id="11" name="图片 79" descr="PC.png">
            <a:extLst>
              <a:ext uri="{FF2B5EF4-FFF2-40B4-BE49-F238E27FC236}">
                <a16:creationId xmlns:a16="http://schemas.microsoft.com/office/drawing/2014/main" id="{4666702E-823D-4236-BF2F-880359158C83}"/>
              </a:ext>
            </a:extLst>
          </p:cNvPr>
          <p:cNvPicPr>
            <a:picLocks noChangeAspect="1"/>
          </p:cNvPicPr>
          <p:nvPr/>
        </p:nvPicPr>
        <p:blipFill>
          <a:blip r:embed="rId4" cstate="print"/>
          <a:stretch>
            <a:fillRect/>
          </a:stretch>
        </p:blipFill>
        <p:spPr bwMode="gray">
          <a:xfrm>
            <a:off x="491155" y="1687321"/>
            <a:ext cx="539063" cy="414000"/>
          </a:xfrm>
          <a:prstGeom prst="rect">
            <a:avLst/>
          </a:prstGeom>
        </p:spPr>
      </p:pic>
      <p:sp>
        <p:nvSpPr>
          <p:cNvPr id="12" name="TextBox 42">
            <a:extLst>
              <a:ext uri="{FF2B5EF4-FFF2-40B4-BE49-F238E27FC236}">
                <a16:creationId xmlns:a16="http://schemas.microsoft.com/office/drawing/2014/main" id="{10D25089-1E74-43A4-A230-304F09C4C5A5}"/>
              </a:ext>
            </a:extLst>
          </p:cNvPr>
          <p:cNvSpPr txBox="1"/>
          <p:nvPr/>
        </p:nvSpPr>
        <p:spPr bwMode="gray">
          <a:xfrm>
            <a:off x="5580235" y="1282131"/>
            <a:ext cx="1246101" cy="288147"/>
          </a:xfrm>
          <a:prstGeom prst="rect">
            <a:avLst/>
          </a:prstGeom>
          <a:noFill/>
        </p:spPr>
        <p:txBody>
          <a:bodyPr wrap="none" lIns="36000" tIns="36000" rIns="36000" bIns="36000" rtlCol="0">
            <a:spAutoFit/>
          </a:bodyPr>
          <a:lstStyle/>
          <a:p>
            <a:pPr algn="ctr" fontAlgn="ctr"/>
            <a:r>
              <a:rPr lang="en-US" sz="1400" dirty="0">
                <a:latin typeface="Huawei Sans" panose="020C0503030203020204" pitchFamily="34" charset="0"/>
                <a:cs typeface="Huawei Sans" panose="020C0503030203020204" pitchFamily="34" charset="0"/>
              </a:rPr>
              <a:t>RADIUS server</a:t>
            </a:r>
            <a:endParaRPr lang="en-US" altLang="zh-CN" sz="1400" dirty="0">
              <a:latin typeface="Huawei Sans" panose="020C0503030203020204" pitchFamily="34" charset="0"/>
              <a:cs typeface="Huawei Sans" panose="020C0503030203020204" pitchFamily="34" charset="0"/>
            </a:endParaRPr>
          </a:p>
        </p:txBody>
      </p:sp>
      <p:pic>
        <p:nvPicPr>
          <p:cNvPr id="13" name="图片 12" descr="交换机.png"/>
          <p:cNvPicPr>
            <a:picLocks noChangeAspect="1"/>
          </p:cNvPicPr>
          <p:nvPr/>
        </p:nvPicPr>
        <p:blipFill>
          <a:blip r:embed="rId3" cstate="print"/>
          <a:stretch>
            <a:fillRect/>
          </a:stretch>
        </p:blipFill>
        <p:spPr bwMode="gray">
          <a:xfrm>
            <a:off x="5939146" y="1623579"/>
            <a:ext cx="539999" cy="441817"/>
          </a:xfrm>
          <a:prstGeom prst="rect">
            <a:avLst/>
          </a:prstGeom>
        </p:spPr>
      </p:pic>
      <p:grpSp>
        <p:nvGrpSpPr>
          <p:cNvPr id="40" name="组合 39"/>
          <p:cNvGrpSpPr/>
          <p:nvPr/>
        </p:nvGrpSpPr>
        <p:grpSpPr bwMode="gray">
          <a:xfrm>
            <a:off x="801619" y="2185451"/>
            <a:ext cx="5421449" cy="4196299"/>
            <a:chOff x="801619" y="2647264"/>
            <a:chExt cx="5421449" cy="2405487"/>
          </a:xfrm>
        </p:grpSpPr>
        <p:cxnSp>
          <p:nvCxnSpPr>
            <p:cNvPr id="14" name="直接连接符 13">
              <a:extLst>
                <a:ext uri="{FF2B5EF4-FFF2-40B4-BE49-F238E27FC236}">
                  <a16:creationId xmlns:a16="http://schemas.microsoft.com/office/drawing/2014/main" id="{8167F3A8-9685-4E01-BEFE-C0DDAD4244B1}"/>
                </a:ext>
              </a:extLst>
            </p:cNvPr>
            <p:cNvCxnSpPr/>
            <p:nvPr/>
          </p:nvCxnSpPr>
          <p:spPr bwMode="gray">
            <a:xfrm>
              <a:off x="801619"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5" name="直接连接符 14">
              <a:extLst>
                <a:ext uri="{FF2B5EF4-FFF2-40B4-BE49-F238E27FC236}">
                  <a16:creationId xmlns:a16="http://schemas.microsoft.com/office/drawing/2014/main" id="{8167F3A8-9685-4E01-BEFE-C0DDAD4244B1}"/>
                </a:ext>
              </a:extLst>
            </p:cNvPr>
            <p:cNvCxnSpPr/>
            <p:nvPr/>
          </p:nvCxnSpPr>
          <p:spPr bwMode="gray">
            <a:xfrm>
              <a:off x="2769082"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6" name="直接连接符 15">
              <a:extLst>
                <a:ext uri="{FF2B5EF4-FFF2-40B4-BE49-F238E27FC236}">
                  <a16:creationId xmlns:a16="http://schemas.microsoft.com/office/drawing/2014/main" id="{8167F3A8-9685-4E01-BEFE-C0DDAD4244B1}"/>
                </a:ext>
              </a:extLst>
            </p:cNvPr>
            <p:cNvCxnSpPr/>
            <p:nvPr/>
          </p:nvCxnSpPr>
          <p:spPr bwMode="gray">
            <a:xfrm>
              <a:off x="4499332"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7" name="直接连接符 16">
              <a:extLst>
                <a:ext uri="{FF2B5EF4-FFF2-40B4-BE49-F238E27FC236}">
                  <a16:creationId xmlns:a16="http://schemas.microsoft.com/office/drawing/2014/main" id="{8167F3A8-9685-4E01-BEFE-C0DDAD4244B1}"/>
                </a:ext>
              </a:extLst>
            </p:cNvPr>
            <p:cNvCxnSpPr/>
            <p:nvPr/>
          </p:nvCxnSpPr>
          <p:spPr bwMode="gray">
            <a:xfrm>
              <a:off x="6223068"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grpSp>
      <p:sp>
        <p:nvSpPr>
          <p:cNvPr id="18" name="文本框 17"/>
          <p:cNvSpPr txBox="1"/>
          <p:nvPr/>
        </p:nvSpPr>
        <p:spPr bwMode="gray">
          <a:xfrm>
            <a:off x="6934200" y="2178242"/>
            <a:ext cx="4811713" cy="954107"/>
          </a:xfrm>
          <a:prstGeom prst="rect">
            <a:avLst/>
          </a:prstGeom>
          <a:noFill/>
          <a:ln>
            <a:solidFill>
              <a:srgbClr val="99DFF9"/>
            </a:solidFill>
          </a:ln>
        </p:spPr>
        <p:txBody>
          <a:bodyPr wrap="square" rtlCol="0">
            <a:spAutoFit/>
          </a:bodyPr>
          <a:lstStyle/>
          <a:p>
            <a:pPr fontAlgn="ctr">
              <a:spcAft>
                <a:spcPts val="600"/>
              </a:spcAft>
            </a:pPr>
            <a:r>
              <a:rPr lang="en-US" sz="1400" dirty="0">
                <a:latin typeface="Huawei Sans" panose="020C0503030203020204" pitchFamily="34" charset="0"/>
                <a:cs typeface="Huawei Sans" panose="020C0503030203020204" pitchFamily="34" charset="0"/>
              </a:rPr>
              <a:t>After the Portal authentication succeeds, the user needs to enter the user name and password again to reconnect to the network if the user disconnects from it. User experience is poor.</a:t>
            </a:r>
            <a:endParaRPr lang="en-US" altLang="zh-CN" sz="1400" dirty="0">
              <a:latin typeface="Huawei Sans" panose="020C0503030203020204" pitchFamily="34" charset="0"/>
              <a:cs typeface="Huawei Sans" panose="020C0503030203020204" pitchFamily="34" charset="0"/>
            </a:endParaRPr>
          </a:p>
        </p:txBody>
      </p:sp>
      <p:sp>
        <p:nvSpPr>
          <p:cNvPr id="19" name="圆角矩形 75"/>
          <p:cNvSpPr/>
          <p:nvPr/>
        </p:nvSpPr>
        <p:spPr bwMode="gray">
          <a:xfrm>
            <a:off x="6934200" y="1743944"/>
            <a:ext cx="4811713" cy="36000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cs typeface="Huawei Sans" panose="020C0503030203020204" pitchFamily="34" charset="0"/>
              </a:rPr>
              <a:t>Technology background</a:t>
            </a:r>
            <a:endParaRPr lang="en-US" altLang="zh-CN" sz="16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文本框 19"/>
          <p:cNvSpPr txBox="1"/>
          <p:nvPr/>
        </p:nvSpPr>
        <p:spPr bwMode="gray">
          <a:xfrm>
            <a:off x="6934200" y="3692717"/>
            <a:ext cx="4811713" cy="2539157"/>
          </a:xfrm>
          <a:prstGeom prst="rect">
            <a:avLst/>
          </a:prstGeom>
          <a:noFill/>
          <a:ln>
            <a:solidFill>
              <a:srgbClr val="99DFF9"/>
            </a:solidFill>
          </a:ln>
        </p:spPr>
        <p:txBody>
          <a:bodyPr wrap="square" rtlCol="0">
            <a:spAutoFit/>
          </a:bodyPr>
          <a:lstStyle/>
          <a:p>
            <a:pPr marL="285750" indent="-285750" fontAlgn="ctr">
              <a:spcAft>
                <a:spcPts val="600"/>
              </a:spcAft>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MAC address-prioritized Portal authentication allows disconnected users who passed Portal authentication to reconnect to the network within a certain period of time after the disconnection, without entering the user name and password, as long as they pass MAC address authentication.</a:t>
            </a:r>
            <a:endParaRPr lang="en-US" altLang="zh-CN" sz="1400" dirty="0">
              <a:latin typeface="Huawei Sans" panose="020C0503030203020204" pitchFamily="34" charset="0"/>
              <a:cs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a:latin typeface="Huawei Sans" panose="020C0503030203020204" pitchFamily="34" charset="0"/>
                <a:cs typeface="Huawei Sans" panose="020C0503030203020204" pitchFamily="34" charset="0"/>
              </a:rPr>
              <a:t>To use this function, you need to configure MAC address authentication and Portal authentication on the access device, and enable MAC address-prioritized Portal authentication and set the MAC address validity period on the authentication server.</a:t>
            </a:r>
            <a:endParaRPr lang="en-US" altLang="zh-CN" sz="1400" dirty="0">
              <a:latin typeface="Huawei Sans" panose="020C0503030203020204" pitchFamily="34" charset="0"/>
              <a:cs typeface="Huawei Sans" panose="020C0503030203020204" pitchFamily="34" charset="0"/>
            </a:endParaRPr>
          </a:p>
        </p:txBody>
      </p:sp>
      <p:sp>
        <p:nvSpPr>
          <p:cNvPr id="21" name="圆角矩形 75"/>
          <p:cNvSpPr/>
          <p:nvPr/>
        </p:nvSpPr>
        <p:spPr bwMode="gray">
          <a:xfrm>
            <a:off x="6934200" y="3258419"/>
            <a:ext cx="4811713" cy="36000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cs typeface="Huawei Sans" panose="020C0503030203020204" pitchFamily="34" charset="0"/>
              </a:rPr>
              <a:t>MAC address-prioritized Portal authentication</a:t>
            </a:r>
            <a:endParaRPr lang="en-US" altLang="zh-CN" sz="16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2" name="直接箭头连接符 21">
            <a:extLst>
              <a:ext uri="{FF2B5EF4-FFF2-40B4-BE49-F238E27FC236}">
                <a16:creationId xmlns:a16="http://schemas.microsoft.com/office/drawing/2014/main" id="{7D2A6B36-0425-4AF5-8615-B057DC5231D8}"/>
              </a:ext>
            </a:extLst>
          </p:cNvPr>
          <p:cNvCxnSpPr/>
          <p:nvPr/>
        </p:nvCxnSpPr>
        <p:spPr bwMode="gray">
          <a:xfrm>
            <a:off x="801619" y="2750451"/>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23"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838327" y="2198029"/>
            <a:ext cx="1628396" cy="558602"/>
          </a:xfrm>
          <a:prstGeom prst="rect">
            <a:avLst/>
          </a:prstGeom>
          <a:noFill/>
          <a:ln w="9525">
            <a:noFill/>
            <a:miter lim="800000"/>
            <a:headEnd/>
            <a:tailEnd/>
          </a:ln>
        </p:spPr>
        <p:txBody>
          <a:bodyPr wrap="square" lIns="48000" tIns="48000" rIns="48000" bIns="48000">
            <a:spAutoFit/>
          </a:bodyPr>
          <a:lstStyle/>
          <a:p>
            <a:pPr fontAlgn="ctr"/>
            <a:r>
              <a:rPr lang="en-US" sz="1000" dirty="0">
                <a:latin typeface="Huawei Sans" panose="020C0503030203020204" pitchFamily="34" charset="0"/>
                <a:cs typeface="Huawei Sans" panose="020C0503030203020204" pitchFamily="34" charset="0"/>
              </a:rPr>
              <a:t>1. HTTP traffic is generated when a user browses web pages.</a:t>
            </a:r>
            <a:endParaRPr lang="en-US" altLang="zh-CN" sz="1000" dirty="0">
              <a:latin typeface="Huawei Sans" panose="020C0503030203020204" pitchFamily="34" charset="0"/>
              <a:cs typeface="Huawei Sans" panose="020C0503030203020204" pitchFamily="34" charset="0"/>
            </a:endParaRPr>
          </a:p>
        </p:txBody>
      </p:sp>
      <p:cxnSp>
        <p:nvCxnSpPr>
          <p:cNvPr id="25" name="直接箭头连接符 24">
            <a:extLst>
              <a:ext uri="{FF2B5EF4-FFF2-40B4-BE49-F238E27FC236}">
                <a16:creationId xmlns:a16="http://schemas.microsoft.com/office/drawing/2014/main" id="{7D2A6B36-0425-4AF5-8615-B057DC5231D8}"/>
              </a:ext>
            </a:extLst>
          </p:cNvPr>
          <p:cNvCxnSpPr/>
          <p:nvPr/>
        </p:nvCxnSpPr>
        <p:spPr bwMode="gray">
          <a:xfrm>
            <a:off x="2778318" y="3074046"/>
            <a:ext cx="3444750" cy="0"/>
          </a:xfrm>
          <a:prstGeom prst="straightConnector1">
            <a:avLst/>
          </a:prstGeom>
          <a:noFill/>
          <a:ln w="12700" cap="flat" cmpd="sng" algn="ctr">
            <a:solidFill>
              <a:schemeClr val="tx1"/>
            </a:solidFill>
            <a:prstDash val="solid"/>
            <a:round/>
            <a:headEnd type="triangle" w="med" len="med"/>
            <a:tailEnd type="triangle"/>
          </a:ln>
          <a:effectLst/>
        </p:spPr>
      </p:cxnSp>
      <p:sp>
        <p:nvSpPr>
          <p:cNvPr id="28"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3311117" y="2622962"/>
            <a:ext cx="2528961" cy="420103"/>
          </a:xfrm>
          <a:prstGeom prst="rect">
            <a:avLst/>
          </a:prstGeom>
          <a:noFill/>
          <a:ln w="9525">
            <a:noFill/>
            <a:miter lim="800000"/>
            <a:headEnd/>
            <a:tailEnd/>
          </a:ln>
        </p:spPr>
        <p:txBody>
          <a:bodyPr wrap="square" lIns="48000" tIns="48000" rIns="48000" bIns="48000">
            <a:spAutoFit/>
          </a:bodyPr>
          <a:lstStyle/>
          <a:p>
            <a:pPr fontAlgn="ctr"/>
            <a:r>
              <a:rPr lang="en-US" sz="1050" dirty="0">
                <a:latin typeface="Huawei Sans" panose="020C0503030203020204" pitchFamily="34" charset="0"/>
                <a:cs typeface="Huawei Sans" panose="020C0503030203020204" pitchFamily="34" charset="0"/>
              </a:rPr>
              <a:t>2. MAC </a:t>
            </a:r>
            <a:r>
              <a:rPr lang="en-US" sz="1000" dirty="0">
                <a:latin typeface="Huawei Sans" panose="020C0503030203020204" pitchFamily="34" charset="0"/>
                <a:cs typeface="Huawei Sans" panose="020C0503030203020204" pitchFamily="34" charset="0"/>
              </a:rPr>
              <a:t>address</a:t>
            </a:r>
            <a:r>
              <a:rPr lang="en-US" sz="1050" dirty="0">
                <a:latin typeface="Huawei Sans" panose="020C0503030203020204" pitchFamily="34" charset="0"/>
                <a:cs typeface="Huawei Sans" panose="020C0503030203020204" pitchFamily="34" charset="0"/>
              </a:rPr>
              <a:t> authentication is performed and the authentication fails.</a:t>
            </a:r>
            <a:endParaRPr lang="en-US" altLang="zh-CN" sz="1050" dirty="0">
              <a:latin typeface="Huawei Sans" panose="020C0503030203020204" pitchFamily="34" charset="0"/>
              <a:cs typeface="Huawei Sans" panose="020C0503030203020204" pitchFamily="34" charset="0"/>
            </a:endParaRPr>
          </a:p>
        </p:txBody>
      </p:sp>
      <p:cxnSp>
        <p:nvCxnSpPr>
          <p:cNvPr id="29" name="直接箭头连接符 28">
            <a:extLst>
              <a:ext uri="{FF2B5EF4-FFF2-40B4-BE49-F238E27FC236}">
                <a16:creationId xmlns:a16="http://schemas.microsoft.com/office/drawing/2014/main" id="{7D2A6B36-0425-4AF5-8615-B057DC5231D8}"/>
              </a:ext>
            </a:extLst>
          </p:cNvPr>
          <p:cNvCxnSpPr/>
          <p:nvPr/>
        </p:nvCxnSpPr>
        <p:spPr bwMode="gray">
          <a:xfrm>
            <a:off x="801619" y="3483794"/>
            <a:ext cx="1967463" cy="0"/>
          </a:xfrm>
          <a:prstGeom prst="straightConnector1">
            <a:avLst/>
          </a:prstGeom>
          <a:noFill/>
          <a:ln w="12700" cap="flat" cmpd="sng" algn="ctr">
            <a:solidFill>
              <a:schemeClr val="tx1"/>
            </a:solidFill>
            <a:prstDash val="solid"/>
            <a:round/>
            <a:headEnd type="triangle" w="med" len="med"/>
            <a:tailEnd type="none"/>
          </a:ln>
          <a:effectLst/>
        </p:spPr>
      </p:cxnSp>
      <p:sp>
        <p:nvSpPr>
          <p:cNvPr id="30"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838327" y="2945079"/>
            <a:ext cx="1883721" cy="566297"/>
          </a:xfrm>
          <a:prstGeom prst="rect">
            <a:avLst/>
          </a:prstGeom>
          <a:noFill/>
          <a:ln w="9525">
            <a:noFill/>
            <a:miter lim="800000"/>
            <a:headEnd/>
            <a:tailEnd/>
          </a:ln>
        </p:spPr>
        <p:txBody>
          <a:bodyPr wrap="square" lIns="48000" tIns="48000" rIns="48000" bIns="48000">
            <a:spAutoFit/>
          </a:bodyPr>
          <a:lstStyle/>
          <a:p>
            <a:pPr fontAlgn="ctr"/>
            <a:r>
              <a:rPr lang="en-US" sz="1000" dirty="0">
                <a:latin typeface="Huawei Sans" panose="020C0503030203020204" pitchFamily="34" charset="0"/>
                <a:cs typeface="Huawei Sans" panose="020C0503030203020204" pitchFamily="34" charset="0"/>
              </a:rPr>
              <a:t>3. The </a:t>
            </a:r>
            <a:r>
              <a:rPr lang="en-US" sz="1050" dirty="0">
                <a:latin typeface="Huawei Sans" panose="020C0503030203020204" pitchFamily="34" charset="0"/>
                <a:cs typeface="Huawei Sans" panose="020C0503030203020204" pitchFamily="34" charset="0"/>
              </a:rPr>
              <a:t>user's</a:t>
            </a:r>
            <a:r>
              <a:rPr lang="en-US" sz="1000" dirty="0">
                <a:latin typeface="Huawei Sans" panose="020C0503030203020204" pitchFamily="34" charset="0"/>
                <a:cs typeface="Huawei Sans" panose="020C0503030203020204" pitchFamily="34" charset="0"/>
              </a:rPr>
              <a:t> HTTP request is redirected </a:t>
            </a:r>
            <a:r>
              <a:rPr lang="en-US" altLang="zh-CN" sz="1000" dirty="0">
                <a:latin typeface="Huawei Sans" panose="020C0503030203020204" pitchFamily="34" charset="0"/>
                <a:cs typeface="Huawei Sans" panose="020C0503030203020204" pitchFamily="34" charset="0"/>
              </a:rPr>
              <a:t>to the Portal authentication page</a:t>
            </a:r>
            <a:r>
              <a:rPr lang="en-US" sz="1000" dirty="0">
                <a:latin typeface="Huawei Sans" panose="020C0503030203020204" pitchFamily="34" charset="0"/>
                <a:cs typeface="Huawei Sans" panose="020C0503030203020204" pitchFamily="34" charset="0"/>
              </a:rPr>
              <a:t>.</a:t>
            </a:r>
            <a:endParaRPr lang="en-US" altLang="zh-CN" sz="1000" dirty="0">
              <a:latin typeface="Huawei Sans" panose="020C0503030203020204" pitchFamily="34" charset="0"/>
              <a:cs typeface="Huawei Sans" panose="020C0503030203020204" pitchFamily="34" charset="0"/>
            </a:endParaRPr>
          </a:p>
        </p:txBody>
      </p:sp>
      <p:cxnSp>
        <p:nvCxnSpPr>
          <p:cNvPr id="33" name="直接箭头连接符 32">
            <a:extLst>
              <a:ext uri="{FF2B5EF4-FFF2-40B4-BE49-F238E27FC236}">
                <a16:creationId xmlns:a16="http://schemas.microsoft.com/office/drawing/2014/main" id="{7D2A6B36-0425-4AF5-8615-B057DC5231D8}"/>
              </a:ext>
            </a:extLst>
          </p:cNvPr>
          <p:cNvCxnSpPr/>
          <p:nvPr/>
        </p:nvCxnSpPr>
        <p:spPr bwMode="gray">
          <a:xfrm>
            <a:off x="763550" y="4054937"/>
            <a:ext cx="2014768" cy="0"/>
          </a:xfrm>
          <a:prstGeom prst="straightConnector1">
            <a:avLst/>
          </a:prstGeom>
          <a:noFill/>
          <a:ln w="12700" cap="flat" cmpd="sng" algn="ctr">
            <a:solidFill>
              <a:schemeClr val="tx1"/>
            </a:solidFill>
            <a:prstDash val="solid"/>
            <a:round/>
            <a:headEnd type="triangle" w="med" len="med"/>
            <a:tailEnd type="triangle"/>
          </a:ln>
          <a:effectLst/>
        </p:spPr>
      </p:cxnSp>
      <p:cxnSp>
        <p:nvCxnSpPr>
          <p:cNvPr id="35" name="直接箭头连接符 34">
            <a:extLst>
              <a:ext uri="{FF2B5EF4-FFF2-40B4-BE49-F238E27FC236}">
                <a16:creationId xmlns:a16="http://schemas.microsoft.com/office/drawing/2014/main" id="{7D2A6B36-0425-4AF5-8615-B057DC5231D8}"/>
              </a:ext>
            </a:extLst>
          </p:cNvPr>
          <p:cNvCxnSpPr/>
          <p:nvPr/>
        </p:nvCxnSpPr>
        <p:spPr bwMode="gray">
          <a:xfrm>
            <a:off x="2778318" y="4054937"/>
            <a:ext cx="1693739" cy="0"/>
          </a:xfrm>
          <a:prstGeom prst="straightConnector1">
            <a:avLst/>
          </a:prstGeom>
          <a:noFill/>
          <a:ln w="12700" cap="flat" cmpd="sng" algn="ctr">
            <a:solidFill>
              <a:schemeClr val="tx1"/>
            </a:solidFill>
            <a:prstDash val="solid"/>
            <a:round/>
            <a:headEnd type="triangle" w="med" len="med"/>
            <a:tailEnd type="triangle"/>
          </a:ln>
          <a:effectLst/>
        </p:spPr>
      </p:cxnSp>
      <p:cxnSp>
        <p:nvCxnSpPr>
          <p:cNvPr id="37" name="直接箭头连接符 36">
            <a:extLst>
              <a:ext uri="{FF2B5EF4-FFF2-40B4-BE49-F238E27FC236}">
                <a16:creationId xmlns:a16="http://schemas.microsoft.com/office/drawing/2014/main" id="{7D2A6B36-0425-4AF5-8615-B057DC5231D8}"/>
              </a:ext>
            </a:extLst>
          </p:cNvPr>
          <p:cNvCxnSpPr/>
          <p:nvPr/>
        </p:nvCxnSpPr>
        <p:spPr bwMode="gray">
          <a:xfrm>
            <a:off x="4499332" y="4054937"/>
            <a:ext cx="1693739" cy="0"/>
          </a:xfrm>
          <a:prstGeom prst="straightConnector1">
            <a:avLst/>
          </a:prstGeom>
          <a:noFill/>
          <a:ln w="12700" cap="flat" cmpd="sng" algn="ctr">
            <a:solidFill>
              <a:schemeClr val="tx1"/>
            </a:solidFill>
            <a:prstDash val="solid"/>
            <a:round/>
            <a:headEnd type="triangle" w="med" len="med"/>
            <a:tailEnd type="triangle"/>
          </a:ln>
          <a:effectLst/>
        </p:spPr>
      </p:cxnSp>
      <p:sp>
        <p:nvSpPr>
          <p:cNvPr id="38"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3311116" y="3609782"/>
            <a:ext cx="2528961" cy="404714"/>
          </a:xfrm>
          <a:prstGeom prst="rect">
            <a:avLst/>
          </a:prstGeom>
          <a:noFill/>
          <a:ln w="9525">
            <a:noFill/>
            <a:miter lim="800000"/>
            <a:headEnd/>
            <a:tailEnd/>
          </a:ln>
        </p:spPr>
        <p:txBody>
          <a:bodyPr wrap="square" lIns="48000" tIns="48000" rIns="48000" bIns="48000">
            <a:spAutoFit/>
          </a:bodyPr>
          <a:lstStyle/>
          <a:p>
            <a:pPr fontAlgn="ctr"/>
            <a:r>
              <a:rPr lang="en-US" sz="1000" dirty="0">
                <a:latin typeface="Huawei Sans" panose="020C0503030203020204" pitchFamily="34" charset="0"/>
                <a:cs typeface="Huawei Sans" panose="020C0503030203020204" pitchFamily="34" charset="0"/>
              </a:rPr>
              <a:t>4. Portal authentication is performed and the authentication succeeds.</a:t>
            </a:r>
            <a:endParaRPr lang="en-US" altLang="zh-CN" sz="1000" dirty="0">
              <a:latin typeface="Huawei Sans" panose="020C0503030203020204" pitchFamily="34" charset="0"/>
              <a:cs typeface="Huawei Sans" panose="020C0503030203020204" pitchFamily="34" charset="0"/>
            </a:endParaRPr>
          </a:p>
        </p:txBody>
      </p:sp>
      <p:sp>
        <p:nvSpPr>
          <p:cNvPr id="39" name="弧形 38"/>
          <p:cNvSpPr/>
          <p:nvPr/>
        </p:nvSpPr>
        <p:spPr bwMode="gray">
          <a:xfrm>
            <a:off x="526532" y="4202880"/>
            <a:ext cx="550174" cy="550174"/>
          </a:xfrm>
          <a:prstGeom prst="arc">
            <a:avLst>
              <a:gd name="adj1" fmla="val 16200000"/>
              <a:gd name="adj2" fmla="val 5752641"/>
            </a:avLst>
          </a:prstGeom>
          <a:noFill/>
          <a:ln w="12700" cap="flat" cmpd="sng" algn="ctr">
            <a:solidFill>
              <a:schemeClr val="tx1"/>
            </a:solidFill>
            <a:prstDash val="solid"/>
            <a:round/>
            <a:headEnd type="none" w="med" len="med"/>
            <a:tailEnd type="triangle"/>
          </a:ln>
          <a:effectLst/>
        </p:spPr>
        <p:txBody>
          <a:bodyPr rtlCol="0" anchor="ctr"/>
          <a:lstStyle/>
          <a:p>
            <a:pPr algn="ctr" fontAlgn="ctr"/>
            <a:endParaRPr lang="en-US" altLang="zh-CN" dirty="0">
              <a:latin typeface="Huawei Sans" panose="020C0503030203020204" pitchFamily="34" charset="0"/>
              <a:cs typeface="Huawei Sans" panose="020C0503030203020204" pitchFamily="34" charset="0"/>
            </a:endParaRPr>
          </a:p>
        </p:txBody>
      </p:sp>
      <p:sp>
        <p:nvSpPr>
          <p:cNvPr id="41"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1103979" y="4302240"/>
            <a:ext cx="1524921" cy="420103"/>
          </a:xfrm>
          <a:prstGeom prst="rect">
            <a:avLst/>
          </a:prstGeom>
          <a:noFill/>
          <a:ln w="9525">
            <a:noFill/>
            <a:miter lim="800000"/>
            <a:headEnd/>
            <a:tailEnd/>
          </a:ln>
        </p:spPr>
        <p:txBody>
          <a:bodyPr wrap="square" lIns="48000" tIns="48000" rIns="48000" bIns="48000">
            <a:spAutoFit/>
          </a:bodyPr>
          <a:lstStyle/>
          <a:p>
            <a:pPr fontAlgn="ctr"/>
            <a:r>
              <a:rPr lang="en-US" sz="1050" dirty="0">
                <a:latin typeface="Huawei Sans" panose="020C0503030203020204" pitchFamily="34" charset="0"/>
                <a:cs typeface="Huawei Sans" panose="020C0503030203020204" pitchFamily="34" charset="0"/>
              </a:rPr>
              <a:t>5. The user is disconnected.</a:t>
            </a:r>
            <a:endParaRPr lang="en-US" altLang="zh-CN" sz="1050" dirty="0">
              <a:latin typeface="Huawei Sans" panose="020C0503030203020204" pitchFamily="34" charset="0"/>
              <a:cs typeface="Huawei Sans" panose="020C0503030203020204" pitchFamily="34" charset="0"/>
            </a:endParaRPr>
          </a:p>
        </p:txBody>
      </p:sp>
      <p:cxnSp>
        <p:nvCxnSpPr>
          <p:cNvPr id="42" name="直接箭头连接符 41">
            <a:extLst>
              <a:ext uri="{FF2B5EF4-FFF2-40B4-BE49-F238E27FC236}">
                <a16:creationId xmlns:a16="http://schemas.microsoft.com/office/drawing/2014/main" id="{7D2A6B36-0425-4AF5-8615-B057DC5231D8}"/>
              </a:ext>
            </a:extLst>
          </p:cNvPr>
          <p:cNvCxnSpPr/>
          <p:nvPr/>
        </p:nvCxnSpPr>
        <p:spPr bwMode="gray">
          <a:xfrm>
            <a:off x="801619" y="5394592"/>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43"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807710" y="4837489"/>
            <a:ext cx="2024389" cy="558602"/>
          </a:xfrm>
          <a:prstGeom prst="rect">
            <a:avLst/>
          </a:prstGeom>
          <a:noFill/>
          <a:ln w="9525">
            <a:noFill/>
            <a:miter lim="800000"/>
            <a:headEnd/>
            <a:tailEnd/>
          </a:ln>
        </p:spPr>
        <p:txBody>
          <a:bodyPr wrap="square" lIns="48000" tIns="48000" rIns="48000" bIns="48000">
            <a:spAutoFit/>
          </a:bodyPr>
          <a:lstStyle/>
          <a:p>
            <a:pPr fontAlgn="ctr"/>
            <a:r>
              <a:rPr lang="en-US" sz="1000" dirty="0">
                <a:latin typeface="Huawei Sans" panose="020C0503030203020204" pitchFamily="34" charset="0"/>
                <a:cs typeface="Huawei Sans" panose="020C0503030203020204" pitchFamily="34" charset="0"/>
              </a:rPr>
              <a:t>6. Within the validity period of the MAC address, the user continues to access the Internet.</a:t>
            </a:r>
            <a:endParaRPr lang="en-US" altLang="zh-CN" sz="1000" dirty="0">
              <a:latin typeface="Huawei Sans" panose="020C0503030203020204" pitchFamily="34" charset="0"/>
              <a:cs typeface="Huawei Sans" panose="020C0503030203020204" pitchFamily="34" charset="0"/>
            </a:endParaRPr>
          </a:p>
        </p:txBody>
      </p:sp>
      <p:cxnSp>
        <p:nvCxnSpPr>
          <p:cNvPr id="44" name="直接箭头连接符 43">
            <a:extLst>
              <a:ext uri="{FF2B5EF4-FFF2-40B4-BE49-F238E27FC236}">
                <a16:creationId xmlns:a16="http://schemas.microsoft.com/office/drawing/2014/main" id="{7D2A6B36-0425-4AF5-8615-B057DC5231D8}"/>
              </a:ext>
            </a:extLst>
          </p:cNvPr>
          <p:cNvCxnSpPr/>
          <p:nvPr/>
        </p:nvCxnSpPr>
        <p:spPr bwMode="gray">
          <a:xfrm>
            <a:off x="2778318" y="5620336"/>
            <a:ext cx="3444750" cy="0"/>
          </a:xfrm>
          <a:prstGeom prst="straightConnector1">
            <a:avLst/>
          </a:prstGeom>
          <a:noFill/>
          <a:ln w="12700" cap="flat" cmpd="sng" algn="ctr">
            <a:solidFill>
              <a:schemeClr val="tx1"/>
            </a:solidFill>
            <a:prstDash val="solid"/>
            <a:round/>
            <a:headEnd type="triangle" w="med" len="med"/>
            <a:tailEnd type="triangle"/>
          </a:ln>
          <a:effectLst/>
        </p:spPr>
      </p:cxnSp>
      <p:sp>
        <p:nvSpPr>
          <p:cNvPr id="45"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3245200" y="4905267"/>
            <a:ext cx="2335036" cy="712491"/>
          </a:xfrm>
          <a:prstGeom prst="rect">
            <a:avLst/>
          </a:prstGeom>
          <a:noFill/>
          <a:ln w="9525">
            <a:noFill/>
            <a:miter lim="800000"/>
            <a:headEnd/>
            <a:tailEnd/>
          </a:ln>
        </p:spPr>
        <p:txBody>
          <a:bodyPr wrap="square" lIns="48000" tIns="48000" rIns="48000" bIns="48000">
            <a:spAutoFit/>
          </a:bodyPr>
          <a:lstStyle/>
          <a:p>
            <a:pPr fontAlgn="ctr"/>
            <a:r>
              <a:rPr lang="en-US" sz="1000" dirty="0">
                <a:latin typeface="Huawei Sans" panose="020C0503030203020204" pitchFamily="34" charset="0"/>
                <a:cs typeface="Huawei Sans" panose="020C0503030203020204" pitchFamily="34" charset="0"/>
              </a:rPr>
              <a:t>7. MAC address authentication is performed and the authentication succeeds because </a:t>
            </a:r>
            <a:r>
              <a:rPr lang="en-US" altLang="zh-CN" sz="1000" dirty="0">
                <a:latin typeface="Huawei Sans" panose="020C0503030203020204" pitchFamily="34" charset="0"/>
                <a:cs typeface="Huawei Sans" panose="020C0503030203020204" pitchFamily="34" charset="0"/>
              </a:rPr>
              <a:t>the RADIUS server has cached the user's MAC address</a:t>
            </a:r>
            <a:r>
              <a:rPr lang="en-US" sz="1000" dirty="0">
                <a:latin typeface="Huawei Sans" panose="020C0503030203020204" pitchFamily="34" charset="0"/>
                <a:cs typeface="Huawei Sans" panose="020C0503030203020204" pitchFamily="34" charset="0"/>
              </a:rPr>
              <a:t>.</a:t>
            </a:r>
            <a:endParaRPr lang="en-US" altLang="zh-CN" sz="1000" dirty="0">
              <a:latin typeface="Huawei Sans" panose="020C0503030203020204" pitchFamily="34" charset="0"/>
              <a:cs typeface="Huawei Sans" panose="020C0503030203020204" pitchFamily="34" charset="0"/>
            </a:endParaRPr>
          </a:p>
        </p:txBody>
      </p:sp>
      <p:cxnSp>
        <p:nvCxnSpPr>
          <p:cNvPr id="46" name="直接箭头连接符 45">
            <a:extLst>
              <a:ext uri="{FF2B5EF4-FFF2-40B4-BE49-F238E27FC236}">
                <a16:creationId xmlns:a16="http://schemas.microsoft.com/office/drawing/2014/main" id="{7D2A6B36-0425-4AF5-8615-B057DC5231D8}"/>
              </a:ext>
            </a:extLst>
          </p:cNvPr>
          <p:cNvCxnSpPr/>
          <p:nvPr/>
        </p:nvCxnSpPr>
        <p:spPr bwMode="gray">
          <a:xfrm>
            <a:off x="801619" y="6163767"/>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47" name="TextBox 70">
            <a:extLst>
              <a:ext uri="{FF2B5EF4-FFF2-40B4-BE49-F238E27FC236}">
                <a16:creationId xmlns:a16="http://schemas.microsoft.com/office/drawing/2014/main" id="{8FC2629A-B753-4949-AFE0-7A774C3FD9BB}"/>
              </a:ext>
            </a:extLst>
          </p:cNvPr>
          <p:cNvSpPr txBox="1">
            <a:spLocks noChangeArrowheads="1"/>
          </p:cNvSpPr>
          <p:nvPr/>
        </p:nvSpPr>
        <p:spPr bwMode="gray">
          <a:xfrm>
            <a:off x="852161" y="5752525"/>
            <a:ext cx="1679708" cy="404714"/>
          </a:xfrm>
          <a:prstGeom prst="rect">
            <a:avLst/>
          </a:prstGeom>
          <a:noFill/>
          <a:ln w="9525">
            <a:noFill/>
            <a:miter lim="800000"/>
            <a:headEnd/>
            <a:tailEnd/>
          </a:ln>
        </p:spPr>
        <p:txBody>
          <a:bodyPr wrap="square" lIns="48000" tIns="48000" rIns="48000" bIns="48000">
            <a:spAutoFit/>
          </a:bodyPr>
          <a:lstStyle/>
          <a:p>
            <a:pPr fontAlgn="ctr"/>
            <a:r>
              <a:rPr lang="en-US" sz="1000" dirty="0">
                <a:latin typeface="Huawei Sans" panose="020C0503030203020204" pitchFamily="34" charset="0"/>
                <a:cs typeface="Huawei Sans" panose="020C0503030203020204" pitchFamily="34" charset="0"/>
              </a:rPr>
              <a:t>8. The user does not need to be re-authenticated.</a:t>
            </a:r>
            <a:endParaRPr lang="en-US" altLang="zh-CN" sz="1000" dirty="0">
              <a:latin typeface="Huawei Sans" panose="020C0503030203020204" pitchFamily="34" charset="0"/>
              <a:cs typeface="Huawei Sans" panose="020C0503030203020204" pitchFamily="34" charset="0"/>
            </a:endParaRPr>
          </a:p>
        </p:txBody>
      </p:sp>
      <p:pic>
        <p:nvPicPr>
          <p:cNvPr id="48" name="图片 47" descr="AC-蓝.png">
            <a:extLst>
              <a:ext uri="{FF2B5EF4-FFF2-40B4-BE49-F238E27FC236}">
                <a16:creationId xmlns:a16="http://schemas.microsoft.com/office/drawing/2014/main" id="{44CA493B-8616-4495-B537-992D76CF516F}"/>
              </a:ext>
            </a:extLst>
          </p:cNvPr>
          <p:cNvPicPr>
            <a:picLocks noChangeAspect="1"/>
          </p:cNvPicPr>
          <p:nvPr/>
        </p:nvPicPr>
        <p:blipFill>
          <a:blip r:embed="rId5" cstate="print"/>
          <a:stretch>
            <a:fillRect/>
          </a:stretch>
        </p:blipFill>
        <p:spPr bwMode="gray">
          <a:xfrm>
            <a:off x="2499082" y="1618905"/>
            <a:ext cx="540000" cy="441818"/>
          </a:xfrm>
          <a:prstGeom prst="rect">
            <a:avLst/>
          </a:prstGeom>
        </p:spPr>
      </p:pic>
    </p:spTree>
    <p:extLst>
      <p:ext uri="{BB962C8B-B14F-4D97-AF65-F5344CB8AC3E}">
        <p14:creationId xmlns:p14="http://schemas.microsoft.com/office/powerpoint/2010/main" val="18094778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fontAlgn="ctr"/>
            <a:r>
              <a:rPr lang="en-US" sz="1600" dirty="0">
                <a:latin typeface="Huawei Sans" panose="020C0503030203020204" pitchFamily="34" charset="0"/>
                <a:cs typeface="Huawei Sans" panose="020C0503030203020204" pitchFamily="34" charset="0"/>
              </a:rPr>
              <a:t>NAC provides three authentication modes: 802.1X authentication, MAC address authentication, and Portal authentication. The three authentication modes are implemented differently and are applicable to different scenarios. In practice, you can use a proper authentication mode or multiple authentication modes based on scenarios. The combination of authentication modes depends on device specifications.</a:t>
            </a:r>
          </a:p>
        </p:txBody>
      </p:sp>
      <p:sp>
        <p:nvSpPr>
          <p:cNvPr id="4" name="标题 3"/>
          <p:cNvSpPr>
            <a:spLocks noGrp="1"/>
          </p:cNvSpPr>
          <p:nvPr>
            <p:ph type="title"/>
          </p:nvPr>
        </p:nvSpPr>
        <p:spPr bwMode="gray"/>
        <p:txBody>
          <a:bodyPr anchor="ctr"/>
          <a:lstStyle/>
          <a:p>
            <a:pPr fontAlgn="ctr"/>
            <a:r>
              <a:rPr lang="en-US" sz="3200" dirty="0">
                <a:latin typeface="Huawei Sans" panose="020C0503030203020204" pitchFamily="34" charset="0"/>
                <a:cs typeface="Huawei Sans" panose="020C0503030203020204" pitchFamily="34" charset="0"/>
              </a:rPr>
              <a:t>Comparison Among Three Authentication Modes</a:t>
            </a:r>
          </a:p>
        </p:txBody>
      </p:sp>
      <p:graphicFrame>
        <p:nvGraphicFramePr>
          <p:cNvPr id="6" name="表格 5"/>
          <p:cNvGraphicFramePr>
            <a:graphicFrameLocks noGrp="1"/>
          </p:cNvGraphicFramePr>
          <p:nvPr/>
        </p:nvGraphicFramePr>
        <p:xfrm>
          <a:off x="819151" y="2807348"/>
          <a:ext cx="10555448" cy="3195461"/>
        </p:xfrm>
        <a:graphic>
          <a:graphicData uri="http://schemas.openxmlformats.org/drawingml/2006/table">
            <a:tbl>
              <a:tblPr/>
              <a:tblGrid>
                <a:gridCol w="2343149">
                  <a:extLst>
                    <a:ext uri="{9D8B030D-6E8A-4147-A177-3AD203B41FA5}">
                      <a16:colId xmlns:a16="http://schemas.microsoft.com/office/drawing/2014/main" val="20000"/>
                    </a:ext>
                  </a:extLst>
                </a:gridCol>
                <a:gridCol w="2934575">
                  <a:extLst>
                    <a:ext uri="{9D8B030D-6E8A-4147-A177-3AD203B41FA5}">
                      <a16:colId xmlns:a16="http://schemas.microsoft.com/office/drawing/2014/main" val="20001"/>
                    </a:ext>
                  </a:extLst>
                </a:gridCol>
                <a:gridCol w="2638862">
                  <a:extLst>
                    <a:ext uri="{9D8B030D-6E8A-4147-A177-3AD203B41FA5}">
                      <a16:colId xmlns:a16="http://schemas.microsoft.com/office/drawing/2014/main" val="20002"/>
                    </a:ext>
                  </a:extLst>
                </a:gridCol>
                <a:gridCol w="2638862">
                  <a:extLst>
                    <a:ext uri="{9D8B030D-6E8A-4147-A177-3AD203B41FA5}">
                      <a16:colId xmlns:a16="http://schemas.microsoft.com/office/drawing/2014/main" val="20003"/>
                    </a:ext>
                  </a:extLst>
                </a:gridCol>
              </a:tblGrid>
              <a:tr h="424901">
                <a:tc>
                  <a:txBody>
                    <a:bodyPr/>
                    <a:lstStyle/>
                    <a:p>
                      <a:pPr algn="ctr" fontAlgn="ctr"/>
                      <a:r>
                        <a:rPr lang="en-US" sz="1600" b="1" dirty="0">
                          <a:solidFill>
                            <a:schemeClr val="bg1"/>
                          </a:solidFill>
                          <a:latin typeface="Huawei Sans" panose="020C0503030203020204" pitchFamily="34" charset="0"/>
                        </a:rPr>
                        <a:t>Item</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rPr>
                        <a:t>802.1X Authentication</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rPr>
                        <a:t>MAC Address Authentication</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rPr>
                        <a:t>Portal Authentication</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588921">
                <a:tc>
                  <a:txBody>
                    <a:bodyPr/>
                    <a:lstStyle/>
                    <a:p>
                      <a:pPr algn="ctr" fontAlgn="ctr"/>
                      <a:r>
                        <a:rPr lang="en-US" sz="1600" dirty="0">
                          <a:latin typeface="Huawei Sans" panose="020C0503030203020204" pitchFamily="34" charset="0"/>
                        </a:rPr>
                        <a:t>Application Scenario</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New network with concentrated users and high security </a:t>
                      </a:r>
                      <a:r>
                        <a:rPr lang="en-US" altLang="zh-CN" sz="1600" dirty="0">
                          <a:latin typeface="Huawei Sans" panose="020C0503030203020204" pitchFamily="34" charset="0"/>
                        </a:rPr>
                        <a:t>requirements</a:t>
                      </a:r>
                      <a:endParaRPr lang="en-US" sz="1600" dirty="0">
                        <a:latin typeface="Huawei Sans" panose="020C0503030203020204" pitchFamily="34" charset="0"/>
                      </a:endParaRP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Access authentication of dumb terminals such as printers and fax machines</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Scenario where users are </a:t>
                      </a:r>
                      <a:r>
                        <a:rPr lang="en-US" altLang="zh-CN" sz="1600" dirty="0">
                          <a:latin typeface="Huawei Sans" panose="020C0503030203020204" pitchFamily="34" charset="0"/>
                        </a:rPr>
                        <a:t>sparsely distributed </a:t>
                      </a:r>
                      <a:r>
                        <a:rPr lang="en-US" sz="1600" dirty="0">
                          <a:latin typeface="Huawei Sans" panose="020C0503030203020204" pitchFamily="34" charset="0"/>
                        </a:rPr>
                        <a:t>or move freely</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extLst>
                  <a:ext uri="{0D108BD9-81ED-4DB2-BD59-A6C34878D82A}">
                    <a16:rowId xmlns:a16="http://schemas.microsoft.com/office/drawing/2014/main" val="10001"/>
                  </a:ext>
                </a:extLst>
              </a:tr>
              <a:tr h="260882">
                <a:tc>
                  <a:txBody>
                    <a:bodyPr/>
                    <a:lstStyle/>
                    <a:p>
                      <a:pPr algn="ctr" fontAlgn="ctr"/>
                      <a:r>
                        <a:rPr lang="en-US" sz="1600" dirty="0">
                          <a:latin typeface="Huawei Sans" panose="020C0503030203020204" pitchFamily="34" charset="0"/>
                        </a:rPr>
                        <a:t>Client</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Required</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Not required</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Not required</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extLst>
                  <a:ext uri="{0D108BD9-81ED-4DB2-BD59-A6C34878D82A}">
                    <a16:rowId xmlns:a16="http://schemas.microsoft.com/office/drawing/2014/main" val="10002"/>
                  </a:ext>
                </a:extLst>
              </a:tr>
              <a:tr h="424901">
                <a:tc>
                  <a:txBody>
                    <a:bodyPr/>
                    <a:lstStyle/>
                    <a:p>
                      <a:pPr algn="ctr" fontAlgn="ctr"/>
                      <a:r>
                        <a:rPr lang="en-US" sz="1600" dirty="0">
                          <a:latin typeface="Huawei Sans" panose="020C0503030203020204" pitchFamily="34" charset="0"/>
                        </a:rPr>
                        <a:t>Advantage</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High security</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No client required</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Flexible deployment</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extLst>
                  <a:ext uri="{0D108BD9-81ED-4DB2-BD59-A6C34878D82A}">
                    <a16:rowId xmlns:a16="http://schemas.microsoft.com/office/drawing/2014/main" val="10003"/>
                  </a:ext>
                </a:extLst>
              </a:tr>
              <a:tr h="588921">
                <a:tc>
                  <a:txBody>
                    <a:bodyPr/>
                    <a:lstStyle/>
                    <a:p>
                      <a:pPr algn="ctr" fontAlgn="ctr"/>
                      <a:r>
                        <a:rPr lang="en-US" sz="1600" dirty="0">
                          <a:latin typeface="Huawei Sans" panose="020C0503030203020204" pitchFamily="34" charset="0"/>
                        </a:rPr>
                        <a:t>Disadvantage</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Inflexible deployment</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MAC address registration required, making management </a:t>
                      </a:r>
                      <a:r>
                        <a:rPr lang="en-US" altLang="zh-CN" sz="1600" dirty="0">
                          <a:latin typeface="Huawei Sans" panose="020C0503030203020204" pitchFamily="34" charset="0"/>
                        </a:rPr>
                        <a:t>complex </a:t>
                      </a:r>
                      <a:endParaRPr lang="en-US" sz="1600" dirty="0">
                        <a:latin typeface="Huawei Sans" panose="020C0503030203020204" pitchFamily="34" charset="0"/>
                      </a:endParaRP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pPr algn="ctr" fontAlgn="ctr"/>
                      <a:r>
                        <a:rPr lang="en-US" sz="1600" dirty="0">
                          <a:latin typeface="Huawei Sans" panose="020C0503030203020204" pitchFamily="34" charset="0"/>
                        </a:rPr>
                        <a:t>Low security</a:t>
                      </a:r>
                    </a:p>
                  </a:txBody>
                  <a:tcPr marL="72000" marR="72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05808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altLang="zh-CN" dirty="0">
                <a:solidFill>
                  <a:srgbClr val="000000"/>
                </a:solidFill>
              </a:rPr>
              <a:t>(Essay) To deploy a Layer 3 WLAN network, we need to configure DHCP Option 43. What function is provided by this option?</a:t>
            </a:r>
          </a:p>
          <a:p>
            <a:pPr algn="l"/>
            <a:r>
              <a:rPr lang="en-US" altLang="zh-CN" dirty="0">
                <a:solidFill>
                  <a:srgbClr val="000000"/>
                </a:solidFill>
              </a:rPr>
              <a:t>(Essay) </a:t>
            </a:r>
            <a:r>
              <a:rPr lang="en-US" altLang="zh-CN" dirty="0">
                <a:sym typeface="FrutigerNext LT Regular" pitchFamily="34" charset="0"/>
              </a:rPr>
              <a:t>What is the biggest difference between Layer 2 and Layer 3 roaming?</a:t>
            </a:r>
          </a:p>
          <a:p>
            <a:pPr algn="l"/>
            <a:r>
              <a:rPr lang="en-US" altLang="zh-CN" dirty="0">
                <a:solidFill>
                  <a:srgbClr val="000000"/>
                </a:solidFill>
              </a:rPr>
              <a:t>(Essay) </a:t>
            </a:r>
            <a:r>
              <a:rPr lang="en-US" altLang="zh-CN" dirty="0"/>
              <a:t>How many data synchronization modes are supported in WLAN HSB? What are their application scenarios?</a:t>
            </a:r>
            <a:endParaRPr lang="zh-CN" altLang="en-US" dirty="0"/>
          </a:p>
        </p:txBody>
      </p:sp>
    </p:spTree>
    <p:extLst>
      <p:ext uri="{BB962C8B-B14F-4D97-AF65-F5344CB8AC3E}">
        <p14:creationId xmlns:p14="http://schemas.microsoft.com/office/powerpoint/2010/main" val="28951289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bwMode="gray"/>
        <p:txBody>
          <a:bodyPr/>
          <a:lstStyle/>
          <a:p>
            <a:pPr algn="l"/>
            <a:r>
              <a:rPr lang="en-US" altLang="zh-CN" dirty="0"/>
              <a:t>Large-scale WLAN networking allows users to easily and securely access a wireless network and move freely within the Wi-Fi coverage area, eliminating the restrictions of wired networks. </a:t>
            </a:r>
          </a:p>
          <a:p>
            <a:pPr algn="l"/>
            <a:r>
              <a:rPr lang="en-US" altLang="zh-CN" dirty="0"/>
              <a:t>In this course, we have learned large-scale WLAN networking technologies, including the large-scale WLAN architecture, key technologies, roaming, reliability, and NAC technologies.</a:t>
            </a:r>
            <a:endParaRPr lang="zh-CN" altLang="en-US" dirty="0"/>
          </a:p>
        </p:txBody>
      </p:sp>
    </p:spTree>
    <p:extLst>
      <p:ext uri="{BB962C8B-B14F-4D97-AF65-F5344CB8AC3E}">
        <p14:creationId xmlns:p14="http://schemas.microsoft.com/office/powerpoint/2010/main" val="12931389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0997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WLAN Networking Solution</a:t>
            </a:r>
          </a:p>
        </p:txBody>
      </p:sp>
      <p:cxnSp>
        <p:nvCxnSpPr>
          <p:cNvPr id="325" name="Straight Connector 79"/>
          <p:cNvCxnSpPr/>
          <p:nvPr/>
        </p:nvCxnSpPr>
        <p:spPr bwMode="gray">
          <a:xfrm flipH="1">
            <a:off x="3800185" y="2983673"/>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79"/>
          <p:cNvCxnSpPr>
            <a:cxnSpLocks/>
          </p:cNvCxnSpPr>
          <p:nvPr/>
        </p:nvCxnSpPr>
        <p:spPr bwMode="gray">
          <a:xfrm flipH="1">
            <a:off x="4103536" y="2983673"/>
            <a:ext cx="771319" cy="2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79"/>
          <p:cNvCxnSpPr/>
          <p:nvPr/>
        </p:nvCxnSpPr>
        <p:spPr bwMode="gray">
          <a:xfrm flipH="1">
            <a:off x="2974600" y="2921200"/>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8" name="Straight Connector 79"/>
          <p:cNvCxnSpPr/>
          <p:nvPr/>
        </p:nvCxnSpPr>
        <p:spPr bwMode="gray">
          <a:xfrm flipH="1" flipV="1">
            <a:off x="3362812" y="2865977"/>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79"/>
          <p:cNvCxnSpPr/>
          <p:nvPr/>
        </p:nvCxnSpPr>
        <p:spPr bwMode="gray">
          <a:xfrm flipH="1" flipV="1">
            <a:off x="2607373" y="2923423"/>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76"/>
          <p:cNvCxnSpPr/>
          <p:nvPr/>
        </p:nvCxnSpPr>
        <p:spPr bwMode="gray">
          <a:xfrm>
            <a:off x="557995" y="2688750"/>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2" name="Straight Connector 77"/>
          <p:cNvCxnSpPr/>
          <p:nvPr/>
        </p:nvCxnSpPr>
        <p:spPr bwMode="gray">
          <a:xfrm>
            <a:off x="557995" y="1793637"/>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3" name="Straight Connector 78"/>
          <p:cNvCxnSpPr/>
          <p:nvPr/>
        </p:nvCxnSpPr>
        <p:spPr bwMode="gray">
          <a:xfrm>
            <a:off x="557995" y="3851586"/>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4" name="Straight Connector 80"/>
          <p:cNvCxnSpPr/>
          <p:nvPr/>
        </p:nvCxnSpPr>
        <p:spPr bwMode="gray">
          <a:xfrm>
            <a:off x="557995" y="4540603"/>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37" name="图片 105" descr="AP.png"/>
          <p:cNvPicPr>
            <a:picLocks noChangeAspect="1"/>
          </p:cNvPicPr>
          <p:nvPr/>
        </p:nvPicPr>
        <p:blipFill>
          <a:blip r:embed="rId3" cstate="print"/>
          <a:stretch>
            <a:fillRect/>
          </a:stretch>
        </p:blipFill>
        <p:spPr bwMode="gray">
          <a:xfrm>
            <a:off x="4613550" y="5440675"/>
            <a:ext cx="335297" cy="274335"/>
          </a:xfrm>
          <a:prstGeom prst="rect">
            <a:avLst/>
          </a:prstGeom>
        </p:spPr>
      </p:pic>
      <p:cxnSp>
        <p:nvCxnSpPr>
          <p:cNvPr id="338" name="Straight Connector 74"/>
          <p:cNvCxnSpPr>
            <a:stCxn id="337" idx="0"/>
            <a:endCxn id="368" idx="2"/>
          </p:cNvCxnSpPr>
          <p:nvPr/>
        </p:nvCxnSpPr>
        <p:spPr bwMode="gray">
          <a:xfrm flipV="1">
            <a:off x="4781199" y="5208578"/>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9" name="图片 105" descr="AP.png"/>
          <p:cNvPicPr>
            <a:picLocks noChangeAspect="1"/>
          </p:cNvPicPr>
          <p:nvPr/>
        </p:nvPicPr>
        <p:blipFill>
          <a:blip r:embed="rId3" cstate="print"/>
          <a:stretch>
            <a:fillRect/>
          </a:stretch>
        </p:blipFill>
        <p:spPr bwMode="gray">
          <a:xfrm>
            <a:off x="2598984" y="5440675"/>
            <a:ext cx="335297" cy="274335"/>
          </a:xfrm>
          <a:prstGeom prst="rect">
            <a:avLst/>
          </a:prstGeom>
        </p:spPr>
      </p:pic>
      <p:pic>
        <p:nvPicPr>
          <p:cNvPr id="341" name="图片 86" descr="核心交换机.png"/>
          <p:cNvPicPr>
            <a:picLocks noChangeAspect="1"/>
          </p:cNvPicPr>
          <p:nvPr/>
        </p:nvPicPr>
        <p:blipFill>
          <a:blip r:embed="rId4" cstate="print"/>
          <a:stretch>
            <a:fillRect/>
          </a:stretch>
        </p:blipFill>
        <p:spPr bwMode="gray">
          <a:xfrm>
            <a:off x="2785502" y="3165105"/>
            <a:ext cx="335297" cy="274335"/>
          </a:xfrm>
          <a:prstGeom prst="rect">
            <a:avLst/>
          </a:prstGeom>
        </p:spPr>
      </p:pic>
      <p:pic>
        <p:nvPicPr>
          <p:cNvPr id="342" name="图片 86" descr="核心交换机.png"/>
          <p:cNvPicPr>
            <a:picLocks noChangeAspect="1"/>
          </p:cNvPicPr>
          <p:nvPr/>
        </p:nvPicPr>
        <p:blipFill>
          <a:blip r:embed="rId4" cstate="print"/>
          <a:stretch>
            <a:fillRect/>
          </a:stretch>
        </p:blipFill>
        <p:spPr bwMode="gray">
          <a:xfrm>
            <a:off x="3607224" y="3165105"/>
            <a:ext cx="335297" cy="274335"/>
          </a:xfrm>
          <a:prstGeom prst="rect">
            <a:avLst/>
          </a:prstGeom>
        </p:spPr>
      </p:pic>
      <p:cxnSp>
        <p:nvCxnSpPr>
          <p:cNvPr id="343" name="Straight Connector 13"/>
          <p:cNvCxnSpPr>
            <a:stCxn id="341" idx="3"/>
            <a:endCxn id="342" idx="1"/>
          </p:cNvCxnSpPr>
          <p:nvPr/>
        </p:nvCxnSpPr>
        <p:spPr bwMode="gray">
          <a:xfrm>
            <a:off x="3120799" y="3302273"/>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44" name="图片 87" descr="汇聚交换机.png"/>
          <p:cNvPicPr>
            <a:picLocks noChangeAspect="1"/>
          </p:cNvPicPr>
          <p:nvPr/>
        </p:nvPicPr>
        <p:blipFill>
          <a:blip r:embed="rId5" cstate="print"/>
          <a:stretch>
            <a:fillRect/>
          </a:stretch>
        </p:blipFill>
        <p:spPr bwMode="gray">
          <a:xfrm>
            <a:off x="1780222" y="4052183"/>
            <a:ext cx="335297" cy="274335"/>
          </a:xfrm>
          <a:prstGeom prst="rect">
            <a:avLst/>
          </a:prstGeom>
        </p:spPr>
      </p:pic>
      <p:pic>
        <p:nvPicPr>
          <p:cNvPr id="345" name="图片 87" descr="汇聚交换机.png"/>
          <p:cNvPicPr>
            <a:picLocks noChangeAspect="1"/>
          </p:cNvPicPr>
          <p:nvPr/>
        </p:nvPicPr>
        <p:blipFill>
          <a:blip r:embed="rId5" cstate="print"/>
          <a:stretch>
            <a:fillRect/>
          </a:stretch>
        </p:blipFill>
        <p:spPr bwMode="gray">
          <a:xfrm>
            <a:off x="2599971" y="4052183"/>
            <a:ext cx="335297" cy="274335"/>
          </a:xfrm>
          <a:prstGeom prst="rect">
            <a:avLst/>
          </a:prstGeom>
        </p:spPr>
      </p:pic>
      <p:cxnSp>
        <p:nvCxnSpPr>
          <p:cNvPr id="346" name="Straight Connector 16"/>
          <p:cNvCxnSpPr>
            <a:stCxn id="344" idx="3"/>
            <a:endCxn id="345" idx="1"/>
          </p:cNvCxnSpPr>
          <p:nvPr/>
        </p:nvCxnSpPr>
        <p:spPr bwMode="gray">
          <a:xfrm>
            <a:off x="2115519" y="4189351"/>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349" name="图片 87" descr="汇聚交换机.png"/>
          <p:cNvPicPr>
            <a:picLocks noChangeAspect="1"/>
          </p:cNvPicPr>
          <p:nvPr/>
        </p:nvPicPr>
        <p:blipFill>
          <a:blip r:embed="rId5" cstate="print"/>
          <a:stretch>
            <a:fillRect/>
          </a:stretch>
        </p:blipFill>
        <p:spPr bwMode="gray">
          <a:xfrm>
            <a:off x="3793741" y="4052183"/>
            <a:ext cx="335297" cy="274335"/>
          </a:xfrm>
          <a:prstGeom prst="rect">
            <a:avLst/>
          </a:prstGeom>
        </p:spPr>
      </p:pic>
      <p:pic>
        <p:nvPicPr>
          <p:cNvPr id="350" name="图片 87" descr="汇聚交换机.png"/>
          <p:cNvPicPr>
            <a:picLocks noChangeAspect="1"/>
          </p:cNvPicPr>
          <p:nvPr/>
        </p:nvPicPr>
        <p:blipFill>
          <a:blip r:embed="rId5" cstate="print"/>
          <a:stretch>
            <a:fillRect/>
          </a:stretch>
        </p:blipFill>
        <p:spPr bwMode="gray">
          <a:xfrm>
            <a:off x="4614477" y="4052183"/>
            <a:ext cx="335297" cy="274335"/>
          </a:xfrm>
          <a:prstGeom prst="rect">
            <a:avLst/>
          </a:prstGeom>
        </p:spPr>
      </p:pic>
      <p:cxnSp>
        <p:nvCxnSpPr>
          <p:cNvPr id="351" name="Straight Connector 29"/>
          <p:cNvCxnSpPr>
            <a:stCxn id="349" idx="3"/>
            <a:endCxn id="350" idx="1"/>
          </p:cNvCxnSpPr>
          <p:nvPr/>
        </p:nvCxnSpPr>
        <p:spPr bwMode="gray">
          <a:xfrm>
            <a:off x="4129038" y="4189351"/>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2" name="Straight Connector 30"/>
          <p:cNvCxnSpPr>
            <a:stCxn id="344" idx="0"/>
            <a:endCxn id="341" idx="2"/>
          </p:cNvCxnSpPr>
          <p:nvPr/>
        </p:nvCxnSpPr>
        <p:spPr bwMode="gray">
          <a:xfrm flipV="1">
            <a:off x="1947871" y="3439440"/>
            <a:ext cx="1005280" cy="612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3"/>
          <p:cNvCxnSpPr>
            <a:stCxn id="345" idx="0"/>
            <a:endCxn id="342" idx="2"/>
          </p:cNvCxnSpPr>
          <p:nvPr/>
        </p:nvCxnSpPr>
        <p:spPr bwMode="gray">
          <a:xfrm flipV="1">
            <a:off x="2767620" y="3439440"/>
            <a:ext cx="1007253" cy="612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6"/>
          <p:cNvCxnSpPr>
            <a:stCxn id="349" idx="0"/>
            <a:endCxn id="341" idx="2"/>
          </p:cNvCxnSpPr>
          <p:nvPr/>
        </p:nvCxnSpPr>
        <p:spPr bwMode="gray">
          <a:xfrm flipH="1" flipV="1">
            <a:off x="2953151" y="3439440"/>
            <a:ext cx="1008239" cy="612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5" name="Straight Connector 39"/>
          <p:cNvCxnSpPr>
            <a:stCxn id="350" idx="0"/>
            <a:endCxn id="342" idx="2"/>
          </p:cNvCxnSpPr>
          <p:nvPr/>
        </p:nvCxnSpPr>
        <p:spPr bwMode="gray">
          <a:xfrm flipH="1" flipV="1">
            <a:off x="3774873" y="3439440"/>
            <a:ext cx="1007253" cy="612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6" name="Oval 42"/>
          <p:cNvSpPr/>
          <p:nvPr/>
        </p:nvSpPr>
        <p:spPr bwMode="gray">
          <a:xfrm rot="3077028">
            <a:off x="2561179" y="3702496"/>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357" name="图片 106" descr="堆叠交换机蓝.png"/>
          <p:cNvPicPr>
            <a:picLocks noChangeAspect="1"/>
          </p:cNvPicPr>
          <p:nvPr/>
        </p:nvPicPr>
        <p:blipFill>
          <a:blip r:embed="rId6" cstate="print"/>
          <a:stretch>
            <a:fillRect/>
          </a:stretch>
        </p:blipFill>
        <p:spPr bwMode="gray">
          <a:xfrm>
            <a:off x="1779325" y="4932776"/>
            <a:ext cx="337091" cy="275802"/>
          </a:xfrm>
          <a:prstGeom prst="rect">
            <a:avLst/>
          </a:prstGeom>
        </p:spPr>
      </p:pic>
      <p:pic>
        <p:nvPicPr>
          <p:cNvPr id="358" name="图片 106" descr="堆叠交换机蓝.png"/>
          <p:cNvPicPr>
            <a:picLocks noChangeAspect="1"/>
          </p:cNvPicPr>
          <p:nvPr/>
        </p:nvPicPr>
        <p:blipFill>
          <a:blip r:embed="rId6" cstate="print"/>
          <a:stretch>
            <a:fillRect/>
          </a:stretch>
        </p:blipFill>
        <p:spPr bwMode="gray">
          <a:xfrm>
            <a:off x="2599074" y="4932776"/>
            <a:ext cx="337091" cy="275802"/>
          </a:xfrm>
          <a:prstGeom prst="rect">
            <a:avLst/>
          </a:prstGeom>
        </p:spPr>
      </p:pic>
      <p:cxnSp>
        <p:nvCxnSpPr>
          <p:cNvPr id="359" name="Straight Connector 34"/>
          <p:cNvCxnSpPr>
            <a:stCxn id="357" idx="0"/>
            <a:endCxn id="344" idx="2"/>
          </p:cNvCxnSpPr>
          <p:nvPr/>
        </p:nvCxnSpPr>
        <p:spPr bwMode="gray">
          <a:xfrm flipV="1">
            <a:off x="1947871" y="4326518"/>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
          <p:cNvCxnSpPr>
            <a:stCxn id="357" idx="0"/>
            <a:endCxn id="345" idx="2"/>
          </p:cNvCxnSpPr>
          <p:nvPr/>
        </p:nvCxnSpPr>
        <p:spPr bwMode="gray">
          <a:xfrm flipV="1">
            <a:off x="1947871" y="4326518"/>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7"/>
          <p:cNvCxnSpPr>
            <a:stCxn id="358" idx="0"/>
            <a:endCxn id="344" idx="2"/>
          </p:cNvCxnSpPr>
          <p:nvPr/>
        </p:nvCxnSpPr>
        <p:spPr bwMode="gray">
          <a:xfrm flipH="1" flipV="1">
            <a:off x="1947871" y="4326518"/>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8"/>
          <p:cNvCxnSpPr>
            <a:stCxn id="358" idx="0"/>
            <a:endCxn id="345" idx="2"/>
          </p:cNvCxnSpPr>
          <p:nvPr/>
        </p:nvCxnSpPr>
        <p:spPr bwMode="gray">
          <a:xfrm flipV="1">
            <a:off x="2767620" y="4326518"/>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3" name="Group 40"/>
          <p:cNvGrpSpPr/>
          <p:nvPr/>
        </p:nvGrpSpPr>
        <p:grpSpPr bwMode="gray">
          <a:xfrm>
            <a:off x="2226762" y="5038879"/>
            <a:ext cx="261965" cy="61979"/>
            <a:chOff x="559282" y="6488261"/>
            <a:chExt cx="261965" cy="61979"/>
          </a:xfrm>
          <a:solidFill>
            <a:schemeClr val="bg1">
              <a:lumMod val="50000"/>
            </a:schemeClr>
          </a:solidFill>
        </p:grpSpPr>
        <p:sp>
          <p:nvSpPr>
            <p:cNvPr id="36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5"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6"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367" name="图片 106" descr="堆叠交换机蓝.png"/>
          <p:cNvPicPr>
            <a:picLocks noChangeAspect="1"/>
          </p:cNvPicPr>
          <p:nvPr/>
        </p:nvPicPr>
        <p:blipFill>
          <a:blip r:embed="rId6" cstate="print"/>
          <a:stretch>
            <a:fillRect/>
          </a:stretch>
        </p:blipFill>
        <p:spPr bwMode="gray">
          <a:xfrm>
            <a:off x="3792844" y="4932776"/>
            <a:ext cx="337091" cy="275802"/>
          </a:xfrm>
          <a:prstGeom prst="rect">
            <a:avLst/>
          </a:prstGeom>
        </p:spPr>
      </p:pic>
      <p:pic>
        <p:nvPicPr>
          <p:cNvPr id="368" name="图片 106" descr="堆叠交换机蓝.png"/>
          <p:cNvPicPr>
            <a:picLocks noChangeAspect="1"/>
          </p:cNvPicPr>
          <p:nvPr/>
        </p:nvPicPr>
        <p:blipFill>
          <a:blip r:embed="rId6" cstate="print"/>
          <a:stretch>
            <a:fillRect/>
          </a:stretch>
        </p:blipFill>
        <p:spPr bwMode="gray">
          <a:xfrm>
            <a:off x="4613580" y="4932776"/>
            <a:ext cx="337091" cy="275802"/>
          </a:xfrm>
          <a:prstGeom prst="rect">
            <a:avLst/>
          </a:prstGeom>
        </p:spPr>
      </p:pic>
      <p:grpSp>
        <p:nvGrpSpPr>
          <p:cNvPr id="369" name="Group 54"/>
          <p:cNvGrpSpPr/>
          <p:nvPr/>
        </p:nvGrpSpPr>
        <p:grpSpPr bwMode="gray">
          <a:xfrm>
            <a:off x="4241268" y="5038879"/>
            <a:ext cx="261965" cy="61979"/>
            <a:chOff x="559282" y="6488261"/>
            <a:chExt cx="261965" cy="61979"/>
          </a:xfrm>
          <a:solidFill>
            <a:schemeClr val="bg1">
              <a:lumMod val="50000"/>
            </a:schemeClr>
          </a:solidFill>
        </p:grpSpPr>
        <p:sp>
          <p:nvSpPr>
            <p:cNvPr id="370"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1"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2"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373" name="Straight Connector 58"/>
          <p:cNvCxnSpPr>
            <a:stCxn id="367" idx="0"/>
            <a:endCxn id="349" idx="2"/>
          </p:cNvCxnSpPr>
          <p:nvPr/>
        </p:nvCxnSpPr>
        <p:spPr bwMode="gray">
          <a:xfrm flipV="1">
            <a:off x="3961390" y="4326518"/>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61"/>
          <p:cNvCxnSpPr>
            <a:stCxn id="368" idx="0"/>
            <a:endCxn id="350" idx="2"/>
          </p:cNvCxnSpPr>
          <p:nvPr/>
        </p:nvCxnSpPr>
        <p:spPr bwMode="gray">
          <a:xfrm flipV="1">
            <a:off x="4782126" y="4326518"/>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64"/>
          <p:cNvCxnSpPr>
            <a:stCxn id="367" idx="0"/>
            <a:endCxn id="350" idx="2"/>
          </p:cNvCxnSpPr>
          <p:nvPr/>
        </p:nvCxnSpPr>
        <p:spPr bwMode="gray">
          <a:xfrm flipV="1">
            <a:off x="3961390" y="4326518"/>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67"/>
          <p:cNvCxnSpPr>
            <a:stCxn id="368" idx="0"/>
            <a:endCxn id="349" idx="2"/>
          </p:cNvCxnSpPr>
          <p:nvPr/>
        </p:nvCxnSpPr>
        <p:spPr bwMode="gray">
          <a:xfrm flipH="1" flipV="1">
            <a:off x="3961390" y="4326518"/>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70"/>
          <p:cNvCxnSpPr>
            <a:stCxn id="339" idx="0"/>
            <a:endCxn id="358" idx="2"/>
          </p:cNvCxnSpPr>
          <p:nvPr/>
        </p:nvCxnSpPr>
        <p:spPr bwMode="gray">
          <a:xfrm flipV="1">
            <a:off x="2766633" y="5208578"/>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79"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782501" y="1874185"/>
            <a:ext cx="337091" cy="275801"/>
          </a:xfrm>
          <a:prstGeom prst="rect">
            <a:avLst/>
          </a:prstGeom>
          <a:noFill/>
        </p:spPr>
      </p:pic>
      <p:pic>
        <p:nvPicPr>
          <p:cNvPr id="38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606327" y="1874185"/>
            <a:ext cx="337091" cy="275801"/>
          </a:xfrm>
          <a:prstGeom prst="rect">
            <a:avLst/>
          </a:prstGeom>
          <a:noFill/>
        </p:spPr>
      </p:pic>
      <p:cxnSp>
        <p:nvCxnSpPr>
          <p:cNvPr id="381" name="Straight Connector 98"/>
          <p:cNvCxnSpPr>
            <a:stCxn id="380" idx="2"/>
            <a:endCxn id="342" idx="0"/>
          </p:cNvCxnSpPr>
          <p:nvPr/>
        </p:nvCxnSpPr>
        <p:spPr bwMode="gray">
          <a:xfrm>
            <a:off x="3774873" y="2149986"/>
            <a:ext cx="0" cy="10151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2" name="Straight Connector 101"/>
          <p:cNvCxnSpPr>
            <a:stCxn id="379" idx="2"/>
            <a:endCxn id="341" idx="0"/>
          </p:cNvCxnSpPr>
          <p:nvPr/>
        </p:nvCxnSpPr>
        <p:spPr bwMode="gray">
          <a:xfrm>
            <a:off x="2951047" y="2149986"/>
            <a:ext cx="2104" cy="10151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104"/>
          <p:cNvCxnSpPr>
            <a:stCxn id="379" idx="3"/>
            <a:endCxn id="380" idx="1"/>
          </p:cNvCxnSpPr>
          <p:nvPr/>
        </p:nvCxnSpPr>
        <p:spPr bwMode="gray">
          <a:xfrm>
            <a:off x="3119592" y="2012086"/>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4" name="Oval 59"/>
          <p:cNvSpPr/>
          <p:nvPr/>
        </p:nvSpPr>
        <p:spPr bwMode="gray">
          <a:xfrm rot="1782887">
            <a:off x="1870687" y="4728235"/>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85" name="Oval 62"/>
          <p:cNvSpPr/>
          <p:nvPr/>
        </p:nvSpPr>
        <p:spPr bwMode="gray">
          <a:xfrm rot="19401600">
            <a:off x="2528588" y="4740986"/>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86" name="Oval 63"/>
          <p:cNvSpPr/>
          <p:nvPr/>
        </p:nvSpPr>
        <p:spPr bwMode="gray">
          <a:xfrm rot="1782887">
            <a:off x="3872101" y="476011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87" name="Oval 65"/>
          <p:cNvSpPr/>
          <p:nvPr/>
        </p:nvSpPr>
        <p:spPr bwMode="gray">
          <a:xfrm rot="19401600">
            <a:off x="4566925" y="473530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94" name="TextBox 85"/>
          <p:cNvSpPr txBox="1"/>
          <p:nvPr/>
        </p:nvSpPr>
        <p:spPr bwMode="gray">
          <a:xfrm>
            <a:off x="470266" y="2395430"/>
            <a:ext cx="1008609" cy="276999"/>
          </a:xfrm>
          <a:prstGeom prst="rect">
            <a:avLst/>
          </a:prstGeom>
          <a:noFill/>
        </p:spPr>
        <p:txBody>
          <a:bodyPr wrap="none" rtlCol="0">
            <a:spAutoFit/>
          </a:bodyPr>
          <a:lstStyle/>
          <a:p>
            <a:pPr fontAlgn="ctr"/>
            <a:r>
              <a:rPr lang="en-US" sz="1200" dirty="0">
                <a:latin typeface="Huawei Sans" panose="020C0503030203020204" pitchFamily="34" charset="0"/>
              </a:rPr>
              <a:t>Egress zone</a:t>
            </a:r>
          </a:p>
        </p:txBody>
      </p:sp>
      <p:sp>
        <p:nvSpPr>
          <p:cNvPr id="395" name="TextBox 86"/>
          <p:cNvSpPr txBox="1"/>
          <p:nvPr/>
        </p:nvSpPr>
        <p:spPr bwMode="gray">
          <a:xfrm>
            <a:off x="470266" y="3595384"/>
            <a:ext cx="896399" cy="276999"/>
          </a:xfrm>
          <a:prstGeom prst="rect">
            <a:avLst/>
          </a:prstGeom>
          <a:noFill/>
        </p:spPr>
        <p:txBody>
          <a:bodyPr wrap="none" rtlCol="0">
            <a:spAutoFit/>
          </a:bodyPr>
          <a:lstStyle/>
          <a:p>
            <a:pPr fontAlgn="ctr"/>
            <a:r>
              <a:rPr lang="en-US" sz="1200" dirty="0">
                <a:latin typeface="Huawei Sans" panose="020C0503030203020204" pitchFamily="34" charset="0"/>
              </a:rPr>
              <a:t>Core layer</a:t>
            </a:r>
          </a:p>
        </p:txBody>
      </p:sp>
      <p:sp>
        <p:nvSpPr>
          <p:cNvPr id="396" name="TextBox 88"/>
          <p:cNvSpPr txBox="1"/>
          <p:nvPr/>
        </p:nvSpPr>
        <p:spPr bwMode="gray">
          <a:xfrm>
            <a:off x="470266" y="4235040"/>
            <a:ext cx="1436612" cy="276999"/>
          </a:xfrm>
          <a:prstGeom prst="rect">
            <a:avLst/>
          </a:prstGeom>
          <a:noFill/>
        </p:spPr>
        <p:txBody>
          <a:bodyPr wrap="none" rtlCol="0">
            <a:spAutoFit/>
          </a:bodyPr>
          <a:lstStyle/>
          <a:p>
            <a:pPr fontAlgn="ctr"/>
            <a:r>
              <a:rPr lang="en-US" sz="1200" dirty="0">
                <a:latin typeface="Huawei Sans" panose="020C0503030203020204" pitchFamily="34" charset="0"/>
              </a:rPr>
              <a:t>Aggregation layer</a:t>
            </a:r>
          </a:p>
        </p:txBody>
      </p:sp>
      <p:sp>
        <p:nvSpPr>
          <p:cNvPr id="397" name="TextBox 89"/>
          <p:cNvSpPr txBox="1"/>
          <p:nvPr/>
        </p:nvSpPr>
        <p:spPr bwMode="gray">
          <a:xfrm>
            <a:off x="470266" y="4891311"/>
            <a:ext cx="1029449" cy="276999"/>
          </a:xfrm>
          <a:prstGeom prst="rect">
            <a:avLst/>
          </a:prstGeom>
          <a:noFill/>
        </p:spPr>
        <p:txBody>
          <a:bodyPr wrap="none" rtlCol="0">
            <a:spAutoFit/>
          </a:bodyPr>
          <a:lstStyle/>
          <a:p>
            <a:pPr fontAlgn="ctr"/>
            <a:r>
              <a:rPr lang="en-US" sz="1200" dirty="0">
                <a:latin typeface="Huawei Sans" panose="020C0503030203020204" pitchFamily="34" charset="0"/>
              </a:rPr>
              <a:t>Access layer</a:t>
            </a:r>
          </a:p>
        </p:txBody>
      </p:sp>
      <p:sp>
        <p:nvSpPr>
          <p:cNvPr id="399" name="Oval 92"/>
          <p:cNvSpPr/>
          <p:nvPr/>
        </p:nvSpPr>
        <p:spPr bwMode="gray">
          <a:xfrm rot="18651691">
            <a:off x="3605487" y="3719984"/>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pic>
        <p:nvPicPr>
          <p:cNvPr id="418"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772032" y="2297537"/>
            <a:ext cx="337091" cy="275801"/>
          </a:xfrm>
          <a:prstGeom prst="rect">
            <a:avLst/>
          </a:prstGeom>
        </p:spPr>
      </p:pic>
      <p:pic>
        <p:nvPicPr>
          <p:cNvPr id="419"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606327" y="2297537"/>
            <a:ext cx="337091" cy="275801"/>
          </a:xfrm>
          <a:prstGeom prst="rect">
            <a:avLst/>
          </a:prstGeom>
        </p:spPr>
      </p:pic>
      <p:cxnSp>
        <p:nvCxnSpPr>
          <p:cNvPr id="420" name="Straight Connector 127"/>
          <p:cNvCxnSpPr>
            <a:stCxn id="418" idx="3"/>
            <a:endCxn id="419" idx="1"/>
          </p:cNvCxnSpPr>
          <p:nvPr/>
        </p:nvCxnSpPr>
        <p:spPr bwMode="gray">
          <a:xfrm>
            <a:off x="3109123" y="2435438"/>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27" name="Straight Connector 79"/>
          <p:cNvCxnSpPr/>
          <p:nvPr/>
        </p:nvCxnSpPr>
        <p:spPr bwMode="gray">
          <a:xfrm flipH="1">
            <a:off x="2183475" y="2864052"/>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Straight Connector 79"/>
          <p:cNvCxnSpPr/>
          <p:nvPr/>
        </p:nvCxnSpPr>
        <p:spPr bwMode="gray">
          <a:xfrm flipH="1">
            <a:off x="2183475" y="2923423"/>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9" name="Freeform 159"/>
          <p:cNvSpPr/>
          <p:nvPr/>
        </p:nvSpPr>
        <p:spPr bwMode="gray">
          <a:xfrm flipH="1">
            <a:off x="1342347" y="2571089"/>
            <a:ext cx="110399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b="1" dirty="0">
                <a:solidFill>
                  <a:schemeClr val="bg1">
                    <a:lumMod val="50000"/>
                  </a:schemeClr>
                </a:solidFill>
                <a:latin typeface="Huawei Sans" panose="020C0503030203020204" pitchFamily="34" charset="0"/>
              </a:rPr>
              <a:t>Data Center</a:t>
            </a:r>
          </a:p>
        </p:txBody>
      </p:sp>
      <p:cxnSp>
        <p:nvCxnSpPr>
          <p:cNvPr id="430" name="Straight Connector 79"/>
          <p:cNvCxnSpPr>
            <a:cxnSpLocks/>
          </p:cNvCxnSpPr>
          <p:nvPr/>
        </p:nvCxnSpPr>
        <p:spPr bwMode="gray">
          <a:xfrm flipH="1">
            <a:off x="3277952" y="2921200"/>
            <a:ext cx="1596903" cy="2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9"/>
          <p:cNvCxnSpPr/>
          <p:nvPr/>
        </p:nvCxnSpPr>
        <p:spPr bwMode="gray">
          <a:xfrm>
            <a:off x="4670885" y="5969591"/>
            <a:ext cx="2684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46" name="TextBox 20"/>
          <p:cNvSpPr txBox="1"/>
          <p:nvPr/>
        </p:nvSpPr>
        <p:spPr bwMode="gray">
          <a:xfrm>
            <a:off x="4939367" y="5846481"/>
            <a:ext cx="1045479" cy="246221"/>
          </a:xfrm>
          <a:prstGeom prst="rect">
            <a:avLst/>
          </a:prstGeom>
          <a:noFill/>
        </p:spPr>
        <p:txBody>
          <a:bodyPr wrap="none" rtlCol="0">
            <a:spAutoFit/>
          </a:bodyPr>
          <a:lstStyle/>
          <a:p>
            <a:pPr fontAlgn="ctr"/>
            <a:r>
              <a:rPr lang="en-US" sz="1000" dirty="0" err="1">
                <a:latin typeface="Huawei Sans" panose="020C0503030203020204" pitchFamily="34" charset="0"/>
              </a:rPr>
              <a:t>iStack</a:t>
            </a:r>
            <a:r>
              <a:rPr lang="en-US" sz="1000" dirty="0">
                <a:latin typeface="Huawei Sans" panose="020C0503030203020204" pitchFamily="34" charset="0"/>
              </a:rPr>
              <a:t>/CSS link</a:t>
            </a:r>
            <a:endParaRPr lang="en-US" altLang="zh-CN" sz="1000" dirty="0">
              <a:latin typeface="Huawei Sans" panose="020C0503030203020204" pitchFamily="34" charset="0"/>
            </a:endParaRPr>
          </a:p>
        </p:txBody>
      </p:sp>
      <p:grpSp>
        <p:nvGrpSpPr>
          <p:cNvPr id="147" name="Group 6"/>
          <p:cNvGrpSpPr/>
          <p:nvPr/>
        </p:nvGrpSpPr>
        <p:grpSpPr bwMode="gray">
          <a:xfrm>
            <a:off x="2586736" y="1361138"/>
            <a:ext cx="691215" cy="389054"/>
            <a:chOff x="8035583" y="4085456"/>
            <a:chExt cx="691215" cy="389054"/>
          </a:xfrm>
        </p:grpSpPr>
        <p:sp>
          <p:nvSpPr>
            <p:cNvPr id="148"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50" dirty="0">
                <a:latin typeface="Huawei Sans" panose="020C0503030203020204" pitchFamily="34" charset="0"/>
              </a:endParaRPr>
            </a:p>
          </p:txBody>
        </p:sp>
        <p:sp>
          <p:nvSpPr>
            <p:cNvPr id="149" name="TextBox 2"/>
            <p:cNvSpPr txBox="1"/>
            <p:nvPr/>
          </p:nvSpPr>
          <p:spPr bwMode="gray">
            <a:xfrm>
              <a:off x="8035583" y="4212900"/>
              <a:ext cx="691215" cy="261610"/>
            </a:xfrm>
            <a:prstGeom prst="rect">
              <a:avLst/>
            </a:prstGeom>
            <a:noFill/>
          </p:spPr>
          <p:txBody>
            <a:bodyPr wrap="none" rtlCol="0">
              <a:spAutoFit/>
            </a:bodyPr>
            <a:lstStyle/>
            <a:p>
              <a:pPr algn="ctr" fontAlgn="ctr"/>
              <a:r>
                <a:rPr lang="en-US" sz="1050" dirty="0">
                  <a:latin typeface="Huawei Sans" panose="020C0503030203020204" pitchFamily="34" charset="0"/>
                </a:rPr>
                <a:t>Internet</a:t>
              </a:r>
              <a:endParaRPr lang="en-US" altLang="zh-CN" sz="1050" dirty="0">
                <a:latin typeface="Huawei Sans" panose="020C0503030203020204" pitchFamily="34" charset="0"/>
              </a:endParaRPr>
            </a:p>
          </p:txBody>
        </p:sp>
      </p:grpSp>
      <p:grpSp>
        <p:nvGrpSpPr>
          <p:cNvPr id="150" name="Group 6"/>
          <p:cNvGrpSpPr/>
          <p:nvPr/>
        </p:nvGrpSpPr>
        <p:grpSpPr bwMode="gray">
          <a:xfrm>
            <a:off x="3428690" y="1361138"/>
            <a:ext cx="661726" cy="379529"/>
            <a:chOff x="8046065" y="4085456"/>
            <a:chExt cx="661726" cy="379529"/>
          </a:xfrm>
        </p:grpSpPr>
        <p:sp>
          <p:nvSpPr>
            <p:cNvPr id="151"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50" dirty="0">
                <a:latin typeface="Huawei Sans" panose="020C0503030203020204" pitchFamily="34" charset="0"/>
              </a:endParaRPr>
            </a:p>
          </p:txBody>
        </p:sp>
        <p:sp>
          <p:nvSpPr>
            <p:cNvPr id="152" name="TextBox 2"/>
            <p:cNvSpPr txBox="1"/>
            <p:nvPr/>
          </p:nvSpPr>
          <p:spPr bwMode="gray">
            <a:xfrm>
              <a:off x="8120542" y="4203375"/>
              <a:ext cx="521297" cy="261610"/>
            </a:xfrm>
            <a:prstGeom prst="rect">
              <a:avLst/>
            </a:prstGeom>
            <a:noFill/>
          </p:spPr>
          <p:txBody>
            <a:bodyPr wrap="none" rtlCol="0">
              <a:spAutoFit/>
            </a:bodyPr>
            <a:lstStyle/>
            <a:p>
              <a:pPr algn="ctr" fontAlgn="ctr"/>
              <a:r>
                <a:rPr lang="en-US" sz="1050" dirty="0">
                  <a:latin typeface="Huawei Sans" panose="020C0503030203020204" pitchFamily="34" charset="0"/>
                </a:rPr>
                <a:t>WAN</a:t>
              </a:r>
              <a:endParaRPr lang="en-US" altLang="zh-CN" sz="1050" dirty="0">
                <a:latin typeface="Huawei Sans" panose="020C0503030203020204" pitchFamily="34" charset="0"/>
              </a:endParaRPr>
            </a:p>
          </p:txBody>
        </p:sp>
      </p:grpSp>
      <p:grpSp>
        <p:nvGrpSpPr>
          <p:cNvPr id="3" name="组合 2">
            <a:extLst>
              <a:ext uri="{FF2B5EF4-FFF2-40B4-BE49-F238E27FC236}">
                <a16:creationId xmlns:a16="http://schemas.microsoft.com/office/drawing/2014/main" id="{60B76F03-0960-4D9B-8006-2F2D8ED0DD44}"/>
              </a:ext>
            </a:extLst>
          </p:cNvPr>
          <p:cNvGrpSpPr/>
          <p:nvPr/>
        </p:nvGrpSpPr>
        <p:grpSpPr bwMode="gray">
          <a:xfrm>
            <a:off x="4871923" y="2289384"/>
            <a:ext cx="3278985" cy="1446155"/>
            <a:chOff x="4961136" y="2715117"/>
            <a:chExt cx="2238856" cy="987419"/>
          </a:xfrm>
        </p:grpSpPr>
        <p:sp>
          <p:nvSpPr>
            <p:cNvPr id="89" name="圆角矩形 388">
              <a:extLst>
                <a:ext uri="{FF2B5EF4-FFF2-40B4-BE49-F238E27FC236}">
                  <a16:creationId xmlns:a16="http://schemas.microsoft.com/office/drawing/2014/main" id="{E618FD2E-A32A-4DB1-9D36-C6EB8E1D7AD9}"/>
                </a:ext>
              </a:extLst>
            </p:cNvPr>
            <p:cNvSpPr/>
            <p:nvPr/>
          </p:nvSpPr>
          <p:spPr bwMode="gray">
            <a:xfrm>
              <a:off x="4961136" y="2811639"/>
              <a:ext cx="2238856" cy="890897"/>
            </a:xfrm>
            <a:prstGeom prst="roundRect">
              <a:avLst>
                <a:gd name="adj" fmla="val 258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16" tIns="60958" rIns="121916" bIns="60958" numCol="1" rtlCol="0" anchor="t" anchorCtr="0" compatLnSpc="1">
              <a:prstTxWarp prst="textNoShape">
                <a:avLst/>
              </a:prstTxWarp>
            </a:bodyPr>
            <a:lstStyle/>
            <a:p>
              <a:pPr defTabSz="1219139" fontAlgn="ctr">
                <a:spcBef>
                  <a:spcPct val="0"/>
                </a:spcBef>
                <a:spcAft>
                  <a:spcPct val="0"/>
                </a:spcAft>
                <a:buClr>
                  <a:srgbClr val="CC9900"/>
                </a:buClr>
                <a:buFont typeface="Wingdings" pitchFamily="2" charset="2"/>
                <a:buChar char="n"/>
              </a:pPr>
              <a:endParaRPr lang="en-US" altLang="zh-CN" sz="1333" dirty="0">
                <a:latin typeface="Huawei Sans" panose="020C0503030203020204" pitchFamily="34" charset="0"/>
                <a:ea typeface="+mj-ea"/>
                <a:cs typeface="Huawei Sans" panose="020C0503030203020204" pitchFamily="34" charset="0"/>
              </a:endParaRPr>
            </a:p>
          </p:txBody>
        </p:sp>
        <p:sp>
          <p:nvSpPr>
            <p:cNvPr id="90" name="矩形 51">
              <a:extLst>
                <a:ext uri="{FF2B5EF4-FFF2-40B4-BE49-F238E27FC236}">
                  <a16:creationId xmlns:a16="http://schemas.microsoft.com/office/drawing/2014/main" id="{921529AA-886C-47A5-A34A-73B54B99AFC3}"/>
                </a:ext>
              </a:extLst>
            </p:cNvPr>
            <p:cNvSpPr>
              <a:spLocks noChangeArrowheads="1"/>
            </p:cNvSpPr>
            <p:nvPr/>
          </p:nvSpPr>
          <p:spPr bwMode="gray">
            <a:xfrm>
              <a:off x="4987152" y="2715117"/>
              <a:ext cx="2182024" cy="294187"/>
            </a:xfrm>
            <a:prstGeom prst="rect">
              <a:avLst/>
            </a:prstGeom>
            <a:solidFill>
              <a:schemeClr val="bg1"/>
            </a:solidFill>
            <a:ln w="9525">
              <a:noFill/>
              <a:miter lim="800000"/>
            </a:ln>
          </p:spPr>
          <p:txBody>
            <a:bodyPr wrap="square" lIns="91413" tIns="45707" rIns="91413" bIns="45707">
              <a:spAutoFit/>
            </a:bodyPr>
            <a:lstStyle/>
            <a:p>
              <a:pPr algn="ctr" fontAlgn="ctr"/>
              <a:r>
                <a:rPr lang="en-US" sz="1050" b="1" dirty="0">
                  <a:solidFill>
                    <a:srgbClr val="EC7061"/>
                  </a:solidFill>
                  <a:latin typeface="Huawei Sans" panose="020C0503030203020204" pitchFamily="34" charset="0"/>
                </a:rPr>
                <a:t>SDN controller &amp; intelligent network analyzer</a:t>
              </a:r>
              <a:endParaRPr lang="en-US" altLang="zh-CN" sz="1050" b="1" dirty="0">
                <a:solidFill>
                  <a:srgbClr val="EC7061"/>
                </a:solidFill>
                <a:latin typeface="Huawei Sans" panose="020C0503030203020204" pitchFamily="34" charset="0"/>
                <a:ea typeface="+mj-ea"/>
                <a:cs typeface="Huawei Sans" panose="020C0503030203020204" pitchFamily="34" charset="0"/>
                <a:sym typeface="Arial" panose="020B0604020202020204" pitchFamily="34" charset="0"/>
              </a:endParaRPr>
            </a:p>
            <a:p>
              <a:pPr algn="ctr" fontAlgn="ctr"/>
              <a:r>
                <a:rPr lang="en-US" sz="1050" b="1" dirty="0">
                  <a:solidFill>
                    <a:srgbClr val="EC7061"/>
                  </a:solidFill>
                  <a:latin typeface="Huawei Sans" panose="020C0503030203020204" pitchFamily="34" charset="0"/>
                </a:rPr>
                <a:t>Manager + Controller + Analyzer</a:t>
              </a:r>
              <a:endParaRPr lang="en-US" altLang="zh-CN" sz="1050" b="1" dirty="0">
                <a:solidFill>
                  <a:srgbClr val="EC7061"/>
                </a:solidFill>
                <a:latin typeface="Huawei Sans" panose="020C0503030203020204" pitchFamily="34" charset="0"/>
                <a:ea typeface="+mj-ea"/>
                <a:cs typeface="Huawei Sans" panose="020C0503030203020204" pitchFamily="34" charset="0"/>
                <a:sym typeface="Arial" panose="020B0604020202020204" pitchFamily="34" charset="0"/>
              </a:endParaRPr>
            </a:p>
          </p:txBody>
        </p:sp>
        <p:pic>
          <p:nvPicPr>
            <p:cNvPr id="91" name="图片 90">
              <a:extLst>
                <a:ext uri="{FF2B5EF4-FFF2-40B4-BE49-F238E27FC236}">
                  <a16:creationId xmlns:a16="http://schemas.microsoft.com/office/drawing/2014/main" id="{31B42A8C-BEFB-47BD-B3BA-51AD7533D6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324871" y="3096843"/>
              <a:ext cx="1582832" cy="291917"/>
            </a:xfrm>
            <a:prstGeom prst="rect">
              <a:avLst/>
            </a:prstGeom>
          </p:spPr>
        </p:pic>
      </p:grpSp>
      <p:sp>
        <p:nvSpPr>
          <p:cNvPr id="95" name="文本框 94">
            <a:extLst>
              <a:ext uri="{FF2B5EF4-FFF2-40B4-BE49-F238E27FC236}">
                <a16:creationId xmlns:a16="http://schemas.microsoft.com/office/drawing/2014/main" id="{E4C06678-D00B-48D2-AACD-98E833E0DCA7}"/>
              </a:ext>
            </a:extLst>
          </p:cNvPr>
          <p:cNvSpPr txBox="1"/>
          <p:nvPr/>
        </p:nvSpPr>
        <p:spPr bwMode="gray">
          <a:xfrm>
            <a:off x="5434317" y="4075703"/>
            <a:ext cx="6311596" cy="1631216"/>
          </a:xfrm>
          <a:prstGeom prst="rect">
            <a:avLst/>
          </a:prstGeom>
          <a:solidFill>
            <a:srgbClr val="FFF2CC"/>
          </a:solidFill>
          <a:ln>
            <a:solidFill>
              <a:srgbClr val="FFC000"/>
            </a:solidFill>
          </a:ln>
        </p:spPr>
        <p:txBody>
          <a:bodyPr wrap="square" rtlCol="0">
            <a:spAutoFit/>
          </a:bodyPr>
          <a:lstStyle/>
          <a:p>
            <a:pPr fontAlgn="ctr">
              <a:lnSpc>
                <a:spcPts val="2400"/>
              </a:lnSpc>
              <a:spcAft>
                <a:spcPts val="600"/>
              </a:spcAft>
            </a:pPr>
            <a:r>
              <a:rPr lang="en-US" sz="1400" dirty="0">
                <a:latin typeface="Huawei Sans" panose="020C0503030203020204" pitchFamily="34" charset="0"/>
              </a:rPr>
              <a:t>An SDN controller can configure and manage the WLAN in a unified manner, achieving automatic service provisioning and full-lifecycle network management. Big data and AI technologies are also used to make the campus network intelligent, simplified, and secure. Such a solution enables the campus network with wired and wireless convergence.</a:t>
            </a:r>
            <a:endParaRPr lang="en-US" altLang="zh-CN" sz="1400" dirty="0">
              <a:latin typeface="Huawei Sans" panose="020C0503030203020204" pitchFamily="34" charset="0"/>
            </a:endParaRPr>
          </a:p>
        </p:txBody>
      </p:sp>
      <p:pic>
        <p:nvPicPr>
          <p:cNvPr id="87" name="图片 102" descr="AC-蓝.png">
            <a:extLst>
              <a:ext uri="{FF2B5EF4-FFF2-40B4-BE49-F238E27FC236}">
                <a16:creationId xmlns:a16="http://schemas.microsoft.com/office/drawing/2014/main" id="{4E55FC06-C75A-4918-B7E5-8025C560EE11}"/>
              </a:ext>
            </a:extLst>
          </p:cNvPr>
          <p:cNvPicPr>
            <a:picLocks noChangeAspect="1"/>
          </p:cNvPicPr>
          <p:nvPr/>
        </p:nvPicPr>
        <p:blipFill>
          <a:blip r:embed="rId10" cstate="print"/>
          <a:stretch>
            <a:fillRect/>
          </a:stretch>
        </p:blipFill>
        <p:spPr bwMode="gray">
          <a:xfrm>
            <a:off x="1889230" y="3158272"/>
            <a:ext cx="337863" cy="288000"/>
          </a:xfrm>
          <a:prstGeom prst="rect">
            <a:avLst/>
          </a:prstGeom>
        </p:spPr>
      </p:pic>
      <p:pic>
        <p:nvPicPr>
          <p:cNvPr id="88" name="图片 102" descr="AC-蓝.png">
            <a:extLst>
              <a:ext uri="{FF2B5EF4-FFF2-40B4-BE49-F238E27FC236}">
                <a16:creationId xmlns:a16="http://schemas.microsoft.com/office/drawing/2014/main" id="{0681D773-D932-4DB9-A2A8-709E20B5A670}"/>
              </a:ext>
            </a:extLst>
          </p:cNvPr>
          <p:cNvPicPr>
            <a:picLocks noChangeAspect="1"/>
          </p:cNvPicPr>
          <p:nvPr/>
        </p:nvPicPr>
        <p:blipFill>
          <a:blip r:embed="rId10" cstate="print"/>
          <a:stretch>
            <a:fillRect/>
          </a:stretch>
        </p:blipFill>
        <p:spPr bwMode="gray">
          <a:xfrm>
            <a:off x="4391915" y="3158272"/>
            <a:ext cx="337863" cy="288000"/>
          </a:xfrm>
          <a:prstGeom prst="rect">
            <a:avLst/>
          </a:prstGeom>
        </p:spPr>
      </p:pic>
      <p:cxnSp>
        <p:nvCxnSpPr>
          <p:cNvPr id="92" name="Straight Connector 13">
            <a:extLst>
              <a:ext uri="{FF2B5EF4-FFF2-40B4-BE49-F238E27FC236}">
                <a16:creationId xmlns:a16="http://schemas.microsoft.com/office/drawing/2014/main" id="{EAFDD50B-141A-4458-BD42-D9FCF6410A0F}"/>
              </a:ext>
            </a:extLst>
          </p:cNvPr>
          <p:cNvCxnSpPr>
            <a:cxnSpLocks/>
            <a:stCxn id="342" idx="3"/>
            <a:endCxn id="88" idx="1"/>
          </p:cNvCxnSpPr>
          <p:nvPr/>
        </p:nvCxnSpPr>
        <p:spPr bwMode="gray">
          <a:xfrm flipV="1">
            <a:off x="3942521" y="3302272"/>
            <a:ext cx="449394" cy="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3" name="Straight Connector 13">
            <a:extLst>
              <a:ext uri="{FF2B5EF4-FFF2-40B4-BE49-F238E27FC236}">
                <a16:creationId xmlns:a16="http://schemas.microsoft.com/office/drawing/2014/main" id="{9D10EAF7-41C2-4484-AF7D-468FED70AF10}"/>
              </a:ext>
            </a:extLst>
          </p:cNvPr>
          <p:cNvCxnSpPr>
            <a:cxnSpLocks/>
            <a:stCxn id="87" idx="3"/>
            <a:endCxn id="341" idx="1"/>
          </p:cNvCxnSpPr>
          <p:nvPr/>
        </p:nvCxnSpPr>
        <p:spPr bwMode="gray">
          <a:xfrm>
            <a:off x="2227093" y="3302272"/>
            <a:ext cx="558409" cy="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2820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9475;#21773;#149260;#91420;#149404;"/>
</p:tagLst>
</file>

<file path=ppt/tags/tag2.xml><?xml version="1.0" encoding="utf-8"?>
<p:tagLst xmlns:a="http://schemas.openxmlformats.org/drawingml/2006/main" xmlns:r="http://schemas.openxmlformats.org/officeDocument/2006/relationships" xmlns:p="http://schemas.openxmlformats.org/presentationml/2006/main">
  <p:tag name="ISLIDE.ICON" val="#53635;#373134;#66659;#44508;#136201;"/>
</p:tagLst>
</file>

<file path=ppt/tags/tag3.xml><?xml version="1.0" encoding="utf-8"?>
<p:tagLst xmlns:a="http://schemas.openxmlformats.org/drawingml/2006/main" xmlns:r="http://schemas.openxmlformats.org/officeDocument/2006/relationships" xmlns:p="http://schemas.openxmlformats.org/presentationml/2006/main">
  <p:tag name="ISLIDE.ICON" val="#53635;#373134;#66659;#44508;#136201;"/>
</p:tagLst>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EE270EA-1F24-4316-BF0F-22B627532B08}"/>
</file>

<file path=customXml/itemProps2.xml><?xml version="1.0" encoding="utf-8"?>
<ds:datastoreItem xmlns:ds="http://schemas.openxmlformats.org/officeDocument/2006/customXml" ds:itemID="{E2651FF4-523F-40F9-8FD3-24C81ED93F3B}"/>
</file>

<file path=customXml/itemProps3.xml><?xml version="1.0" encoding="utf-8"?>
<ds:datastoreItem xmlns:ds="http://schemas.openxmlformats.org/officeDocument/2006/customXml" ds:itemID="{CE77B2DE-0F42-4C3D-8E13-1981CD2C51C8}"/>
</file>

<file path=docProps/app.xml><?xml version="1.0" encoding="utf-8"?>
<Properties xmlns="http://schemas.openxmlformats.org/officeDocument/2006/extended-properties" xmlns:vt="http://schemas.openxmlformats.org/officeDocument/2006/docPropsVTypes">
  <Template/>
  <TotalTime>18726</TotalTime>
  <Words>15086</Words>
  <Application>Microsoft Office PowerPoint</Application>
  <PresentationFormat>Widescreen</PresentationFormat>
  <Paragraphs>1614</Paragraphs>
  <Slides>87</Slides>
  <Notes>87</Notes>
  <HiddenSlides>4</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87</vt:i4>
      </vt:variant>
    </vt:vector>
  </HeadingPairs>
  <TitlesOfParts>
    <vt:vector size="94" baseType="lpstr">
      <vt:lpstr>微软雅黑</vt:lpstr>
      <vt:lpstr>方正兰亭黑简体</vt:lpstr>
      <vt:lpstr>Arial</vt:lpstr>
      <vt:lpstr>Huawei Sans</vt:lpstr>
      <vt:lpstr>Wingdings</vt:lpstr>
      <vt:lpstr>自定义设计方案</vt:lpstr>
      <vt:lpstr>2_自定义设计方案</vt:lpstr>
      <vt:lpstr>PowerPoint Presentation</vt:lpstr>
      <vt:lpstr>Large-Scale WLAN Deployment</vt:lpstr>
      <vt:lpstr>PowerPoint Presentation</vt:lpstr>
      <vt:lpstr>PowerPoint Presentation</vt:lpstr>
      <vt:lpstr>PowerPoint Presentation</vt:lpstr>
      <vt:lpstr>Large-Scale WLAN Application</vt:lpstr>
      <vt:lpstr>Large-Scale WLAN Characteristics</vt:lpstr>
      <vt:lpstr>Huawei's Large-Scale WLAN Solution</vt:lpstr>
      <vt:lpstr>WLAN Networking Solution</vt:lpstr>
      <vt:lpstr>Key Technologies on a Large-Scale WLAN</vt:lpstr>
      <vt:lpstr>PowerPoint Presentation</vt:lpstr>
      <vt:lpstr>What Is a VLAN Pool?</vt:lpstr>
      <vt:lpstr>VLAN Assignment Algorithms</vt:lpstr>
      <vt:lpstr>VLAN Assignment Process</vt:lpstr>
      <vt:lpstr>VLAN Pool Application Example</vt:lpstr>
      <vt:lpstr>Configuration Procedure</vt:lpstr>
      <vt:lpstr>Configuration Example (1/2)</vt:lpstr>
      <vt:lpstr>Configuration Example (2/2)</vt:lpstr>
      <vt:lpstr>PowerPoint Presentation</vt:lpstr>
      <vt:lpstr>DHCP Relay</vt:lpstr>
      <vt:lpstr>Configuration Procedure</vt:lpstr>
      <vt:lpstr>Configuration Example (1/4)</vt:lpstr>
      <vt:lpstr>Configuration Example (2/4)</vt:lpstr>
      <vt:lpstr>Configuration Example (3/4)</vt:lpstr>
      <vt:lpstr>Configuration Example (4/4)</vt:lpstr>
      <vt:lpstr>AC Discovery Mechanism in the WLAN Layer 3 Networking</vt:lpstr>
      <vt:lpstr>Configuration Procedure</vt:lpstr>
      <vt:lpstr>Configuration Example (1/2)</vt:lpstr>
      <vt:lpstr>Configuration Example (2/2)</vt:lpstr>
      <vt:lpstr>PowerPoint Presentation</vt:lpstr>
      <vt:lpstr>WLAN Roaming Overview</vt:lpstr>
      <vt:lpstr>Concepts in WLAN Roaming</vt:lpstr>
      <vt:lpstr>Concepts in WLAN Roaming</vt:lpstr>
      <vt:lpstr>WLAN Roaming Types</vt:lpstr>
      <vt:lpstr>Traffic Forwarding Models in WLAN Roaming</vt:lpstr>
      <vt:lpstr>Inter-AC Layer 2 Roaming — Direct Forwarding</vt:lpstr>
      <vt:lpstr>Inter-AC Layer 3 Roaming — Tunnel Forwarding</vt:lpstr>
      <vt:lpstr>Inter-AC Layer 3 Roaming — Direct Forwarding (HAP as the Home Agent)</vt:lpstr>
      <vt:lpstr>Inter-AC Layer 3 Roaming — Direct Forwarding (HAC as the Home Agent)</vt:lpstr>
      <vt:lpstr>Inter-AC Roaming Configuration Procedure</vt:lpstr>
      <vt:lpstr>Configuration Example (1/2)</vt:lpstr>
      <vt:lpstr>Configuration Example (2/2)</vt:lpstr>
      <vt:lpstr>PowerPoint Presentation</vt:lpstr>
      <vt:lpstr>AC Reliability Overview</vt:lpstr>
      <vt:lpstr>AC Reliability Overview</vt:lpstr>
      <vt:lpstr>VRRP HSB</vt:lpstr>
      <vt:lpstr>HSB Concepts</vt:lpstr>
      <vt:lpstr>HSB Service</vt:lpstr>
      <vt:lpstr>Data Synchronization</vt:lpstr>
      <vt:lpstr>VRRP HSB Configuration Process</vt:lpstr>
      <vt:lpstr>Configuration Procedure (1/3)</vt:lpstr>
      <vt:lpstr>Configuration Procedure (2/3)</vt:lpstr>
      <vt:lpstr>Configuration Procedure (3/3)</vt:lpstr>
      <vt:lpstr>Configuration Example (1/3)</vt:lpstr>
      <vt:lpstr>Configuration Example (2/3)</vt:lpstr>
      <vt:lpstr>Configuration Example (3/3)</vt:lpstr>
      <vt:lpstr>Dual-Link HSB</vt:lpstr>
      <vt:lpstr>Active/Standby Negotiation and Active Link Establishment</vt:lpstr>
      <vt:lpstr>Active/Standby Negotiation and Active Link Establishment</vt:lpstr>
      <vt:lpstr>Standby Link Establishment</vt:lpstr>
      <vt:lpstr>Configuration Procedure (1/2)</vt:lpstr>
      <vt:lpstr>Configuration Procedure (2/2)</vt:lpstr>
      <vt:lpstr>Configuration Example (1/3)</vt:lpstr>
      <vt:lpstr>Configuration Example (2/3)</vt:lpstr>
      <vt:lpstr>Configuration Example (3/3)</vt:lpstr>
      <vt:lpstr>AC Reliability: N+1 Backup</vt:lpstr>
      <vt:lpstr>N+1 Backup: Selecting Active and Standby ACs</vt:lpstr>
      <vt:lpstr>N+1 Backup: Selecting Active and Standby ACs</vt:lpstr>
      <vt:lpstr>Configuration Procedure (1/2)</vt:lpstr>
      <vt:lpstr>Configuration Procedure (2/2)</vt:lpstr>
      <vt:lpstr>Configuration Example (1/5)</vt:lpstr>
      <vt:lpstr>Configuration Example (2/5)</vt:lpstr>
      <vt:lpstr>Configuration Example (3/5)</vt:lpstr>
      <vt:lpstr>Configuration Example (4/5)</vt:lpstr>
      <vt:lpstr>Configuration Example (5/5)</vt:lpstr>
      <vt:lpstr>Summary: AC Reliability Technologies</vt:lpstr>
      <vt:lpstr>PowerPoint Presentation</vt:lpstr>
      <vt:lpstr>NAC Overview</vt:lpstr>
      <vt:lpstr>RADIUS Overview</vt:lpstr>
      <vt:lpstr>802.1X Authentication</vt:lpstr>
      <vt:lpstr>MAC Address Authentication</vt:lpstr>
      <vt:lpstr>Portal Authentication</vt:lpstr>
      <vt:lpstr>MAC Address-Prioritized Portal Authentication</vt:lpstr>
      <vt:lpstr>Comparison Among Three Authentication Modes</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592</cp:revision>
  <dcterms:created xsi:type="dcterms:W3CDTF">2018-11-29T10:16:29Z</dcterms:created>
  <dcterms:modified xsi:type="dcterms:W3CDTF">2020-08-12T02:41:26Z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(3)v+fKnvqNSnMOq6Dy930lw3zSgsMaQSDWSSlmQ+JfZIVnns66vXAg7rIbwEZslfR08c2t0w5e
mYIoeq3FBO+48eRsCgh8rMu14EowxNVPmcUELKpxANZUl9cqfvrHVXMbzEsYHTWUclapMb4E
PnNyJgUFL8vvX8vK1Wh1+LA5C0Yzn9FCB1QnHhEyGBM9QLuneWSMcp1/YYM6bDTE3hmCJKBb
bMjS+8nqqPNQ7ISuoQ</vt:lpwstr>
  </property>
  <property fmtid="{D5CDD505-2E9C-101B-9397-08002B2CF9AE}" pid="3" name="_2015_ms_pID_7253431">
    <vt:lpwstr>p9Oe83HMgjuTW1IQTrUwLqYt7lHIk30oQZPtNaYqHoqnzGwmVQIFfh
im+TpzDY4nRUPV0PLE5ZHGqDtA0GBfwP9qac7CPKJtPma/agXRmJGFqxr1uv5BlvlIIwzJ2B
hiaaQKr27sgncPQdufrMwCPewbRFeOQhiMjSgD8aLFpTPjtCA/CfudKJ2NZ0UgqrKpUlH0dx
FZL4qTcI1baQQ/FPvZ9naFSz4e6gPFhB8/V8</vt:lpwstr>
  </property>
  <property fmtid="{D5CDD505-2E9C-101B-9397-08002B2CF9AE}" pid="4" name="_2015_ms_pID_7253432">
    <vt:lpwstr>wA==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1595238026</vt:lpwstr>
  </property>
  <property fmtid="{D5CDD505-2E9C-101B-9397-08002B2CF9AE}" pid="9" name="ContentTypeId">
    <vt:lpwstr>0x01010002C5B4B712841F4C8A7AAEE2CD191271</vt:lpwstr>
  </property>
</Properties>
</file>